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77"/>
  </p:notesMasterIdLst>
  <p:sldIdLst>
    <p:sldId id="326" r:id="rId2"/>
    <p:sldId id="486" r:id="rId3"/>
    <p:sldId id="493" r:id="rId4"/>
    <p:sldId id="489" r:id="rId5"/>
    <p:sldId id="487" r:id="rId6"/>
    <p:sldId id="459" r:id="rId7"/>
    <p:sldId id="514" r:id="rId8"/>
    <p:sldId id="505" r:id="rId9"/>
    <p:sldId id="507" r:id="rId10"/>
    <p:sldId id="506" r:id="rId11"/>
    <p:sldId id="508" r:id="rId12"/>
    <p:sldId id="461" r:id="rId13"/>
    <p:sldId id="512" r:id="rId14"/>
    <p:sldId id="513" r:id="rId15"/>
    <p:sldId id="268" r:id="rId16"/>
    <p:sldId id="553" r:id="rId17"/>
    <p:sldId id="558" r:id="rId18"/>
    <p:sldId id="557" r:id="rId19"/>
    <p:sldId id="555" r:id="rId20"/>
    <p:sldId id="661" r:id="rId21"/>
    <p:sldId id="686" r:id="rId22"/>
    <p:sldId id="687" r:id="rId23"/>
    <p:sldId id="564" r:id="rId24"/>
    <p:sldId id="565" r:id="rId25"/>
    <p:sldId id="566" r:id="rId26"/>
    <p:sldId id="567" r:id="rId27"/>
    <p:sldId id="568" r:id="rId28"/>
    <p:sldId id="569" r:id="rId29"/>
    <p:sldId id="570" r:id="rId30"/>
    <p:sldId id="571" r:id="rId31"/>
    <p:sldId id="696" r:id="rId32"/>
    <p:sldId id="572" r:id="rId33"/>
    <p:sldId id="657" r:id="rId34"/>
    <p:sldId id="658" r:id="rId35"/>
    <p:sldId id="656" r:id="rId36"/>
    <p:sldId id="503" r:id="rId37"/>
    <p:sldId id="527" r:id="rId38"/>
    <p:sldId id="710" r:id="rId39"/>
    <p:sldId id="537" r:id="rId40"/>
    <p:sldId id="586" r:id="rId41"/>
    <p:sldId id="690" r:id="rId42"/>
    <p:sldId id="700" r:id="rId43"/>
    <p:sldId id="358" r:id="rId44"/>
    <p:sldId id="359" r:id="rId45"/>
    <p:sldId id="360" r:id="rId46"/>
    <p:sldId id="582" r:id="rId47"/>
    <p:sldId id="363" r:id="rId48"/>
    <p:sldId id="703" r:id="rId49"/>
    <p:sldId id="373" r:id="rId50"/>
    <p:sldId id="693" r:id="rId51"/>
    <p:sldId id="694" r:id="rId52"/>
    <p:sldId id="364" r:id="rId53"/>
    <p:sldId id="591" r:id="rId54"/>
    <p:sldId id="592" r:id="rId55"/>
    <p:sldId id="595" r:id="rId56"/>
    <p:sldId id="365" r:id="rId57"/>
    <p:sldId id="596" r:id="rId58"/>
    <p:sldId id="597" r:id="rId59"/>
    <p:sldId id="685" r:id="rId60"/>
    <p:sldId id="333" r:id="rId61"/>
    <p:sldId id="697" r:id="rId62"/>
    <p:sldId id="630" r:id="rId63"/>
    <p:sldId id="634" r:id="rId64"/>
    <p:sldId id="640" r:id="rId65"/>
    <p:sldId id="635" r:id="rId66"/>
    <p:sldId id="636" r:id="rId67"/>
    <p:sldId id="641" r:id="rId68"/>
    <p:sldId id="446" r:id="rId69"/>
    <p:sldId id="642" r:id="rId70"/>
    <p:sldId id="647" r:id="rId71"/>
    <p:sldId id="716" r:id="rId72"/>
    <p:sldId id="702" r:id="rId73"/>
    <p:sldId id="701" r:id="rId74"/>
    <p:sldId id="379" r:id="rId75"/>
    <p:sldId id="443" r:id="rId76"/>
    <p:sldId id="599" r:id="rId77"/>
    <p:sldId id="444" r:id="rId78"/>
    <p:sldId id="601" r:id="rId79"/>
    <p:sldId id="312" r:id="rId80"/>
    <p:sldId id="667" r:id="rId81"/>
    <p:sldId id="677" r:id="rId82"/>
    <p:sldId id="666" r:id="rId83"/>
    <p:sldId id="668" r:id="rId84"/>
    <p:sldId id="453" r:id="rId85"/>
    <p:sldId id="655" r:id="rId86"/>
    <p:sldId id="669" r:id="rId87"/>
    <p:sldId id="670" r:id="rId88"/>
    <p:sldId id="672" r:id="rId89"/>
    <p:sldId id="673" r:id="rId90"/>
    <p:sldId id="713" r:id="rId91"/>
    <p:sldId id="682" r:id="rId92"/>
    <p:sldId id="680" r:id="rId93"/>
    <p:sldId id="681" r:id="rId94"/>
    <p:sldId id="683" r:id="rId95"/>
    <p:sldId id="684" r:id="rId96"/>
    <p:sldId id="699" r:id="rId97"/>
    <p:sldId id="706" r:id="rId98"/>
    <p:sldId id="707" r:id="rId99"/>
    <p:sldId id="708" r:id="rId100"/>
    <p:sldId id="662" r:id="rId101"/>
    <p:sldId id="317" r:id="rId102"/>
    <p:sldId id="348" r:id="rId103"/>
    <p:sldId id="457" r:id="rId104"/>
    <p:sldId id="717" r:id="rId105"/>
    <p:sldId id="523" r:id="rId106"/>
    <p:sldId id="718" r:id="rId107"/>
    <p:sldId id="719" r:id="rId108"/>
    <p:sldId id="350" r:id="rId109"/>
    <p:sldId id="722" r:id="rId110"/>
    <p:sldId id="501" r:id="rId111"/>
    <p:sldId id="502" r:id="rId112"/>
    <p:sldId id="720" r:id="rId113"/>
    <p:sldId id="724" r:id="rId114"/>
    <p:sldId id="521" r:id="rId115"/>
    <p:sldId id="538" r:id="rId116"/>
    <p:sldId id="445" r:id="rId117"/>
    <p:sldId id="377" r:id="rId118"/>
    <p:sldId id="695" r:id="rId119"/>
    <p:sldId id="674" r:id="rId120"/>
    <p:sldId id="675" r:id="rId121"/>
    <p:sldId id="704" r:id="rId122"/>
    <p:sldId id="705" r:id="rId123"/>
    <p:sldId id="454" r:id="rId124"/>
    <p:sldId id="613" r:id="rId125"/>
    <p:sldId id="604" r:id="rId126"/>
    <p:sldId id="460" r:id="rId127"/>
    <p:sldId id="627" r:id="rId128"/>
    <p:sldId id="660" r:id="rId129"/>
    <p:sldId id="659" r:id="rId130"/>
    <p:sldId id="449" r:id="rId131"/>
    <p:sldId id="559" r:id="rId132"/>
    <p:sldId id="637" r:id="rId133"/>
    <p:sldId id="638" r:id="rId134"/>
    <p:sldId id="639" r:id="rId135"/>
    <p:sldId id="603" r:id="rId136"/>
    <p:sldId id="455" r:id="rId137"/>
    <p:sldId id="515" r:id="rId138"/>
    <p:sldId id="509" r:id="rId139"/>
    <p:sldId id="511" r:id="rId140"/>
    <p:sldId id="606" r:id="rId141"/>
    <p:sldId id="607" r:id="rId142"/>
    <p:sldId id="608" r:id="rId143"/>
    <p:sldId id="605" r:id="rId144"/>
    <p:sldId id="618" r:id="rId145"/>
    <p:sldId id="712" r:id="rId146"/>
    <p:sldId id="711" r:id="rId147"/>
    <p:sldId id="609" r:id="rId148"/>
    <p:sldId id="614" r:id="rId149"/>
    <p:sldId id="615" r:id="rId150"/>
    <p:sldId id="611" r:id="rId151"/>
    <p:sldId id="612" r:id="rId152"/>
    <p:sldId id="610" r:id="rId153"/>
    <p:sldId id="616" r:id="rId154"/>
    <p:sldId id="617" r:id="rId155"/>
    <p:sldId id="447" r:id="rId156"/>
    <p:sldId id="590" r:id="rId157"/>
    <p:sldId id="593" r:id="rId158"/>
    <p:sldId id="594" r:id="rId159"/>
    <p:sldId id="367" r:id="rId160"/>
    <p:sldId id="371" r:id="rId161"/>
    <p:sldId id="372" r:id="rId162"/>
    <p:sldId id="576" r:id="rId163"/>
    <p:sldId id="577" r:id="rId164"/>
    <p:sldId id="578" r:id="rId165"/>
    <p:sldId id="579" r:id="rId166"/>
    <p:sldId id="581" r:id="rId167"/>
    <p:sldId id="580" r:id="rId168"/>
    <p:sldId id="622" r:id="rId169"/>
    <p:sldId id="619" r:id="rId170"/>
    <p:sldId id="621" r:id="rId171"/>
    <p:sldId id="620" r:id="rId172"/>
    <p:sldId id="481" r:id="rId173"/>
    <p:sldId id="476" r:id="rId174"/>
    <p:sldId id="490" r:id="rId175"/>
    <p:sldId id="723" r:id="rId176"/>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5" userDrawn="1">
          <p15:clr>
            <a:srgbClr val="A4A3A4"/>
          </p15:clr>
        </p15:guide>
        <p15:guide id="2" orient="horz" pos="1800" userDrawn="1">
          <p15:clr>
            <a:srgbClr val="A4A3A4"/>
          </p15:clr>
        </p15:guide>
        <p15:guide id="3" orient="horz" pos="3478" userDrawn="1">
          <p15:clr>
            <a:srgbClr val="A4A3A4"/>
          </p15:clr>
        </p15:guide>
        <p15:guide id="4" orient="horz" pos="661">
          <p15:clr>
            <a:srgbClr val="A4A3A4"/>
          </p15:clr>
        </p15:guide>
        <p15:guide id="5" orient="horz" pos="1142" userDrawn="1">
          <p15:clr>
            <a:srgbClr val="A4A3A4"/>
          </p15:clr>
        </p15:guide>
        <p15:guide id="6" orient="horz" pos="1120">
          <p15:clr>
            <a:srgbClr val="A4A3A4"/>
          </p15:clr>
        </p15:guide>
        <p15:guide id="7" pos="4320" userDrawn="1">
          <p15:clr>
            <a:srgbClr val="A4A3A4"/>
          </p15:clr>
        </p15:guide>
        <p15:guide id="8" pos="136" userDrawn="1">
          <p15:clr>
            <a:srgbClr val="A4A3A4"/>
          </p15:clr>
        </p15:guide>
        <p15:guide id="9" orient="horz" pos="15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65E"/>
    <a:srgbClr val="80CDC1"/>
    <a:srgbClr val="9DABA9"/>
    <a:srgbClr val="382BDF"/>
    <a:srgbClr val="BF812D"/>
    <a:srgbClr val="BF382D"/>
    <a:srgbClr val="365466"/>
    <a:srgbClr val="5182A1"/>
    <a:srgbClr val="9E1659"/>
    <a:srgbClr val="0D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9" autoAdjust="0"/>
    <p:restoredTop sz="89463"/>
  </p:normalViewPr>
  <p:slideViewPr>
    <p:cSldViewPr snapToGrid="0" snapToObjects="1">
      <p:cViewPr varScale="1">
        <p:scale>
          <a:sx n="130" d="100"/>
          <a:sy n="130" d="100"/>
        </p:scale>
        <p:origin x="920" y="176"/>
      </p:cViewPr>
      <p:guideLst>
        <p:guide orient="horz" pos="2435"/>
        <p:guide orient="horz" pos="1800"/>
        <p:guide orient="horz" pos="3478"/>
        <p:guide orient="horz" pos="661"/>
        <p:guide orient="horz" pos="1142"/>
        <p:guide orient="horz" pos="1120"/>
        <p:guide pos="4320"/>
        <p:guide pos="136"/>
        <p:guide orient="horz" pos="1505"/>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BA289-61AF-7D48-9055-21722169D684}" type="datetimeFigureOut">
              <a:rPr lang="en-US" smtClean="0"/>
              <a:t>10/23/24</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F8D6B8-A1A1-CD40-A88C-C921DAE57940}" type="slidenum">
              <a:rPr lang="en-US" smtClean="0"/>
              <a:t>‹#›</a:t>
            </a:fld>
            <a:endParaRPr lang="en-US"/>
          </a:p>
        </p:txBody>
      </p:sp>
    </p:spTree>
    <p:extLst>
      <p:ext uri="{BB962C8B-B14F-4D97-AF65-F5344CB8AC3E}">
        <p14:creationId xmlns:p14="http://schemas.microsoft.com/office/powerpoint/2010/main" val="17770899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2571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Why minerals?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1) energy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2) physical isolation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highly reactive minerals key, i.e., high surface area and charge</a:t>
            </a:r>
          </a:p>
        </p:txBody>
      </p:sp>
    </p:spTree>
    <p:extLst>
      <p:ext uri="{BB962C8B-B14F-4D97-AF65-F5344CB8AC3E}">
        <p14:creationId xmlns:p14="http://schemas.microsoft.com/office/powerpoint/2010/main" val="113766194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0" baseline="0" dirty="0"/>
          </a:p>
        </p:txBody>
      </p:sp>
    </p:spTree>
    <p:extLst>
      <p:ext uri="{BB962C8B-B14F-4D97-AF65-F5344CB8AC3E}">
        <p14:creationId xmlns:p14="http://schemas.microsoft.com/office/powerpoint/2010/main" val="25311365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3907247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baseline="0" dirty="0"/>
              <a:t>When it comes to empirical measurements, we need to ask ourselves whether or not the measurements represent homogenous pools or mixtures</a:t>
            </a:r>
          </a:p>
        </p:txBody>
      </p:sp>
    </p:spTree>
    <p:extLst>
      <p:ext uri="{BB962C8B-B14F-4D97-AF65-F5344CB8AC3E}">
        <p14:creationId xmlns:p14="http://schemas.microsoft.com/office/powerpoint/2010/main" val="3907247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36466520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4033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All of the sites in the network were set up independently, and designed to answer specific questions</a:t>
            </a:r>
          </a:p>
          <a:p>
            <a:pPr marL="0" indent="0">
              <a:buFontTx/>
              <a:buNone/>
            </a:pPr>
            <a:r>
              <a:rPr lang="en-US" dirty="0"/>
              <a:t>Largely united in the emphasis on constructing a carbon budget, but with different instrumentation, methodologies, and specific science questions</a:t>
            </a:r>
          </a:p>
          <a:p>
            <a:pPr marL="0" indent="0">
              <a:buFontTx/>
              <a:buNone/>
            </a:pPr>
            <a:r>
              <a:rPr lang="en-US" dirty="0"/>
              <a:t>Can we gain a more nuanced, comprehensive understanding of which processes are affected in which settings? The first step is to create a synthesized database…</a:t>
            </a:r>
          </a:p>
        </p:txBody>
      </p:sp>
    </p:spTree>
    <p:extLst>
      <p:ext uri="{BB962C8B-B14F-4D97-AF65-F5344CB8AC3E}">
        <p14:creationId xmlns:p14="http://schemas.microsoft.com/office/powerpoint/2010/main" val="103915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All of the sites in the network were set up independently, and designed to answer specific questions</a:t>
            </a:r>
          </a:p>
          <a:p>
            <a:pPr marL="0" indent="0">
              <a:buFontTx/>
              <a:buNone/>
            </a:pPr>
            <a:r>
              <a:rPr lang="en-US" dirty="0"/>
              <a:t>Largely united in the emphasis on constructing a carbon budget, but with different instrumentation, methodologies, and specific science questions</a:t>
            </a:r>
          </a:p>
          <a:p>
            <a:pPr marL="0" indent="0">
              <a:buFontTx/>
              <a:buNone/>
            </a:pPr>
            <a:r>
              <a:rPr lang="en-US" dirty="0"/>
              <a:t>Can we gain a more nuanced, comprehensive understanding of which processes are affected in which settings? The first step is to create a synthesized database…</a:t>
            </a:r>
          </a:p>
        </p:txBody>
      </p:sp>
    </p:spTree>
    <p:extLst>
      <p:ext uri="{BB962C8B-B14F-4D97-AF65-F5344CB8AC3E}">
        <p14:creationId xmlns:p14="http://schemas.microsoft.com/office/powerpoint/2010/main" val="10503824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All of the sites in the network were set up independently, and designed to answer specific questions</a:t>
            </a:r>
          </a:p>
          <a:p>
            <a:pPr marL="0" indent="0">
              <a:buFontTx/>
              <a:buNone/>
            </a:pPr>
            <a:r>
              <a:rPr lang="en-US" dirty="0"/>
              <a:t>Largely united in the emphasis on constructing a carbon budget, but with different instrumentation, methodologies, and specific science questions</a:t>
            </a:r>
          </a:p>
          <a:p>
            <a:pPr marL="0" indent="0">
              <a:buFontTx/>
              <a:buNone/>
            </a:pPr>
            <a:r>
              <a:rPr lang="en-US" dirty="0"/>
              <a:t>Can we gain a more nuanced, comprehensive understanding of which processes are affected in which settings? The first step is to create a synthesized database…</a:t>
            </a:r>
          </a:p>
        </p:txBody>
      </p:sp>
    </p:spTree>
    <p:extLst>
      <p:ext uri="{BB962C8B-B14F-4D97-AF65-F5344CB8AC3E}">
        <p14:creationId xmlns:p14="http://schemas.microsoft.com/office/powerpoint/2010/main" val="28836471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Of these sites, 7 have nearly identical design with resistance heating rods extending greater than 1 m into the soil: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1" u="none" strike="noStrike" dirty="0">
                <a:solidFill>
                  <a:srgbClr val="595959"/>
                </a:solidFill>
                <a:effectLst/>
                <a:latin typeface="Arial" panose="020B0604020202020204" pitchFamily="34" charset="0"/>
              </a:rPr>
              <a:t>Pt. Reyes, Blodgett, SPRUCE, SMARTX, SWELTR, ACBB, TEAM</a:t>
            </a:r>
          </a:p>
          <a:p>
            <a:pPr marL="0" indent="0">
              <a:buFontTx/>
              <a:buNone/>
            </a:pPr>
            <a:r>
              <a:rPr lang="en-US" dirty="0"/>
              <a:t>A further 6 have some combination of resistance heating rods and infrared surficial heating</a:t>
            </a:r>
          </a:p>
          <a:p>
            <a:pPr marL="0" indent="0">
              <a:buFontTx/>
              <a:buNone/>
            </a:pPr>
            <a:r>
              <a:rPr lang="en-US" sz="1800" b="0" i="1" u="none" strike="noStrike" dirty="0">
                <a:solidFill>
                  <a:srgbClr val="595959"/>
                </a:solidFill>
                <a:effectLst/>
                <a:latin typeface="Arial" panose="020B0604020202020204" pitchFamily="34" charset="0"/>
              </a:rPr>
              <a:t>B4WARMED, </a:t>
            </a:r>
            <a:r>
              <a:rPr lang="en-US" sz="1800" b="0" i="1" u="none" strike="noStrike" dirty="0" err="1">
                <a:solidFill>
                  <a:srgbClr val="595959"/>
                </a:solidFill>
                <a:effectLst/>
                <a:latin typeface="Arial" panose="020B0604020202020204" pitchFamily="34" charset="0"/>
              </a:rPr>
              <a:t>BioCon</a:t>
            </a:r>
            <a:r>
              <a:rPr lang="en-US" sz="1800" b="0" i="1" u="none" strike="noStrike" dirty="0">
                <a:solidFill>
                  <a:srgbClr val="595959"/>
                </a:solidFill>
                <a:effectLst/>
                <a:latin typeface="Arial" panose="020B0604020202020204" pitchFamily="34" charset="0"/>
              </a:rPr>
              <a:t>, Harvard Forest, TRACE, </a:t>
            </a:r>
            <a:r>
              <a:rPr lang="en-US" sz="1800" b="0" i="1" u="none" strike="noStrike" dirty="0" err="1">
                <a:solidFill>
                  <a:srgbClr val="595959"/>
                </a:solidFill>
                <a:effectLst/>
                <a:latin typeface="Arial" panose="020B0604020202020204" pitchFamily="34" charset="0"/>
              </a:rPr>
              <a:t>Achenkirch</a:t>
            </a:r>
            <a:r>
              <a:rPr lang="en-US" sz="1800" b="0" i="1" u="none" strike="noStrike" dirty="0">
                <a:solidFill>
                  <a:srgbClr val="595959"/>
                </a:solidFill>
                <a:effectLst/>
                <a:latin typeface="Arial" panose="020B0604020202020204" pitchFamily="34" charset="0"/>
              </a:rPr>
              <a:t>, </a:t>
            </a:r>
            <a:r>
              <a:rPr lang="en-US" sz="1800" b="0" i="1" u="none" strike="noStrike" dirty="0" err="1">
                <a:solidFill>
                  <a:srgbClr val="595959"/>
                </a:solidFill>
                <a:effectLst/>
                <a:latin typeface="Arial" panose="020B0604020202020204" pitchFamily="34" charset="0"/>
              </a:rPr>
              <a:t>Sanming</a:t>
            </a:r>
            <a:endParaRPr lang="en-US" sz="1800" b="0" i="1" u="none" strike="noStrike" dirty="0">
              <a:solidFill>
                <a:srgbClr val="595959"/>
              </a:solidFill>
              <a:effectLst/>
              <a:latin typeface="Arial" panose="020B0604020202020204" pitchFamily="34" charset="0"/>
            </a:endParaRPr>
          </a:p>
          <a:p>
            <a:pPr marL="0" indent="0">
              <a:buFontTx/>
              <a:buNone/>
            </a:pPr>
            <a:r>
              <a:rPr lang="en-US" sz="1800" b="0" i="0" u="none" strike="noStrike" dirty="0">
                <a:solidFill>
                  <a:srgbClr val="595959"/>
                </a:solidFill>
                <a:effectLst/>
                <a:latin typeface="Arial" panose="020B0604020202020204" pitchFamily="34" charset="0"/>
              </a:rPr>
              <a:t>Two sites have other mechanisms of heating, e.g., CIPEHR (snow removal) and FORHOT (geothermal)</a:t>
            </a:r>
            <a:endParaRPr lang="en-US" i="0" dirty="0"/>
          </a:p>
        </p:txBody>
      </p:sp>
    </p:spTree>
    <p:extLst>
      <p:ext uri="{BB962C8B-B14F-4D97-AF65-F5344CB8AC3E}">
        <p14:creationId xmlns:p14="http://schemas.microsoft.com/office/powerpoint/2010/main" val="6783887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30% increase in CO2 production over the whole soil profile</a:t>
            </a:r>
          </a:p>
          <a:p>
            <a:pPr marL="0" indent="0">
              <a:buFontTx/>
              <a:buNone/>
            </a:pPr>
            <a:r>
              <a:rPr lang="en-US" dirty="0"/>
              <a:t>Difference in top soil and subsoil processes</a:t>
            </a:r>
          </a:p>
        </p:txBody>
      </p:sp>
    </p:spTree>
    <p:extLst>
      <p:ext uri="{BB962C8B-B14F-4D97-AF65-F5344CB8AC3E}">
        <p14:creationId xmlns:p14="http://schemas.microsoft.com/office/powerpoint/2010/main" val="362267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parent material a useful proxy for reactive mineral content at global scale</a:t>
            </a:r>
          </a:p>
        </p:txBody>
      </p:sp>
    </p:spTree>
    <p:extLst>
      <p:ext uri="{BB962C8B-B14F-4D97-AF65-F5344CB8AC3E}">
        <p14:creationId xmlns:p14="http://schemas.microsoft.com/office/powerpoint/2010/main" val="96521858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Losses observed in subsoil</a:t>
            </a:r>
          </a:p>
          <a:p>
            <a:pPr marL="0" indent="0">
              <a:buFontTx/>
              <a:buNone/>
            </a:pPr>
            <a:r>
              <a:rPr lang="en-US" dirty="0"/>
              <a:t>non-sig gains in top 20 cm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 of SOC stocks after just 4 and half years of warming </a:t>
            </a:r>
            <a:r>
              <a:rPr lang="en-US" dirty="0">
                <a:effectLst/>
                <a:latin typeface="Times" pitchFamily="2" charset="0"/>
              </a:rPr>
              <a:t>(3.21±1.0 kg C m−2)</a:t>
            </a:r>
            <a:endParaRPr lang="en-US" dirty="0"/>
          </a:p>
          <a:p>
            <a:pPr marL="0" indent="0">
              <a:buFontTx/>
              <a:buNone/>
            </a:pPr>
            <a:r>
              <a:rPr lang="en-US" dirty="0"/>
              <a:t>Primarily particulate organic matter</a:t>
            </a:r>
          </a:p>
          <a:p>
            <a:pPr marL="0" indent="0">
              <a:buFontTx/>
              <a:buNone/>
            </a:pPr>
            <a:endParaRPr lang="en-US" dirty="0"/>
          </a:p>
          <a:p>
            <a:pPr marL="0" indent="0">
              <a:buFontTx/>
              <a:buNone/>
            </a:pPr>
            <a:endParaRPr lang="en-US" dirty="0"/>
          </a:p>
        </p:txBody>
      </p:sp>
    </p:spTree>
    <p:extLst>
      <p:ext uri="{BB962C8B-B14F-4D97-AF65-F5344CB8AC3E}">
        <p14:creationId xmlns:p14="http://schemas.microsoft.com/office/powerpoint/2010/main" val="39806752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30% increase in CO2 production over the whole soil profile</a:t>
            </a:r>
          </a:p>
          <a:p>
            <a:pPr marL="0" indent="0">
              <a:buFontTx/>
              <a:buNone/>
            </a:pPr>
            <a:r>
              <a:rPr lang="en-US" dirty="0"/>
              <a:t>Difference in top soil and subsoil processes</a:t>
            </a:r>
          </a:p>
        </p:txBody>
      </p:sp>
    </p:spTree>
    <p:extLst>
      <p:ext uri="{BB962C8B-B14F-4D97-AF65-F5344CB8AC3E}">
        <p14:creationId xmlns:p14="http://schemas.microsoft.com/office/powerpoint/2010/main" val="24073208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30% increase in CO2 production over the whole soil profile</a:t>
            </a:r>
          </a:p>
          <a:p>
            <a:pPr marL="0" indent="0">
              <a:buFontTx/>
              <a:buNone/>
            </a:pPr>
            <a:r>
              <a:rPr lang="en-US" dirty="0"/>
              <a:t>Difference in top soil and subsoil processes</a:t>
            </a:r>
          </a:p>
        </p:txBody>
      </p:sp>
    </p:spTree>
    <p:extLst>
      <p:ext uri="{BB962C8B-B14F-4D97-AF65-F5344CB8AC3E}">
        <p14:creationId xmlns:p14="http://schemas.microsoft.com/office/powerpoint/2010/main" val="41071751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30% increase in CO2 production over the whole soil profile</a:t>
            </a:r>
          </a:p>
          <a:p>
            <a:pPr marL="0" indent="0">
              <a:buFontTx/>
              <a:buNone/>
            </a:pPr>
            <a:r>
              <a:rPr lang="en-US" dirty="0"/>
              <a:t>Difference in top soil and subsoil processes</a:t>
            </a:r>
          </a:p>
        </p:txBody>
      </p:sp>
    </p:spTree>
    <p:extLst>
      <p:ext uri="{BB962C8B-B14F-4D97-AF65-F5344CB8AC3E}">
        <p14:creationId xmlns:p14="http://schemas.microsoft.com/office/powerpoint/2010/main" val="20852829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16568046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 how do we quantify the amount of organic matter that persists due to interactions with soil minerals?</a:t>
            </a:r>
          </a:p>
          <a:p>
            <a:pPr marL="171450" indent="-171450">
              <a:buFontTx/>
              <a:buChar char="-"/>
            </a:pPr>
            <a:r>
              <a:rPr lang="en-US" baseline="0" dirty="0"/>
              <a:t>Density fractionation is one of the most common methods of doing this and relies on the difference in density between soil minerals and organic material</a:t>
            </a:r>
          </a:p>
          <a:p>
            <a:pPr marL="171450" indent="-171450">
              <a:buFontTx/>
              <a:buChar char="-"/>
            </a:pPr>
            <a:r>
              <a:rPr lang="en-US" baseline="0" dirty="0"/>
              <a:t>Organic matter bound to dense minerals will sink in a heavy solution, and can be separated from free floating organic matter, which we call the “free light fraction”</a:t>
            </a:r>
          </a:p>
          <a:p>
            <a:pPr marL="171450" indent="-171450">
              <a:buFontTx/>
              <a:buChar char="-"/>
            </a:pPr>
            <a:r>
              <a:rPr lang="en-US" baseline="0" dirty="0"/>
              <a:t>We can also separate organic matter found in soil aggregates, which are thought to promote soil carbon persistence, by dispersing these particles with high energy sound waves or glass beads. This is the occluded light fraction</a:t>
            </a:r>
          </a:p>
          <a:p>
            <a:pPr marL="171450" indent="-171450">
              <a:buFontTx/>
              <a:buChar char="-"/>
            </a:pPr>
            <a:r>
              <a:rPr lang="en-US" baseline="0" dirty="0"/>
              <a:t>[confirmed that I used 1.8 g cm-3, matching what was reported by Rasmussen et al., 2018]</a:t>
            </a:r>
          </a:p>
          <a:p>
            <a:pPr marL="171450" indent="-171450">
              <a:buFontTx/>
              <a:buChar char="-"/>
            </a:pPr>
            <a:endParaRPr lang="en-US" baseline="0" dirty="0"/>
          </a:p>
        </p:txBody>
      </p:sp>
    </p:spTree>
    <p:extLst>
      <p:ext uri="{BB962C8B-B14F-4D97-AF65-F5344CB8AC3E}">
        <p14:creationId xmlns:p14="http://schemas.microsoft.com/office/powerpoint/2010/main" val="9486949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This figure shows the distribution of 14C within the mineral associated C pool for the three parent materials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Here we see clearly that the andesitic soils have two peaks, while the basaltic and granitic soils are </a:t>
            </a:r>
            <a:r>
              <a:rPr lang="en-US" baseline="0" dirty="0" err="1"/>
              <a:t>unimodal</a:t>
            </a:r>
            <a:r>
              <a:rPr lang="en-US" baseline="0" dirty="0"/>
              <a:t>, and the granite soil is mostly modern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decadal, centennial, millennial, respectively</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p:spTree>
    <p:extLst>
      <p:ext uri="{BB962C8B-B14F-4D97-AF65-F5344CB8AC3E}">
        <p14:creationId xmlns:p14="http://schemas.microsoft.com/office/powerpoint/2010/main" val="260662728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put this as reserve</a:t>
            </a:r>
          </a:p>
        </p:txBody>
      </p:sp>
    </p:spTree>
    <p:extLst>
      <p:ext uri="{BB962C8B-B14F-4D97-AF65-F5344CB8AC3E}">
        <p14:creationId xmlns:p14="http://schemas.microsoft.com/office/powerpoint/2010/main" val="33095495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put this as reserve</a:t>
            </a:r>
          </a:p>
        </p:txBody>
      </p:sp>
    </p:spTree>
    <p:extLst>
      <p:ext uri="{BB962C8B-B14F-4D97-AF65-F5344CB8AC3E}">
        <p14:creationId xmlns:p14="http://schemas.microsoft.com/office/powerpoint/2010/main" val="10553369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For the second scenario I shifted the inputs for the </a:t>
            </a:r>
            <a:r>
              <a:rPr lang="en-US" i="1" baseline="0" dirty="0"/>
              <a:t>cold</a:t>
            </a:r>
            <a:r>
              <a:rPr lang="en-US" baseline="0" dirty="0"/>
              <a:t> climate sites to match those currently estimated for the </a:t>
            </a:r>
            <a:r>
              <a:rPr lang="en-US" i="1" baseline="0" dirty="0"/>
              <a:t>cool</a:t>
            </a:r>
            <a:r>
              <a:rPr lang="en-US" baseline="0" dirty="0"/>
              <a:t> climate sites</a:t>
            </a:r>
          </a:p>
          <a:p>
            <a:pPr marL="171450" indent="-171450">
              <a:buFontTx/>
              <a:buChar char="-"/>
            </a:pPr>
            <a:r>
              <a:rPr lang="en-US" baseline="0" dirty="0"/>
              <a:t>In this scenario I didn’t use the same inputs for the granite and andesitic soils, but used the granitic soil estimates for the granitic soils and the andesitic soils estimates for the andesitic soils</a:t>
            </a:r>
          </a:p>
        </p:txBody>
      </p:sp>
    </p:spTree>
    <p:extLst>
      <p:ext uri="{BB962C8B-B14F-4D97-AF65-F5344CB8AC3E}">
        <p14:creationId xmlns:p14="http://schemas.microsoft.com/office/powerpoint/2010/main" val="831132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2425016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This results in a small decrease in inputs for the andesitic soils, and moderate increase for the granitic soils</a:t>
            </a:r>
          </a:p>
        </p:txBody>
      </p:sp>
    </p:spTree>
    <p:extLst>
      <p:ext uri="{BB962C8B-B14F-4D97-AF65-F5344CB8AC3E}">
        <p14:creationId xmlns:p14="http://schemas.microsoft.com/office/powerpoint/2010/main" val="15905387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put this as reserve</a:t>
            </a:r>
          </a:p>
        </p:txBody>
      </p:sp>
    </p:spTree>
    <p:extLst>
      <p:ext uri="{BB962C8B-B14F-4D97-AF65-F5344CB8AC3E}">
        <p14:creationId xmlns:p14="http://schemas.microsoft.com/office/powerpoint/2010/main" val="38861050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put this as reserve</a:t>
            </a:r>
          </a:p>
        </p:txBody>
      </p:sp>
    </p:spTree>
    <p:extLst>
      <p:ext uri="{BB962C8B-B14F-4D97-AF65-F5344CB8AC3E}">
        <p14:creationId xmlns:p14="http://schemas.microsoft.com/office/powerpoint/2010/main" val="2061341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7064140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granite transect</a:t>
            </a:r>
          </a:p>
        </p:txBody>
      </p:sp>
    </p:spTree>
    <p:extLst>
      <p:ext uri="{BB962C8B-B14F-4D97-AF65-F5344CB8AC3E}">
        <p14:creationId xmlns:p14="http://schemas.microsoft.com/office/powerpoint/2010/main" val="23758249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Differences in carbon storage</a:t>
            </a:r>
          </a:p>
          <a:p>
            <a:pPr marL="171450" indent="-171450">
              <a:buFontTx/>
              <a:buChar char="-"/>
            </a:pPr>
            <a:r>
              <a:rPr lang="en-US" baseline="0" dirty="0"/>
              <a:t>No big changes 2001-2019, i.e., steady-state</a:t>
            </a:r>
          </a:p>
        </p:txBody>
      </p:sp>
    </p:spTree>
    <p:extLst>
      <p:ext uri="{BB962C8B-B14F-4D97-AF65-F5344CB8AC3E}">
        <p14:creationId xmlns:p14="http://schemas.microsoft.com/office/powerpoint/2010/main" val="5975701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Parent material highly correlated with system age, as is soil wetness (MAP - ET)</a:t>
            </a:r>
          </a:p>
          <a:p>
            <a:pPr marL="171450" indent="-171450">
              <a:buFontTx/>
              <a:buChar char="-"/>
            </a:pPr>
            <a:r>
              <a:rPr lang="en-US" baseline="0" dirty="0"/>
              <a:t>But can't separate wetness effect from PM </a:t>
            </a:r>
          </a:p>
        </p:txBody>
      </p:sp>
    </p:spTree>
    <p:extLst>
      <p:ext uri="{BB962C8B-B14F-4D97-AF65-F5344CB8AC3E}">
        <p14:creationId xmlns:p14="http://schemas.microsoft.com/office/powerpoint/2010/main" val="125751732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Well a simple explanation is that mineral-associated soil carbon is not a homogeneous pool</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Soils contain a diverse array of mineral species, and these different minerals bind to soil organic matter via different mechanisms</a:t>
            </a:r>
          </a:p>
          <a:p>
            <a:pPr marL="171450" indent="-171450">
              <a:buFontTx/>
              <a:buChar char="-"/>
            </a:pPr>
            <a:r>
              <a:rPr lang="en-US" baseline="0" dirty="0"/>
              <a:t>These images show three examples of very physically different soil mineral species, although mineral-organic interactions are also strongly affected by the charge of the mineral particles and the presence of difference functional groups on the mineral surfaces</a:t>
            </a:r>
          </a:p>
          <a:p>
            <a:pPr marL="171450" indent="-171450">
              <a:buFontTx/>
              <a:buChar char="-"/>
            </a:pPr>
            <a:r>
              <a:rPr lang="en-US" baseline="0" dirty="0"/>
              <a:t>[arrow shows organic matter accumulation</a:t>
            </a:r>
          </a:p>
          <a:p>
            <a:pPr marL="171450" indent="-171450">
              <a:buFontTx/>
              <a:buChar char="-"/>
            </a:pPr>
            <a:r>
              <a:rPr lang="en-US" baseline="0" dirty="0"/>
              <a:t>missing for other minerals because of masking by gold particles during sample preparation prior to imaging]</a:t>
            </a:r>
          </a:p>
        </p:txBody>
      </p:sp>
    </p:spTree>
    <p:extLst>
      <p:ext uri="{BB962C8B-B14F-4D97-AF65-F5344CB8AC3E}">
        <p14:creationId xmlns:p14="http://schemas.microsoft.com/office/powerpoint/2010/main" val="29325473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Well a simple explanation is that mineral-associated soil carbon is not a homogeneous pool</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Soils contain a diverse array of mineral species, and these different minerals bind to soil organic matter via different mechanisms</a:t>
            </a:r>
          </a:p>
          <a:p>
            <a:pPr marL="171450" indent="-171450">
              <a:buFontTx/>
              <a:buChar char="-"/>
            </a:pPr>
            <a:r>
              <a:rPr lang="en-US" baseline="0" dirty="0"/>
              <a:t>These images show three examples of very physically different soil mineral species, although mineral-organic interactions are also strongly affected by the charge of the mineral particles and the presence of difference functional groups on the mineral surfaces</a:t>
            </a:r>
          </a:p>
          <a:p>
            <a:pPr marL="171450" indent="-171450">
              <a:buFontTx/>
              <a:buChar char="-"/>
            </a:pPr>
            <a:r>
              <a:rPr lang="en-US" baseline="0" dirty="0"/>
              <a:t>[arrow shows organic matter accumulation</a:t>
            </a:r>
          </a:p>
          <a:p>
            <a:pPr marL="171450" indent="-171450">
              <a:buFontTx/>
              <a:buChar char="-"/>
            </a:pPr>
            <a:r>
              <a:rPr lang="en-US" baseline="0" dirty="0"/>
              <a:t>missing for other minerals because of masking by gold particles during sample preparation prior to imaging]</a:t>
            </a:r>
          </a:p>
        </p:txBody>
      </p:sp>
    </p:spTree>
    <p:extLst>
      <p:ext uri="{BB962C8B-B14F-4D97-AF65-F5344CB8AC3E}">
        <p14:creationId xmlns:p14="http://schemas.microsoft.com/office/powerpoint/2010/main" val="12168083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You can see this in this table here, which gives the relative importance of these three different sorption mechanisms for these three minerals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Well a simple explanation is that mineral-associated soil carbon is not a homogeneous pool</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Soils contain a diverse array of mineral species, and these different minerals bind to soil organic matter via different mechanisms</a:t>
            </a:r>
          </a:p>
          <a:p>
            <a:pPr marL="171450" indent="-171450">
              <a:buFontTx/>
              <a:buChar char="-"/>
            </a:pPr>
            <a:r>
              <a:rPr lang="en-US" baseline="0" dirty="0"/>
              <a:t>These images show three examples of very physically different soil mineral species, although mineral-organic interactions are also strongly affected by the charge of the mineral particles and the presence of difference functional groups on the mineral surfaces</a:t>
            </a:r>
          </a:p>
          <a:p>
            <a:pPr marL="171450" indent="-171450">
              <a:buFontTx/>
              <a:buChar char="-"/>
            </a:pPr>
            <a:r>
              <a:rPr lang="en-US" baseline="0" dirty="0"/>
              <a:t>[arrow shows organic matter accumulation</a:t>
            </a:r>
          </a:p>
          <a:p>
            <a:pPr marL="171450" indent="-171450">
              <a:buFontTx/>
              <a:buChar char="-"/>
            </a:pPr>
            <a:r>
              <a:rPr lang="en-US" baseline="0" dirty="0"/>
              <a:t>missing for other minerals because of masking by gold particles during sample preparation prior to imaging]</a:t>
            </a:r>
          </a:p>
        </p:txBody>
      </p:sp>
    </p:spTree>
    <p:extLst>
      <p:ext uri="{BB962C8B-B14F-4D97-AF65-F5344CB8AC3E}">
        <p14:creationId xmlns:p14="http://schemas.microsoft.com/office/powerpoint/2010/main" val="1188505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Do minerals only matter for slowly cycling soil C? </a:t>
            </a:r>
          </a:p>
          <a:p>
            <a:pPr marL="171450" indent="-171450">
              <a:buFontTx/>
              <a:buChar char="-"/>
            </a:pPr>
            <a:r>
              <a:rPr lang="en-US" baseline="0" dirty="0"/>
              <a:t>OR, are they relevant for soil C cycling on annual to decadal time scales?</a:t>
            </a:r>
          </a:p>
        </p:txBody>
      </p:sp>
    </p:spTree>
    <p:extLst>
      <p:ext uri="{BB962C8B-B14F-4D97-AF65-F5344CB8AC3E}">
        <p14:creationId xmlns:p14="http://schemas.microsoft.com/office/powerpoint/2010/main" val="30993682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10569327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climate gradient east to west</a:t>
            </a:r>
            <a:endParaRPr lang="en-US" dirty="0"/>
          </a:p>
          <a:p>
            <a:pPr marL="171450" indent="-171450">
              <a:buFontTx/>
              <a:buChar char="-"/>
            </a:pPr>
            <a:r>
              <a:rPr lang="en-US" baseline="0" dirty="0"/>
              <a:t>All conifer dominated</a:t>
            </a:r>
          </a:p>
          <a:p>
            <a:pPr marL="171450" indent="-171450">
              <a:buFontTx/>
              <a:buChar char="-"/>
            </a:pPr>
            <a:r>
              <a:rPr lang="en-US" baseline="0" dirty="0"/>
              <a:t>timeseries of ∆14C</a:t>
            </a:r>
          </a:p>
          <a:p>
            <a:pPr marL="171450" indent="-171450">
              <a:buFontTx/>
              <a:buChar char="-"/>
            </a:pPr>
            <a:r>
              <a:rPr lang="en-US" baseline="0" dirty="0"/>
              <a:t>respired = laboratory incubations</a:t>
            </a:r>
          </a:p>
        </p:txBody>
      </p:sp>
    </p:spTree>
    <p:extLst>
      <p:ext uri="{BB962C8B-B14F-4D97-AF65-F5344CB8AC3E}">
        <p14:creationId xmlns:p14="http://schemas.microsoft.com/office/powerpoint/2010/main" val="291652564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climate gradient east to west</a:t>
            </a:r>
            <a:endParaRPr lang="en-US" dirty="0"/>
          </a:p>
          <a:p>
            <a:pPr marL="171450" indent="-171450">
              <a:buFontTx/>
              <a:buChar char="-"/>
            </a:pPr>
            <a:r>
              <a:rPr lang="en-US" baseline="0" dirty="0"/>
              <a:t>All conifer dominated</a:t>
            </a:r>
          </a:p>
          <a:p>
            <a:pPr marL="171450" indent="-171450">
              <a:buFontTx/>
              <a:buChar char="-"/>
            </a:pPr>
            <a:r>
              <a:rPr lang="en-US" baseline="0" dirty="0"/>
              <a:t>timeseries of ∆14C</a:t>
            </a:r>
          </a:p>
          <a:p>
            <a:pPr marL="171450" indent="-171450">
              <a:buFontTx/>
              <a:buChar char="-"/>
            </a:pPr>
            <a:r>
              <a:rPr lang="en-US" baseline="0" dirty="0"/>
              <a:t>respired = laboratory incubations</a:t>
            </a:r>
          </a:p>
        </p:txBody>
      </p:sp>
    </p:spTree>
    <p:extLst>
      <p:ext uri="{BB962C8B-B14F-4D97-AF65-F5344CB8AC3E}">
        <p14:creationId xmlns:p14="http://schemas.microsoft.com/office/powerpoint/2010/main" val="19929791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climate gradient east to west</a:t>
            </a:r>
            <a:endParaRPr lang="en-US" dirty="0"/>
          </a:p>
          <a:p>
            <a:pPr marL="171450" indent="-171450">
              <a:buFontTx/>
              <a:buChar char="-"/>
            </a:pPr>
            <a:r>
              <a:rPr lang="en-US" baseline="0" dirty="0"/>
              <a:t>All conifer dominated</a:t>
            </a:r>
          </a:p>
          <a:p>
            <a:pPr marL="171450" indent="-171450">
              <a:buFontTx/>
              <a:buChar char="-"/>
            </a:pPr>
            <a:r>
              <a:rPr lang="en-US" baseline="0" dirty="0"/>
              <a:t>timeseries of ∆14C</a:t>
            </a:r>
          </a:p>
          <a:p>
            <a:pPr marL="171450" indent="-171450">
              <a:buFontTx/>
              <a:buChar char="-"/>
            </a:pPr>
            <a:r>
              <a:rPr lang="en-US" baseline="0" dirty="0"/>
              <a:t>respired = laboratory incubations</a:t>
            </a:r>
          </a:p>
        </p:txBody>
      </p:sp>
    </p:spTree>
    <p:extLst>
      <p:ext uri="{BB962C8B-B14F-4D97-AF65-F5344CB8AC3E}">
        <p14:creationId xmlns:p14="http://schemas.microsoft.com/office/powerpoint/2010/main" val="4404273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climate gradient east to west</a:t>
            </a:r>
            <a:endParaRPr lang="en-US" dirty="0"/>
          </a:p>
          <a:p>
            <a:pPr marL="171450" indent="-171450">
              <a:buFontTx/>
              <a:buChar char="-"/>
            </a:pPr>
            <a:r>
              <a:rPr lang="en-US" baseline="0" dirty="0"/>
              <a:t>All conifer dominated</a:t>
            </a:r>
          </a:p>
          <a:p>
            <a:pPr marL="171450" indent="-171450">
              <a:buFontTx/>
              <a:buChar char="-"/>
            </a:pPr>
            <a:r>
              <a:rPr lang="en-US" baseline="0" dirty="0"/>
              <a:t>timeseries of ∆14C</a:t>
            </a:r>
          </a:p>
          <a:p>
            <a:pPr marL="171450" indent="-171450">
              <a:buFontTx/>
              <a:buChar char="-"/>
            </a:pPr>
            <a:r>
              <a:rPr lang="en-US" baseline="0" dirty="0"/>
              <a:t>respired = laboratory incubations</a:t>
            </a:r>
          </a:p>
        </p:txBody>
      </p:sp>
    </p:spTree>
    <p:extLst>
      <p:ext uri="{BB962C8B-B14F-4D97-AF65-F5344CB8AC3E}">
        <p14:creationId xmlns:p14="http://schemas.microsoft.com/office/powerpoint/2010/main" val="41170746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climate gradient east to west</a:t>
            </a:r>
            <a:endParaRPr lang="en-US" dirty="0"/>
          </a:p>
          <a:p>
            <a:pPr marL="171450" indent="-171450">
              <a:buFontTx/>
              <a:buChar char="-"/>
            </a:pPr>
            <a:r>
              <a:rPr lang="en-US" baseline="0" dirty="0"/>
              <a:t>All conifer dominated</a:t>
            </a:r>
          </a:p>
          <a:p>
            <a:pPr marL="171450" indent="-171450">
              <a:buFontTx/>
              <a:buChar char="-"/>
            </a:pPr>
            <a:r>
              <a:rPr lang="en-US" baseline="0" dirty="0"/>
              <a:t>timeseries of ∆14C</a:t>
            </a:r>
          </a:p>
          <a:p>
            <a:pPr marL="171450" indent="-171450">
              <a:buFontTx/>
              <a:buChar char="-"/>
            </a:pPr>
            <a:r>
              <a:rPr lang="en-US" baseline="0" dirty="0"/>
              <a:t>respired = laboratory incubations</a:t>
            </a:r>
          </a:p>
        </p:txBody>
      </p:sp>
    </p:spTree>
    <p:extLst>
      <p:ext uri="{BB962C8B-B14F-4D97-AF65-F5344CB8AC3E}">
        <p14:creationId xmlns:p14="http://schemas.microsoft.com/office/powerpoint/2010/main" val="26703226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 the figures on the right are from a global study I was involved with where we looked at the distribution and radiocarbon content of density fractionations, with the goal of quantifying the importance of mineral-associations for soil carbon persistence and accumulation</a:t>
            </a:r>
          </a:p>
          <a:p>
            <a:pPr marL="171450" indent="-171450">
              <a:buFontTx/>
              <a:buChar char="-"/>
            </a:pPr>
            <a:endParaRPr lang="en-US" baseline="0" dirty="0"/>
          </a:p>
        </p:txBody>
      </p:sp>
    </p:spTree>
    <p:extLst>
      <p:ext uri="{BB962C8B-B14F-4D97-AF65-F5344CB8AC3E}">
        <p14:creationId xmlns:p14="http://schemas.microsoft.com/office/powerpoint/2010/main" val="210104826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 we see from the figure that the majority of soil organic matter is found in association with minerals</a:t>
            </a:r>
          </a:p>
          <a:p>
            <a:pPr marL="171450" indent="-171450">
              <a:buFontTx/>
              <a:buChar char="-"/>
            </a:pPr>
            <a:r>
              <a:rPr lang="en-US" baseline="0" dirty="0"/>
              <a:t>Carbon concentrations are usually lower in heavy fractions, but there is more carbon there overall</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indent="-171450">
              <a:buFontTx/>
              <a:buChar char="-"/>
            </a:pPr>
            <a:endParaRPr lang="en-US" baseline="0" dirty="0"/>
          </a:p>
          <a:p>
            <a:pPr marL="171450" indent="-171450">
              <a:buFontTx/>
              <a:buChar char="-"/>
            </a:pPr>
            <a:endParaRPr lang="en-US" baseline="0" dirty="0"/>
          </a:p>
        </p:txBody>
      </p:sp>
    </p:spTree>
    <p:extLst>
      <p:ext uri="{BB962C8B-B14F-4D97-AF65-F5344CB8AC3E}">
        <p14:creationId xmlns:p14="http://schemas.microsoft.com/office/powerpoint/2010/main" val="35298975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Turning to radiocarbon, we also see differences between the fractions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What we can see in this figure is that very old (very negative ∆14C values) mineral-associated C occurs in some soil, but globally, the heavy fraction C is surprisingly young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You can see this from the median – dotted line – which is just below zero</a:t>
            </a:r>
          </a:p>
          <a:p>
            <a:pPr marL="171450" indent="-171450">
              <a:buFontTx/>
              <a:buChar char="-"/>
            </a:pPr>
            <a:endParaRPr lang="en-US" baseline="0" dirty="0"/>
          </a:p>
        </p:txBody>
      </p:sp>
    </p:spTree>
    <p:extLst>
      <p:ext uri="{BB962C8B-B14F-4D97-AF65-F5344CB8AC3E}">
        <p14:creationId xmlns:p14="http://schemas.microsoft.com/office/powerpoint/2010/main" val="219454794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This tells us that mineral mineral associated soil organic matter contains quite a bit of bomb-C, and therefore must be turning over on decadal timescales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[n ~1200-1400]</a:t>
            </a:r>
          </a:p>
          <a:p>
            <a:pPr marL="171450" indent="-171450">
              <a:buFontTx/>
              <a:buChar char="-"/>
            </a:pPr>
            <a:endParaRPr lang="en-US" baseline="0" dirty="0"/>
          </a:p>
        </p:txBody>
      </p:sp>
    </p:spTree>
    <p:extLst>
      <p:ext uri="{BB962C8B-B14F-4D97-AF65-F5344CB8AC3E}">
        <p14:creationId xmlns:p14="http://schemas.microsoft.com/office/powerpoint/2010/main" val="375263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42282156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691239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26940912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63355547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7162495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5498468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67300863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41486577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67621383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6845038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048029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83963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79770222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33013777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5475551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81309904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420389519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quartiles of the age and transit time distributions, bottom left point is 25th quartile, upper right is 75th</a:t>
            </a:r>
          </a:p>
          <a:p>
            <a:pPr marL="171450" indent="-171450">
              <a:buFontTx/>
              <a:buChar char="-"/>
            </a:pPr>
            <a:r>
              <a:rPr lang="en-US" baseline="0" dirty="0"/>
              <a:t>granite is generally well mixed, and especially for the cold climate site, behaves like a one pool system</a:t>
            </a:r>
          </a:p>
          <a:p>
            <a:pPr marL="171450" indent="-171450">
              <a:buFontTx/>
              <a:buChar char="-"/>
            </a:pPr>
            <a:r>
              <a:rPr lang="en-US" baseline="0" dirty="0"/>
              <a:t>long tail evident in the hook of the 75th quartile</a:t>
            </a:r>
          </a:p>
          <a:p>
            <a:pPr marL="171450" indent="-171450">
              <a:buFontTx/>
              <a:buChar char="-"/>
            </a:pPr>
            <a:r>
              <a:rPr lang="en-US" baseline="0" dirty="0"/>
              <a:t>missing for the cold climate site, possibly because soils are not as well developed (lower concentrations of poorly crystalline minerals)</a:t>
            </a:r>
          </a:p>
        </p:txBody>
      </p:sp>
    </p:spTree>
    <p:extLst>
      <p:ext uri="{BB962C8B-B14F-4D97-AF65-F5344CB8AC3E}">
        <p14:creationId xmlns:p14="http://schemas.microsoft.com/office/powerpoint/2010/main" val="55234304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MAT relationship: strongest for GR, weak for BS, bizarre for AN</a:t>
            </a:r>
          </a:p>
          <a:p>
            <a:pPr marL="171450" indent="-171450">
              <a:buFontTx/>
              <a:buChar char="-"/>
            </a:pPr>
            <a:r>
              <a:rPr lang="en-US" dirty="0"/>
              <a:t>[gradient with climate colors]</a:t>
            </a:r>
          </a:p>
        </p:txBody>
      </p:sp>
    </p:spTree>
    <p:extLst>
      <p:ext uri="{BB962C8B-B14F-4D97-AF65-F5344CB8AC3E}">
        <p14:creationId xmlns:p14="http://schemas.microsoft.com/office/powerpoint/2010/main" val="130507909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MAT relationship: strongest for GR, weak for BS, bizarre for AN</a:t>
            </a:r>
          </a:p>
        </p:txBody>
      </p:sp>
    </p:spTree>
    <p:extLst>
      <p:ext uri="{BB962C8B-B14F-4D97-AF65-F5344CB8AC3E}">
        <p14:creationId xmlns:p14="http://schemas.microsoft.com/office/powerpoint/2010/main" val="25098566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MAT relationship: strongest for GR, weak for BS, bizarre for AN</a:t>
            </a:r>
          </a:p>
        </p:txBody>
      </p:sp>
    </p:spTree>
    <p:extLst>
      <p:ext uri="{BB962C8B-B14F-4D97-AF65-F5344CB8AC3E}">
        <p14:creationId xmlns:p14="http://schemas.microsoft.com/office/powerpoint/2010/main" val="74036970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AN has shortest TT!</a:t>
            </a:r>
          </a:p>
        </p:txBody>
      </p:sp>
    </p:spTree>
    <p:extLst>
      <p:ext uri="{BB962C8B-B14F-4D97-AF65-F5344CB8AC3E}">
        <p14:creationId xmlns:p14="http://schemas.microsoft.com/office/powerpoint/2010/main" val="2870650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Sites established by my colleague Craig Rasmussen</a:t>
            </a:r>
          </a:p>
        </p:txBody>
      </p:sp>
    </p:spTree>
    <p:extLst>
      <p:ext uri="{BB962C8B-B14F-4D97-AF65-F5344CB8AC3E}">
        <p14:creationId xmlns:p14="http://schemas.microsoft.com/office/powerpoint/2010/main" val="417880473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AN oldest TT, but not by much</a:t>
            </a:r>
          </a:p>
        </p:txBody>
      </p:sp>
    </p:spTree>
    <p:extLst>
      <p:ext uri="{BB962C8B-B14F-4D97-AF65-F5344CB8AC3E}">
        <p14:creationId xmlns:p14="http://schemas.microsoft.com/office/powerpoint/2010/main" val="12384005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GR oldest despite lack of gradient in ages</a:t>
            </a:r>
          </a:p>
        </p:txBody>
      </p:sp>
    </p:spTree>
    <p:extLst>
      <p:ext uri="{BB962C8B-B14F-4D97-AF65-F5344CB8AC3E}">
        <p14:creationId xmlns:p14="http://schemas.microsoft.com/office/powerpoint/2010/main" val="303027464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7002402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88101098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36585663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56416873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5063935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64460938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red = primary mineral derived</a:t>
            </a:r>
          </a:p>
          <a:p>
            <a:pPr marL="171450" indent="-171450">
              <a:buFontTx/>
              <a:buChar char="-"/>
            </a:pPr>
            <a:r>
              <a:rPr lang="en-US" baseline="0" dirty="0"/>
              <a:t>blue = secondary mineral derived</a:t>
            </a:r>
          </a:p>
        </p:txBody>
      </p:sp>
    </p:spTree>
    <p:extLst>
      <p:ext uri="{BB962C8B-B14F-4D97-AF65-F5344CB8AC3E}">
        <p14:creationId xmlns:p14="http://schemas.microsoft.com/office/powerpoint/2010/main" val="277476615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relationship between PCM abundance and SOC stocks strongest in humid climates with strong weathering potential, but only if adequate primary mineral stocks remain to fuel transformation of primary minerals into reactive secondary mineral products</a:t>
            </a:r>
          </a:p>
          <a:p>
            <a:pPr marL="171450" indent="-171450">
              <a:buFontTx/>
              <a:buChar char="-"/>
            </a:pPr>
            <a:r>
              <a:rPr lang="en-US" baseline="0" dirty="0"/>
              <a:t>influence of PCMs on SOC abundance (and C cycling rates) strongest at local or regional scales</a:t>
            </a:r>
          </a:p>
        </p:txBody>
      </p:sp>
    </p:spTree>
    <p:extLst>
      <p:ext uri="{BB962C8B-B14F-4D97-AF65-F5344CB8AC3E}">
        <p14:creationId xmlns:p14="http://schemas.microsoft.com/office/powerpoint/2010/main" val="128341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temperature gradient with elevation</a:t>
            </a:r>
          </a:p>
          <a:p>
            <a:pPr marL="171450" indent="-171450">
              <a:buFontTx/>
              <a:buChar char="-"/>
            </a:pPr>
            <a:r>
              <a:rPr lang="en-US" baseline="0" dirty="0"/>
              <a:t>Archived soils available from previous work by Craig Rasmussen and colleagues</a:t>
            </a:r>
          </a:p>
          <a:p>
            <a:pPr marL="171450" indent="-171450">
              <a:buFontTx/>
              <a:buChar char="-"/>
            </a:pPr>
            <a:r>
              <a:rPr lang="en-US" baseline="0" dirty="0"/>
              <a:t>timeseries key for 14C constraint</a:t>
            </a:r>
            <a:endParaRPr lang="en-US" dirty="0"/>
          </a:p>
        </p:txBody>
      </p:sp>
    </p:spTree>
    <p:extLst>
      <p:ext uri="{BB962C8B-B14F-4D97-AF65-F5344CB8AC3E}">
        <p14:creationId xmlns:p14="http://schemas.microsoft.com/office/powerpoint/2010/main" val="276810532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relationship between PCM abundance and SOC stocks strongest in humid climates with strong weathering potential, but only if adequate primary mineral stocks remain to fuel transformation of primary minerals into reactive secondary mineral products</a:t>
            </a:r>
          </a:p>
          <a:p>
            <a:pPr marL="171450" indent="-171450">
              <a:buFontTx/>
              <a:buChar char="-"/>
            </a:pPr>
            <a:r>
              <a:rPr lang="en-US" baseline="0" dirty="0"/>
              <a:t>influence of PCMs on SOC abundance (and C cycling rates) strongest at local or regional scales</a:t>
            </a:r>
          </a:p>
        </p:txBody>
      </p:sp>
    </p:spTree>
    <p:extLst>
      <p:ext uri="{BB962C8B-B14F-4D97-AF65-F5344CB8AC3E}">
        <p14:creationId xmlns:p14="http://schemas.microsoft.com/office/powerpoint/2010/main" val="20634853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DOC extracted with pyrophosphate-dithionite (crystalline + non/poorly crystalline forms)</a:t>
            </a:r>
          </a:p>
          <a:p>
            <a:pPr marL="171450" indent="-171450">
              <a:buFontTx/>
              <a:buChar char="-"/>
            </a:pPr>
            <a:r>
              <a:rPr lang="en-US" baseline="0" dirty="0"/>
              <a:t>St</a:t>
            </a:r>
          </a:p>
        </p:txBody>
      </p:sp>
    </p:spTree>
    <p:extLst>
      <p:ext uri="{BB962C8B-B14F-4D97-AF65-F5344CB8AC3E}">
        <p14:creationId xmlns:p14="http://schemas.microsoft.com/office/powerpoint/2010/main" val="28347266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point out decrease in land use change emissions</a:t>
            </a:r>
          </a:p>
        </p:txBody>
      </p:sp>
    </p:spTree>
    <p:extLst>
      <p:ext uri="{BB962C8B-B14F-4D97-AF65-F5344CB8AC3E}">
        <p14:creationId xmlns:p14="http://schemas.microsoft.com/office/powerpoint/2010/main" val="392047251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19205045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2127841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30% increase in CO2 production over the whole soil profile</a:t>
            </a:r>
          </a:p>
          <a:p>
            <a:pPr marL="0" indent="0">
              <a:buFontTx/>
              <a:buNone/>
            </a:pPr>
            <a:r>
              <a:rPr lang="en-US" dirty="0"/>
              <a:t>Difference in top soil and subsoil processes</a:t>
            </a:r>
          </a:p>
        </p:txBody>
      </p:sp>
    </p:spTree>
    <p:extLst>
      <p:ext uri="{BB962C8B-B14F-4D97-AF65-F5344CB8AC3E}">
        <p14:creationId xmlns:p14="http://schemas.microsoft.com/office/powerpoint/2010/main" val="1716151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consistent vegetation (California mixed conifer)</a:t>
            </a:r>
          </a:p>
          <a:p>
            <a:pPr marL="171450" indent="-171450">
              <a:buFontTx/>
              <a:buChar char="-"/>
            </a:pPr>
            <a:r>
              <a:rPr lang="en-US" dirty="0"/>
              <a:t>[albeit slight differences in litter chemistry, cf. Rasmussen et al., 2006]</a:t>
            </a:r>
          </a:p>
        </p:txBody>
      </p:sp>
    </p:spTree>
    <p:extLst>
      <p:ext uri="{BB962C8B-B14F-4D97-AF65-F5344CB8AC3E}">
        <p14:creationId xmlns:p14="http://schemas.microsoft.com/office/powerpoint/2010/main" val="370686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Soil mineral assemblages change with parent material, but temperature too</a:t>
            </a:r>
          </a:p>
          <a:p>
            <a:pPr marL="171450" indent="-171450">
              <a:buFontTx/>
              <a:buChar char="-"/>
            </a:pPr>
            <a:r>
              <a:rPr lang="en-US" baseline="0" dirty="0"/>
              <a:t>Mineral assemblages thoroughly characterized w/ previous work</a:t>
            </a:r>
          </a:p>
        </p:txBody>
      </p:sp>
    </p:spTree>
    <p:extLst>
      <p:ext uri="{BB962C8B-B14F-4D97-AF65-F5344CB8AC3E}">
        <p14:creationId xmlns:p14="http://schemas.microsoft.com/office/powerpoint/2010/main" val="343412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885319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Basalt: </a:t>
            </a:r>
          </a:p>
          <a:p>
            <a:pPr marL="628650" lvl="1" indent="-171450">
              <a:buFontTx/>
              <a:buChar char="-"/>
            </a:pPr>
            <a:r>
              <a:rPr lang="en-US" baseline="0" dirty="0"/>
              <a:t>warm sites: kaolinite 1:1</a:t>
            </a:r>
          </a:p>
          <a:p>
            <a:pPr marL="628650" lvl="1" indent="-171450">
              <a:buFontTx/>
              <a:buChar char="-"/>
            </a:pPr>
            <a:r>
              <a:rPr lang="en-US" baseline="0" dirty="0"/>
              <a:t>[picture shows pyrophyllite, which has similarly neutral siloxane surfaces]</a:t>
            </a:r>
          </a:p>
          <a:p>
            <a:pPr marL="628650" lvl="1" indent="-171450">
              <a:buFontTx/>
              <a:buChar char="-"/>
            </a:pPr>
            <a:r>
              <a:rPr lang="en-US" baseline="0" dirty="0"/>
              <a:t>cool &amp; cold: interlayered 2:1 clays (smectite and vermiculite)</a:t>
            </a:r>
          </a:p>
          <a:p>
            <a:pPr marL="628650" lvl="1" indent="-171450">
              <a:buFontTx/>
              <a:buChar char="-"/>
            </a:pPr>
            <a:r>
              <a:rPr lang="en-US" baseline="0" dirty="0"/>
              <a:t>some SRO iron and aluminum hydroxides and oxyhydroxides</a:t>
            </a:r>
          </a:p>
          <a:p>
            <a:pPr marL="171450" indent="-171450">
              <a:buFontTx/>
              <a:buChar char="-"/>
            </a:pPr>
            <a:endParaRPr lang="en-US" baseline="0" dirty="0"/>
          </a:p>
        </p:txBody>
      </p:sp>
    </p:spTree>
    <p:extLst>
      <p:ext uri="{BB962C8B-B14F-4D97-AF65-F5344CB8AC3E}">
        <p14:creationId xmlns:p14="http://schemas.microsoft.com/office/powerpoint/2010/main" val="832810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Andesite:</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baseline="0" dirty="0"/>
              <a:t>interlayered 2:1 clays (smectite and vermiculite)</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baseline="0" dirty="0"/>
              <a:t>Abundant short range order iron and aluminum hydroxides and oxyhydroxides</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baseline="0" dirty="0"/>
              <a:t>also substantial amounts of allophane in the higher elevation sites</a:t>
            </a:r>
          </a:p>
          <a:p>
            <a:pPr marL="171450" indent="-171450">
              <a:buFontTx/>
              <a:buChar char="-"/>
            </a:pPr>
            <a:endParaRPr lang="en-US" baseline="0" dirty="0"/>
          </a:p>
        </p:txBody>
      </p:sp>
    </p:spTree>
    <p:extLst>
      <p:ext uri="{BB962C8B-B14F-4D97-AF65-F5344CB8AC3E}">
        <p14:creationId xmlns:p14="http://schemas.microsoft.com/office/powerpoint/2010/main" val="3417498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Granite:</a:t>
            </a:r>
          </a:p>
          <a:p>
            <a:pPr marL="628650" lvl="1" indent="-171450">
              <a:buFontTx/>
              <a:buChar char="-"/>
            </a:pPr>
            <a:r>
              <a:rPr lang="en-US" baseline="0" dirty="0"/>
              <a:t>predominately kaolinite and some non-expanding 2:1 clays</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baseline="0" dirty="0"/>
              <a:t>crystalline phase iron oxides</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baseline="0" dirty="0"/>
              <a:t>[I am showing goethite here as an example, although the mineralogical characterization of these soils only found trace amounts of goethite]</a:t>
            </a:r>
          </a:p>
        </p:txBody>
      </p:sp>
    </p:spTree>
    <p:extLst>
      <p:ext uri="{BB962C8B-B14F-4D97-AF65-F5344CB8AC3E}">
        <p14:creationId xmlns:p14="http://schemas.microsoft.com/office/powerpoint/2010/main" val="840012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OK, so what do these soils look like?</a:t>
            </a:r>
          </a:p>
        </p:txBody>
      </p:sp>
    </p:spTree>
    <p:extLst>
      <p:ext uri="{BB962C8B-B14F-4D97-AF65-F5344CB8AC3E}">
        <p14:creationId xmlns:p14="http://schemas.microsoft.com/office/powerpoint/2010/main" val="2449023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highly weathered, warm climate sites</a:t>
            </a:r>
          </a:p>
        </p:txBody>
      </p:sp>
    </p:spTree>
    <p:extLst>
      <p:ext uri="{BB962C8B-B14F-4D97-AF65-F5344CB8AC3E}">
        <p14:creationId xmlns:p14="http://schemas.microsoft.com/office/powerpoint/2010/main" val="2721176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moderately developed cool climate soils, rich in secondary minerals</a:t>
            </a:r>
          </a:p>
        </p:txBody>
      </p:sp>
    </p:spTree>
    <p:extLst>
      <p:ext uri="{BB962C8B-B14F-4D97-AF65-F5344CB8AC3E}">
        <p14:creationId xmlns:p14="http://schemas.microsoft.com/office/powerpoint/2010/main" val="2942508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young, shallow, rocky soils, rich in primary minerals</a:t>
            </a:r>
          </a:p>
        </p:txBody>
      </p:sp>
    </p:spTree>
    <p:extLst>
      <p:ext uri="{BB962C8B-B14F-4D97-AF65-F5344CB8AC3E}">
        <p14:creationId xmlns:p14="http://schemas.microsoft.com/office/powerpoint/2010/main" val="54531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873544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321628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262822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two competing pathways</a:t>
            </a:r>
          </a:p>
          <a:p>
            <a:pPr marL="628650" lvl="1" indent="-171450">
              <a:buFontTx/>
              <a:buChar char="-"/>
            </a:pPr>
            <a:r>
              <a:rPr lang="en-US" baseline="0" dirty="0"/>
              <a:t>1) more storage of atmospheric CO2 in soils</a:t>
            </a:r>
          </a:p>
          <a:p>
            <a:pPr marL="628650" lvl="1" indent="-171450">
              <a:buFontTx/>
              <a:buChar char="-"/>
            </a:pPr>
            <a:r>
              <a:rPr lang="en-US" baseline="0" dirty="0"/>
              <a:t>2) soil carbon losses, exacerbating warming</a:t>
            </a:r>
          </a:p>
          <a:p>
            <a:pPr marL="171450" indent="-171450">
              <a:buFontTx/>
              <a:buChar char="-"/>
            </a:pPr>
            <a:r>
              <a:rPr lang="en-US" baseline="0" dirty="0"/>
              <a:t>Green = increased C inputs</a:t>
            </a:r>
          </a:p>
          <a:p>
            <a:pPr marL="628650" lvl="1" indent="-171450">
              <a:buFontTx/>
              <a:buChar char="-"/>
            </a:pPr>
            <a:r>
              <a:rPr lang="en-US" baseline="0" dirty="0"/>
              <a:t>enhanced primary production via warming and CO2 fertilization</a:t>
            </a:r>
          </a:p>
          <a:p>
            <a:pPr marL="171450" lvl="0" indent="-171450">
              <a:buFontTx/>
              <a:buChar char="-"/>
            </a:pPr>
            <a:r>
              <a:rPr lang="en-US" baseline="0" dirty="0"/>
              <a:t>Red = increased decomposition rates due to warmer temperatures</a:t>
            </a:r>
          </a:p>
          <a:p>
            <a:pPr marL="171450" lvl="0" indent="-171450">
              <a:buFontTx/>
              <a:buChar char="-"/>
            </a:pPr>
            <a:endParaRPr lang="en-US" baseline="0" dirty="0"/>
          </a:p>
        </p:txBody>
      </p:sp>
    </p:spTree>
    <p:extLst>
      <p:ext uri="{BB962C8B-B14F-4D97-AF65-F5344CB8AC3E}">
        <p14:creationId xmlns:p14="http://schemas.microsoft.com/office/powerpoint/2010/main" val="347188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density fractionation in order to quantify the mineral associated soil organic matter pool </a:t>
            </a:r>
          </a:p>
          <a:p>
            <a:pPr marL="171450" indent="-171450">
              <a:buFontTx/>
              <a:buChar char="-"/>
            </a:pPr>
            <a:r>
              <a:rPr lang="en-US" baseline="0" dirty="0"/>
              <a:t>Laboratory soil incubations key tool [next]</a:t>
            </a:r>
          </a:p>
        </p:txBody>
      </p:sp>
    </p:spTree>
    <p:extLst>
      <p:ext uri="{BB962C8B-B14F-4D97-AF65-F5344CB8AC3E}">
        <p14:creationId xmlns:p14="http://schemas.microsoft.com/office/powerpoint/2010/main" val="3253865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density fractionation in order to quantify the mineral associated soil organic matter pool </a:t>
            </a:r>
          </a:p>
          <a:p>
            <a:pPr marL="171450" indent="-171450">
              <a:buFontTx/>
              <a:buChar char="-"/>
            </a:pPr>
            <a:r>
              <a:rPr lang="en-US" baseline="0" dirty="0"/>
              <a:t>Time series of respired CO2 and bulk soil C 14C are key constraints for the soil carbon modeling work I did</a:t>
            </a:r>
          </a:p>
        </p:txBody>
      </p:sp>
    </p:spTree>
    <p:extLst>
      <p:ext uri="{BB962C8B-B14F-4D97-AF65-F5344CB8AC3E}">
        <p14:creationId xmlns:p14="http://schemas.microsoft.com/office/powerpoint/2010/main" val="837666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577493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1) rare isotope, 1 in 1 trillion atoms of carbon in the pre-industrial atmosphere, and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2) radioactive</a:t>
            </a:r>
          </a:p>
          <a:p>
            <a:pPr marL="171450" indent="-171450">
              <a:buFontTx/>
              <a:buChar char="-"/>
            </a:pPr>
            <a:endParaRPr lang="en-US" baseline="0" dirty="0"/>
          </a:p>
        </p:txBody>
      </p:sp>
    </p:spTree>
    <p:extLst>
      <p:ext uri="{BB962C8B-B14F-4D97-AF65-F5344CB8AC3E}">
        <p14:creationId xmlns:p14="http://schemas.microsoft.com/office/powerpoint/2010/main" val="3097778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Radiocarbon is naturally produced in the stratosphere by high energy incoming cosmic rays, and as soon as this atmospheric carbon is fixed, such as by a plant, it begins to decay, with a half-life around 6000 years. </a:t>
            </a:r>
          </a:p>
          <a:p>
            <a:pPr marL="171450" indent="-171450">
              <a:buFontTx/>
              <a:buChar char="-"/>
            </a:pPr>
            <a:r>
              <a:rPr lang="en-US" baseline="0" dirty="0"/>
              <a:t>Because of this relatively long half life, this technique of radiocarbon dating is useful on centennial and longer time scales</a:t>
            </a:r>
          </a:p>
        </p:txBody>
      </p:sp>
    </p:spTree>
    <p:extLst>
      <p:ext uri="{BB962C8B-B14F-4D97-AF65-F5344CB8AC3E}">
        <p14:creationId xmlns:p14="http://schemas.microsoft.com/office/powerpoint/2010/main" val="2780107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2</a:t>
            </a:r>
            <a:r>
              <a:rPr lang="en-US" baseline="30000" dirty="0"/>
              <a:t>nd</a:t>
            </a:r>
            <a:r>
              <a:rPr lang="en-US" baseline="0" dirty="0"/>
              <a:t> source of 14C: nuclear weapons testing</a:t>
            </a:r>
          </a:p>
          <a:p>
            <a:pPr marL="628650" lvl="1" indent="-171450">
              <a:buFontTx/>
              <a:buChar char="-"/>
            </a:pPr>
            <a:r>
              <a:rPr lang="en-US" baseline="0" dirty="0"/>
              <a:t>2x 14C atmosphere prior to testing ban in ’64</a:t>
            </a:r>
          </a:p>
          <a:p>
            <a:pPr marL="171450" indent="-171450">
              <a:buFontTx/>
              <a:buChar char="-"/>
            </a:pPr>
            <a:r>
              <a:rPr lang="en-US" baseline="0" dirty="0"/>
              <a:t>concentration declines via uptake of bomb-C label</a:t>
            </a:r>
          </a:p>
          <a:p>
            <a:pPr marL="171450" indent="-171450">
              <a:buFontTx/>
              <a:buChar char="-"/>
            </a:pPr>
            <a:r>
              <a:rPr lang="en-US" baseline="0" dirty="0"/>
              <a:t>rapid rate of decline enables dating of organic C w/ annual resolution</a:t>
            </a:r>
          </a:p>
        </p:txBody>
      </p:sp>
    </p:spTree>
    <p:extLst>
      <p:ext uri="{BB962C8B-B14F-4D97-AF65-F5344CB8AC3E}">
        <p14:creationId xmlns:p14="http://schemas.microsoft.com/office/powerpoint/2010/main" val="1861552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 to sum up:</a:t>
            </a:r>
          </a:p>
        </p:txBody>
      </p:sp>
    </p:spTree>
    <p:extLst>
      <p:ext uri="{BB962C8B-B14F-4D97-AF65-F5344CB8AC3E}">
        <p14:creationId xmlns:p14="http://schemas.microsoft.com/office/powerpoint/2010/main" val="1429172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Soil is an open system:</a:t>
            </a:r>
          </a:p>
          <a:p>
            <a:pPr marL="628650" lvl="1" indent="-171450">
              <a:buFontTx/>
              <a:buChar char="-"/>
            </a:pPr>
            <a:r>
              <a:rPr lang="en-US" baseline="0" dirty="0"/>
              <a:t>constant input &amp; output</a:t>
            </a:r>
          </a:p>
          <a:p>
            <a:pPr marL="171450" indent="-171450">
              <a:buFontTx/>
              <a:buChar char="-"/>
            </a:pPr>
            <a:r>
              <a:rPr lang="en-US" baseline="0" dirty="0"/>
              <a:t>need a model to interpret 14C</a:t>
            </a:r>
          </a:p>
        </p:txBody>
      </p:sp>
    </p:spTree>
    <p:extLst>
      <p:ext uri="{BB962C8B-B14F-4D97-AF65-F5344CB8AC3E}">
        <p14:creationId xmlns:p14="http://schemas.microsoft.com/office/powerpoint/2010/main" val="322405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bulk soil 14C ~ mean age soil C </a:t>
            </a:r>
          </a:p>
          <a:p>
            <a:pPr marL="171450" indent="-171450">
              <a:buFontTx/>
              <a:buChar char="-"/>
            </a:pPr>
            <a:r>
              <a:rPr lang="en-US" baseline="0" dirty="0"/>
              <a:t>respired 14C ~ age of carbon leaving the soil = transit time</a:t>
            </a:r>
          </a:p>
        </p:txBody>
      </p:sp>
    </p:spTree>
    <p:extLst>
      <p:ext uri="{BB962C8B-B14F-4D97-AF65-F5344CB8AC3E}">
        <p14:creationId xmlns:p14="http://schemas.microsoft.com/office/powerpoint/2010/main" val="1915963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Soils are heterogeneous, i.e., multiple pools turning over at different rates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bulk soil 14C ≠ respired 14C</a:t>
            </a:r>
          </a:p>
          <a:p>
            <a:pPr marL="171450" indent="-171450">
              <a:buFontTx/>
              <a:buChar char="-"/>
            </a:pPr>
            <a:endParaRPr lang="en-US" baseline="0" dirty="0"/>
          </a:p>
        </p:txBody>
      </p:sp>
    </p:spTree>
    <p:extLst>
      <p:ext uri="{BB962C8B-B14F-4D97-AF65-F5344CB8AC3E}">
        <p14:creationId xmlns:p14="http://schemas.microsoft.com/office/powerpoint/2010/main" val="563032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net change is positive [Multi-model mean: 88 ±153 Pg C]</a:t>
            </a:r>
          </a:p>
          <a:p>
            <a:pPr marL="171450" indent="-171450">
              <a:buFontTx/>
              <a:buChar char="-"/>
            </a:pPr>
            <a:r>
              <a:rPr lang="en-US" baseline="0" dirty="0"/>
              <a:t>takeaway: global soil carbon models do not agree</a:t>
            </a:r>
          </a:p>
          <a:p>
            <a:pPr marL="171450" indent="-171450">
              <a:buFontTx/>
              <a:buChar char="-"/>
            </a:pPr>
            <a:r>
              <a:rPr lang="en-US" baseline="0" dirty="0"/>
              <a:t>all models predict substantial increases in inputs </a:t>
            </a:r>
          </a:p>
          <a:p>
            <a:pPr marL="628650" lvl="1" indent="-171450">
              <a:buFontTx/>
              <a:buChar char="-"/>
            </a:pPr>
            <a:r>
              <a:rPr lang="en-US" baseline="0" dirty="0"/>
              <a:t>by a relative factor of 1.4 </a:t>
            </a:r>
          </a:p>
          <a:p>
            <a:pPr marL="171450" lvl="0" indent="-171450">
              <a:buFontTx/>
              <a:buChar char="-"/>
            </a:pPr>
            <a:r>
              <a:rPr lang="en-US" baseline="0" dirty="0"/>
              <a:t>However, there less agreement with regards to the increased decomposition pathway</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[NB: high emissions scenario relative concentration pathway of 8.5]</a:t>
            </a:r>
          </a:p>
        </p:txBody>
      </p:sp>
    </p:spTree>
    <p:extLst>
      <p:ext uri="{BB962C8B-B14F-4D97-AF65-F5344CB8AC3E}">
        <p14:creationId xmlns:p14="http://schemas.microsoft.com/office/powerpoint/2010/main" val="35019219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From a modeling perspective, we can represent this system with three parameters</a:t>
            </a:r>
          </a:p>
        </p:txBody>
      </p:sp>
    </p:spTree>
    <p:extLst>
      <p:ext uri="{BB962C8B-B14F-4D97-AF65-F5344CB8AC3E}">
        <p14:creationId xmlns:p14="http://schemas.microsoft.com/office/powerpoint/2010/main" val="885921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turnover rates for each pool: </a:t>
            </a:r>
          </a:p>
          <a:p>
            <a:pPr marL="628650" lvl="1" indent="-171450">
              <a:buFontTx/>
              <a:buChar char="-"/>
            </a:pPr>
            <a:r>
              <a:rPr lang="en-US" dirty="0"/>
              <a:t>k1, k2</a:t>
            </a:r>
          </a:p>
          <a:p>
            <a:pPr marL="171450" indent="-171450">
              <a:buFontTx/>
              <a:buChar char="-"/>
            </a:pPr>
            <a:r>
              <a:rPr lang="en-US" dirty="0"/>
              <a:t>gamma, i.e., proportion of inputs allocated to each pool</a:t>
            </a:r>
          </a:p>
        </p:txBody>
      </p:sp>
    </p:spTree>
    <p:extLst>
      <p:ext uri="{BB962C8B-B14F-4D97-AF65-F5344CB8AC3E}">
        <p14:creationId xmlns:p14="http://schemas.microsoft.com/office/powerpoint/2010/main" val="133748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fourth parameter = lag time</a:t>
            </a:r>
          </a:p>
          <a:p>
            <a:pPr marL="171450" indent="-171450">
              <a:buFontTx/>
              <a:buChar char="-"/>
            </a:pPr>
            <a:r>
              <a:rPr lang="en-US" dirty="0"/>
              <a:t>carbon entering the system is “pre-aged”</a:t>
            </a:r>
          </a:p>
          <a:p>
            <a:pPr marL="628650" lvl="1" indent="-171450">
              <a:buFontTx/>
              <a:buChar char="-"/>
            </a:pPr>
            <a:r>
              <a:rPr lang="en-US" dirty="0"/>
              <a:t>upper soil horizons or vegetation  </a:t>
            </a:r>
          </a:p>
        </p:txBody>
      </p:sp>
    </p:spTree>
    <p:extLst>
      <p:ext uri="{BB962C8B-B14F-4D97-AF65-F5344CB8AC3E}">
        <p14:creationId xmlns:p14="http://schemas.microsoft.com/office/powerpoint/2010/main" val="2536225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compartmental model represented as a system of linear differential equations</a:t>
            </a:r>
          </a:p>
          <a:p>
            <a:pPr marL="628650" lvl="1" indent="-171450">
              <a:buFontTx/>
              <a:buChar char="-"/>
            </a:pPr>
            <a:r>
              <a:rPr lang="en-US" dirty="0" err="1"/>
              <a:t>SoilR</a:t>
            </a:r>
            <a:endParaRPr lang="en-US" dirty="0"/>
          </a:p>
          <a:p>
            <a:pPr marL="171450" indent="-171450">
              <a:buFontTx/>
              <a:buChar char="-"/>
            </a:pPr>
            <a:r>
              <a:rPr lang="en-US" dirty="0"/>
              <a:t>steady-state assumption assumed</a:t>
            </a:r>
          </a:p>
          <a:p>
            <a:pPr marL="628650" lvl="1" indent="-171450">
              <a:buFontTx/>
              <a:buChar char="-"/>
            </a:pPr>
            <a:r>
              <a:rPr lang="en-US" dirty="0"/>
              <a:t>No notable changes in SOC stocks or C concentrations between 2001 and 2019</a:t>
            </a:r>
          </a:p>
        </p:txBody>
      </p:sp>
    </p:spTree>
    <p:extLst>
      <p:ext uri="{BB962C8B-B14F-4D97-AF65-F5344CB8AC3E}">
        <p14:creationId xmlns:p14="http://schemas.microsoft.com/office/powerpoint/2010/main" val="2915202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2981066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Markov Chain Monte Carlo simulation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dirty="0"/>
              <a:t>robust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dirty="0"/>
              <a:t>uncertainty of parameter estimate</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NB: considered alternate model structures, but selected the 2-pool parallel die to superior fit and simplicity</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Able to estimate inputs due to steady-state assumption and measured stocks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This is not trivial because belowground inputs are hard measure empirically</a:t>
            </a:r>
          </a:p>
        </p:txBody>
      </p:sp>
    </p:spTree>
    <p:extLst>
      <p:ext uri="{BB962C8B-B14F-4D97-AF65-F5344CB8AC3E}">
        <p14:creationId xmlns:p14="http://schemas.microsoft.com/office/powerpoint/2010/main" val="874326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probability distributions for soil C age and transit time</a:t>
            </a:r>
          </a:p>
          <a:p>
            <a:pPr marL="628650" lvl="1" indent="-171450">
              <a:buFontTx/>
              <a:buChar char="-"/>
            </a:pPr>
            <a:r>
              <a:rPr lang="en-US" dirty="0"/>
              <a:t>key for understanding stochastic and dynamic nature of soil C</a:t>
            </a:r>
          </a:p>
          <a:p>
            <a:pPr marL="628650" lvl="1" indent="-171450">
              <a:buFontTx/>
              <a:buChar char="-"/>
            </a:pPr>
            <a:r>
              <a:rPr lang="en-US" dirty="0"/>
              <a:t>distributions represent heterogeneity of the system (multiple pools)</a:t>
            </a:r>
          </a:p>
        </p:txBody>
      </p:sp>
    </p:spTree>
    <p:extLst>
      <p:ext uri="{BB962C8B-B14F-4D97-AF65-F5344CB8AC3E}">
        <p14:creationId xmlns:p14="http://schemas.microsoft.com/office/powerpoint/2010/main" val="595966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generalized Bayesian linear modeling framework</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relationship between ages and transit times and temperature and soil mineralogy</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[allowed me to use the variance observed in ages and transit times from the MCMC runs to inform the model priors]</a:t>
            </a:r>
          </a:p>
          <a:p>
            <a:pPr marL="171450" indent="-171450">
              <a:buFontTx/>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[posterior distribution of the linear model parameters also improves uncertainty estimates for sparse datasets]</a:t>
            </a:r>
            <a:endParaRPr lang="en-US" dirty="0"/>
          </a:p>
        </p:txBody>
      </p:sp>
    </p:spTree>
    <p:extLst>
      <p:ext uri="{BB962C8B-B14F-4D97-AF65-F5344CB8AC3E}">
        <p14:creationId xmlns:p14="http://schemas.microsoft.com/office/powerpoint/2010/main" val="3925501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OK, so now I will go over the bulk and respired 14C time series data, as well as the relationship of temperature and soil mineralogy to soil carbon ages and transit times</a:t>
            </a:r>
          </a:p>
        </p:txBody>
      </p:sp>
    </p:spTree>
    <p:extLst>
      <p:ext uri="{BB962C8B-B14F-4D97-AF65-F5344CB8AC3E}">
        <p14:creationId xmlns:p14="http://schemas.microsoft.com/office/powerpoint/2010/main" val="3262472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Example of time series data (cold climate andesite, 0-10cm)</a:t>
            </a:r>
          </a:p>
          <a:p>
            <a:pPr marL="171450" indent="-171450">
              <a:buFontTx/>
              <a:buChar char="-"/>
            </a:pPr>
            <a:r>
              <a:rPr lang="en-US" dirty="0"/>
              <a:t>bomb-C curve in background</a:t>
            </a:r>
          </a:p>
        </p:txBody>
      </p:sp>
    </p:spTree>
    <p:extLst>
      <p:ext uri="{BB962C8B-B14F-4D97-AF65-F5344CB8AC3E}">
        <p14:creationId xmlns:p14="http://schemas.microsoft.com/office/powerpoint/2010/main" val="2273648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Improved decomposition by rescaling Q10 w/ empirical data from soil warming experiments</a:t>
            </a:r>
          </a:p>
          <a:p>
            <a:pPr marL="171450" indent="-171450">
              <a:buFontTx/>
              <a:buChar char="-"/>
            </a:pPr>
            <a:r>
              <a:rPr lang="en-US" baseline="0" dirty="0"/>
              <a:t>after rescaling, multi-model mean declines [to 19 Pg C from 88 Pg C; similar sd]</a:t>
            </a:r>
          </a:p>
          <a:p>
            <a:pPr marL="171450" indent="-171450">
              <a:buFontTx/>
              <a:buChar char="-"/>
            </a:pPr>
            <a:r>
              <a:rPr lang="en-US" baseline="0" dirty="0"/>
              <a:t>overall picture is still one of confusion---the model estimates are all over the place</a:t>
            </a:r>
          </a:p>
          <a:p>
            <a:pPr marL="171450" indent="-171450">
              <a:buFontTx/>
              <a:buChar char="-"/>
            </a:pPr>
            <a:r>
              <a:rPr lang="en-US" baseline="0" dirty="0"/>
              <a:t>This is because temperature sensitivity of soil organic matter decomposition is not a simple Arrhenius relationship</a:t>
            </a:r>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p:txBody>
      </p:sp>
    </p:spTree>
    <p:extLst>
      <p:ext uri="{BB962C8B-B14F-4D97-AF65-F5344CB8AC3E}">
        <p14:creationId xmlns:p14="http://schemas.microsoft.com/office/powerpoint/2010/main" val="1063392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Pretty good fit</a:t>
            </a:r>
          </a:p>
          <a:p>
            <a:pPr marL="628650" lvl="1" indent="-171450">
              <a:buFontTx/>
              <a:buChar char="-"/>
            </a:pPr>
            <a:r>
              <a:rPr lang="en-US" dirty="0"/>
              <a:t>true for most sites</a:t>
            </a:r>
          </a:p>
          <a:p>
            <a:pPr marL="171450" indent="-171450">
              <a:buFontTx/>
              <a:buChar char="-"/>
            </a:pPr>
            <a:r>
              <a:rPr lang="en-US" dirty="0"/>
              <a:t>Discussion:</a:t>
            </a:r>
          </a:p>
          <a:p>
            <a:pPr marL="628650" lvl="1" indent="-171450">
              <a:buFontTx/>
              <a:buChar char="-"/>
            </a:pPr>
            <a:r>
              <a:rPr lang="en-US" dirty="0"/>
              <a:t>1) bulk and respired 14C data </a:t>
            </a:r>
          </a:p>
          <a:p>
            <a:pPr marL="628650" lvl="1" indent="-171450">
              <a:buFontTx/>
              <a:buChar char="-"/>
            </a:pPr>
            <a:r>
              <a:rPr lang="en-US" dirty="0"/>
              <a:t>2) model estimates for ages and transit times</a:t>
            </a:r>
          </a:p>
          <a:p>
            <a:pPr marL="628650" lvl="1" indent="-171450">
              <a:buFontTx/>
              <a:buChar char="-"/>
            </a:pPr>
            <a:r>
              <a:rPr lang="en-US" dirty="0"/>
              <a:t>3) interpretation of the pool dynamics---shown here in pink and blue</a:t>
            </a:r>
          </a:p>
        </p:txBody>
      </p:sp>
    </p:spTree>
    <p:extLst>
      <p:ext uri="{BB962C8B-B14F-4D97-AF65-F5344CB8AC3E}">
        <p14:creationId xmlns:p14="http://schemas.microsoft.com/office/powerpoint/2010/main" val="3620549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To orient you, just a heads-up that for the next few slides I will be zooming in on this time period here---from 2001 to 2019</a:t>
            </a:r>
          </a:p>
        </p:txBody>
      </p:sp>
    </p:spTree>
    <p:extLst>
      <p:ext uri="{BB962C8B-B14F-4D97-AF65-F5344CB8AC3E}">
        <p14:creationId xmlns:p14="http://schemas.microsoft.com/office/powerpoint/2010/main" val="2572033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OK, so let’s start with bulk soil 14C</a:t>
            </a:r>
          </a:p>
          <a:p>
            <a:pPr marL="171450" indent="-171450">
              <a:buFontTx/>
              <a:buChar char="-"/>
            </a:pPr>
            <a:r>
              <a:rPr lang="en-US" dirty="0"/>
              <a:t>(explain axes, lines, etc.)</a:t>
            </a:r>
          </a:p>
          <a:p>
            <a:pPr marL="171450" indent="-171450">
              <a:buFontTx/>
              <a:buChar char="-"/>
            </a:pPr>
            <a:r>
              <a:rPr lang="en-US" dirty="0"/>
              <a:t>Andesite:</a:t>
            </a:r>
          </a:p>
          <a:p>
            <a:pPr marL="628650" lvl="1" indent="-171450">
              <a:buFontTx/>
              <a:buChar char="-"/>
            </a:pPr>
            <a:r>
              <a:rPr lang="en-US" dirty="0"/>
              <a:t>trajectory of bulk soil 14C varies by climate: warm &gt; cool ~ cold</a:t>
            </a:r>
          </a:p>
          <a:p>
            <a:pPr marL="628650" lvl="1" indent="-171450">
              <a:buFontTx/>
              <a:buChar char="-"/>
            </a:pPr>
            <a:r>
              <a:rPr lang="en-US" dirty="0"/>
              <a:t>absolute ∆14C: cool &lt; cold &lt; warm</a:t>
            </a:r>
          </a:p>
          <a:p>
            <a:pPr marL="628650" lvl="1" indent="-171450">
              <a:buFontTx/>
              <a:buChar char="-"/>
            </a:pPr>
            <a:r>
              <a:rPr lang="en-US" dirty="0"/>
              <a:t>cold site ∆14C trajectory flat, but absolute ∆14C &gt; 0: bomb-C = decadally cycling C</a:t>
            </a:r>
          </a:p>
        </p:txBody>
      </p:sp>
    </p:spTree>
    <p:extLst>
      <p:ext uri="{BB962C8B-B14F-4D97-AF65-F5344CB8AC3E}">
        <p14:creationId xmlns:p14="http://schemas.microsoft.com/office/powerpoint/2010/main" val="15388217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Basalt:</a:t>
            </a:r>
          </a:p>
          <a:p>
            <a:pPr marL="628650" lvl="1" indent="-171450">
              <a:buFontTx/>
              <a:buChar char="-"/>
            </a:pPr>
            <a:r>
              <a:rPr lang="en-US" dirty="0"/>
              <a:t>minimal change over time</a:t>
            </a:r>
          </a:p>
          <a:p>
            <a:pPr marL="628650" lvl="1" indent="-171450">
              <a:buFontTx/>
              <a:buChar char="-"/>
            </a:pPr>
            <a:r>
              <a:rPr lang="en-US" dirty="0"/>
              <a:t>cool C much younger (bomb-C enriched)</a:t>
            </a:r>
          </a:p>
          <a:p>
            <a:pPr marL="628650" lvl="1" indent="-171450">
              <a:buFontTx/>
              <a:buChar char="-"/>
            </a:pPr>
            <a:r>
              <a:rPr lang="en-US" dirty="0"/>
              <a:t>cool = cold</a:t>
            </a:r>
          </a:p>
        </p:txBody>
      </p:sp>
    </p:spTree>
    <p:extLst>
      <p:ext uri="{BB962C8B-B14F-4D97-AF65-F5344CB8AC3E}">
        <p14:creationId xmlns:p14="http://schemas.microsoft.com/office/powerpoint/2010/main" val="21839579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Granite:</a:t>
            </a:r>
          </a:p>
          <a:p>
            <a:pPr marL="628650" lvl="1" indent="-171450">
              <a:buFontTx/>
              <a:buChar char="-"/>
            </a:pPr>
            <a:r>
              <a:rPr lang="en-US" dirty="0"/>
              <a:t>expected climate relationship for ∆14C: warm &gt; cool &gt; cold</a:t>
            </a:r>
          </a:p>
          <a:p>
            <a:pPr marL="628650" lvl="1" indent="-171450">
              <a:buFontTx/>
              <a:buChar char="-"/>
            </a:pPr>
            <a:r>
              <a:rPr lang="en-US" dirty="0"/>
              <a:t>true for trajectory &amp; absolute ∆14C</a:t>
            </a:r>
          </a:p>
        </p:txBody>
      </p:sp>
    </p:spTree>
    <p:extLst>
      <p:ext uri="{BB962C8B-B14F-4D97-AF65-F5344CB8AC3E}">
        <p14:creationId xmlns:p14="http://schemas.microsoft.com/office/powerpoint/2010/main" val="12409555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So to summarize, we can say that </a:t>
            </a:r>
            <a:r>
              <a:rPr lang="en-US" sz="1200" i="0" dirty="0">
                <a:solidFill>
                  <a:srgbClr val="000000"/>
                </a:solidFill>
                <a:latin typeface="Helvetica"/>
              </a:rPr>
              <a:t>p</a:t>
            </a:r>
            <a:r>
              <a:rPr lang="en-US" sz="1200" i="0" dirty="0">
                <a:solidFill>
                  <a:srgbClr val="000000"/>
                </a:solidFill>
                <a:latin typeface="Helvetica"/>
                <a:cs typeface="Helvetica"/>
              </a:rPr>
              <a:t>arent material affects temperature sensitivity of bulk soil ∆</a:t>
            </a:r>
            <a:r>
              <a:rPr lang="en-US" sz="1200" i="0" baseline="30000" dirty="0">
                <a:solidFill>
                  <a:srgbClr val="000000"/>
                </a:solidFill>
                <a:latin typeface="Helvetica"/>
                <a:cs typeface="Helvetica"/>
              </a:rPr>
              <a:t>14</a:t>
            </a:r>
            <a:r>
              <a:rPr lang="en-US" sz="1200" i="0" dirty="0">
                <a:solidFill>
                  <a:srgbClr val="000000"/>
                </a:solidFill>
                <a:latin typeface="Helvetica"/>
                <a:cs typeface="Helvetica"/>
              </a:rPr>
              <a:t>C, and also that we see the greatest differences among parent materials at the cool climate sites, so there’s something special going on there</a:t>
            </a:r>
          </a:p>
        </p:txBody>
      </p:sp>
    </p:spTree>
    <p:extLst>
      <p:ext uri="{BB962C8B-B14F-4D97-AF65-F5344CB8AC3E}">
        <p14:creationId xmlns:p14="http://schemas.microsoft.com/office/powerpoint/2010/main" val="4055644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Andesite:</a:t>
            </a:r>
          </a:p>
          <a:p>
            <a:pPr marL="628650" lvl="1" indent="-171450">
              <a:buFontTx/>
              <a:buChar char="-"/>
            </a:pPr>
            <a:r>
              <a:rPr lang="en-US" dirty="0"/>
              <a:t>fastest rate of change is seen in the warm climate soils</a:t>
            </a:r>
          </a:p>
          <a:p>
            <a:pPr marL="628650" lvl="1" indent="-171450">
              <a:buFontTx/>
              <a:buChar char="-"/>
            </a:pPr>
            <a:r>
              <a:rPr lang="en-US" dirty="0"/>
              <a:t>slope of this change = atmosphere slope, suggesting a strong contribution of annually cycling soil carbon</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dirty="0"/>
              <a:t>least change for cool climate soils, similar to the bulk soil</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dirty="0"/>
              <a:t>But unlike bulk soil 14C, all ∆14C &gt; 0, i.e., majority of C leaving soil is cycling on annual to decadal time scales</a:t>
            </a:r>
          </a:p>
        </p:txBody>
      </p:sp>
    </p:spTree>
    <p:extLst>
      <p:ext uri="{BB962C8B-B14F-4D97-AF65-F5344CB8AC3E}">
        <p14:creationId xmlns:p14="http://schemas.microsoft.com/office/powerpoint/2010/main" val="36842271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Basalt:</a:t>
            </a:r>
          </a:p>
          <a:p>
            <a:pPr marL="628650" lvl="1" indent="-171450">
              <a:buFontTx/>
              <a:buChar char="-"/>
            </a:pPr>
            <a:r>
              <a:rPr lang="en-US" dirty="0"/>
              <a:t>much less variation with climate in terms of both the slopes and the actual ∆14C values</a:t>
            </a:r>
          </a:p>
          <a:p>
            <a:pPr marL="628650" lvl="1" indent="-171450">
              <a:buFontTx/>
              <a:buChar char="-"/>
            </a:pPr>
            <a:r>
              <a:rPr lang="en-US" dirty="0"/>
              <a:t>rate of decline only slightly slower than what we observe in the atmosphere across climate zones</a:t>
            </a:r>
          </a:p>
        </p:txBody>
      </p:sp>
    </p:spTree>
    <p:extLst>
      <p:ext uri="{BB962C8B-B14F-4D97-AF65-F5344CB8AC3E}">
        <p14:creationId xmlns:p14="http://schemas.microsoft.com/office/powerpoint/2010/main" val="13871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Granite:</a:t>
            </a:r>
          </a:p>
          <a:p>
            <a:pPr marL="628650" lvl="1" indent="-171450">
              <a:buFontTx/>
              <a:buChar char="-"/>
            </a:pPr>
            <a:r>
              <a:rPr lang="en-US" dirty="0"/>
              <a:t>expected temperature response, with change over time and absolute ∆14C values decreasing with decreasing temperature</a:t>
            </a:r>
          </a:p>
        </p:txBody>
      </p:sp>
    </p:spTree>
    <p:extLst>
      <p:ext uri="{BB962C8B-B14F-4D97-AF65-F5344CB8AC3E}">
        <p14:creationId xmlns:p14="http://schemas.microsoft.com/office/powerpoint/2010/main" val="645826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So to summarize, we can say that just as with bulk soil 14C, </a:t>
            </a:r>
            <a:r>
              <a:rPr lang="en-US" sz="1200" i="0" dirty="0">
                <a:solidFill>
                  <a:srgbClr val="000000"/>
                </a:solidFill>
                <a:latin typeface="Helvetica"/>
              </a:rPr>
              <a:t>p</a:t>
            </a:r>
            <a:r>
              <a:rPr lang="en-US" sz="1200" i="0" dirty="0">
                <a:solidFill>
                  <a:srgbClr val="000000"/>
                </a:solidFill>
                <a:latin typeface="Helvetica"/>
                <a:cs typeface="Helvetica"/>
              </a:rPr>
              <a:t>arent material also appears to affect the temperature sensitivity of respired 14C</a:t>
            </a:r>
          </a:p>
        </p:txBody>
      </p:sp>
    </p:spTree>
    <p:extLst>
      <p:ext uri="{BB962C8B-B14F-4D97-AF65-F5344CB8AC3E}">
        <p14:creationId xmlns:p14="http://schemas.microsoft.com/office/powerpoint/2010/main" val="1679579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Let’s dig into decomposition…</a:t>
            </a:r>
          </a:p>
        </p:txBody>
      </p:sp>
    </p:spTree>
    <p:extLst>
      <p:ext uri="{BB962C8B-B14F-4D97-AF65-F5344CB8AC3E}">
        <p14:creationId xmlns:p14="http://schemas.microsoft.com/office/powerpoint/2010/main" val="27102749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what does it mean to have a probability distribution of soil C age or transit time?</a:t>
            </a:r>
          </a:p>
          <a:p>
            <a:pPr marL="171450" indent="-171450">
              <a:buFontTx/>
              <a:buChar char="-"/>
            </a:pPr>
            <a:r>
              <a:rPr lang="en-US" baseline="0" dirty="0"/>
              <a:t>median age &lt; mean age</a:t>
            </a:r>
          </a:p>
          <a:p>
            <a:pPr marL="171450" indent="-171450">
              <a:buFontTx/>
              <a:buChar char="-"/>
            </a:pPr>
            <a:r>
              <a:rPr lang="en-US" baseline="0" dirty="0"/>
              <a:t>take-away: </a:t>
            </a:r>
          </a:p>
          <a:p>
            <a:pPr marL="628650" lvl="1" indent="-171450">
              <a:buFontTx/>
              <a:buChar char="-"/>
            </a:pPr>
            <a:r>
              <a:rPr lang="en-US" baseline="0" dirty="0"/>
              <a:t>mean is skewed</a:t>
            </a:r>
          </a:p>
          <a:p>
            <a:pPr marL="628650" lvl="1" indent="-171450">
              <a:buFontTx/>
              <a:buChar char="-"/>
            </a:pPr>
            <a:r>
              <a:rPr lang="en-US" baseline="0" dirty="0"/>
              <a:t>median describes central tendency of the data</a:t>
            </a:r>
          </a:p>
        </p:txBody>
      </p:sp>
    </p:spTree>
    <p:extLst>
      <p:ext uri="{BB962C8B-B14F-4D97-AF65-F5344CB8AC3E}">
        <p14:creationId xmlns:p14="http://schemas.microsoft.com/office/powerpoint/2010/main" val="2485467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Transit time:</a:t>
            </a:r>
          </a:p>
          <a:p>
            <a:pPr marL="628650" lvl="1" indent="-171450">
              <a:buFontTx/>
              <a:buChar char="-"/>
            </a:pPr>
            <a:r>
              <a:rPr lang="en-US" baseline="0" dirty="0"/>
              <a:t>like age, median &lt; mean</a:t>
            </a:r>
          </a:p>
          <a:p>
            <a:pPr marL="171450" lvl="0" indent="-171450">
              <a:buFontTx/>
              <a:buChar char="-"/>
            </a:pPr>
            <a:r>
              <a:rPr lang="en-US" baseline="0" dirty="0"/>
              <a:t>Considering age and transit time: </a:t>
            </a:r>
          </a:p>
          <a:p>
            <a:pPr marL="628650" lvl="1" indent="-171450">
              <a:buFontTx/>
              <a:buChar char="-"/>
            </a:pPr>
            <a:r>
              <a:rPr lang="en-US" baseline="0" dirty="0"/>
              <a:t>andesite soil dominated by young carbon cycling on sub decadal timescales, with a small amount of very old C</a:t>
            </a:r>
          </a:p>
          <a:p>
            <a:pPr marL="628650" lvl="1" indent="-171450">
              <a:buFontTx/>
              <a:buChar char="-"/>
            </a:pPr>
            <a:r>
              <a:rPr lang="en-US" baseline="0" dirty="0"/>
              <a:t>basalt soil more homogenous and cycling more slowly, i.e., transit time ~ age</a:t>
            </a:r>
          </a:p>
          <a:p>
            <a:pPr marL="171450" lvl="0" indent="-171450">
              <a:buFontTx/>
              <a:buChar char="-"/>
            </a:pPr>
            <a:r>
              <a:rPr lang="en-US" baseline="0" dirty="0"/>
              <a:t>[median TT = time taken for 50% of inputs in a given year to be respired]</a:t>
            </a:r>
          </a:p>
          <a:p>
            <a:pPr marL="171450" indent="-171450">
              <a:buFontTx/>
              <a:buChar char="-"/>
            </a:pPr>
            <a:endParaRPr lang="en-US" baseline="0" dirty="0"/>
          </a:p>
          <a:p>
            <a:pPr marL="171450" indent="-171450">
              <a:buFontTx/>
              <a:buChar char="-"/>
            </a:pPr>
            <a:endParaRPr lang="en-US" baseline="0" dirty="0"/>
          </a:p>
        </p:txBody>
      </p:sp>
    </p:spTree>
    <p:extLst>
      <p:ext uri="{BB962C8B-B14F-4D97-AF65-F5344CB8AC3E}">
        <p14:creationId xmlns:p14="http://schemas.microsoft.com/office/powerpoint/2010/main" val="1068436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OK, so now let’s look at how these mean and median ages and transit times relate to temperature and mineralogy</a:t>
            </a:r>
          </a:p>
          <a:p>
            <a:pPr marL="171450" indent="-171450">
              <a:buFontTx/>
              <a:buChar char="-"/>
            </a:pPr>
            <a:endParaRPr lang="en-US" baseline="0" dirty="0"/>
          </a:p>
        </p:txBody>
      </p:sp>
    </p:spTree>
    <p:extLst>
      <p:ext uri="{BB962C8B-B14F-4D97-AF65-F5344CB8AC3E}">
        <p14:creationId xmlns:p14="http://schemas.microsoft.com/office/powerpoint/2010/main" val="9411790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2113251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i.e., actively cycling C is more temperature sensitive than old stabilized C</a:t>
            </a:r>
          </a:p>
        </p:txBody>
      </p:sp>
    </p:spTree>
    <p:extLst>
      <p:ext uri="{BB962C8B-B14F-4D97-AF65-F5344CB8AC3E}">
        <p14:creationId xmlns:p14="http://schemas.microsoft.com/office/powerpoint/2010/main" val="8707103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2254502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9865981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1388328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mean age strongly correlated with oxalate extractable Al and Fe</a:t>
            </a:r>
          </a:p>
          <a:p>
            <a:pPr marL="628650" lvl="1" indent="-171450">
              <a:buFontTx/>
              <a:buChar char="-"/>
            </a:pPr>
            <a:r>
              <a:rPr lang="en-US" baseline="0" dirty="0"/>
              <a:t>proxy for SRO iron and aluminum oxyhydroxides</a:t>
            </a:r>
          </a:p>
          <a:p>
            <a:pPr marL="171450" indent="-171450">
              <a:buFontTx/>
              <a:buChar char="-"/>
            </a:pPr>
            <a:r>
              <a:rPr lang="en-US" baseline="0" dirty="0"/>
              <a:t>Strength of relationship increases with depth:</a:t>
            </a:r>
          </a:p>
          <a:p>
            <a:pPr marL="628650" lvl="1" indent="-171450">
              <a:buFontTx/>
              <a:buChar char="-"/>
            </a:pPr>
            <a:r>
              <a:rPr lang="en-US" baseline="0" dirty="0"/>
              <a:t>1) Proportion of total layer carbon partitioned to the heavy fraction also increases with depth</a:t>
            </a:r>
          </a:p>
          <a:p>
            <a:pPr marL="628650" lvl="1" indent="-171450">
              <a:buFontTx/>
              <a:buChar char="-"/>
            </a:pPr>
            <a:r>
              <a:rPr lang="en-US" baseline="0" dirty="0"/>
              <a:t>2) Relative impact of temperature buffered deeper in the soil---winter is not as cold, summer is not as hot</a:t>
            </a:r>
          </a:p>
          <a:p>
            <a:pPr marL="171450" lvl="0" indent="-171450">
              <a:buFontTx/>
              <a:buChar char="-"/>
            </a:pPr>
            <a:r>
              <a:rPr lang="en-US" baseline="0" dirty="0"/>
              <a:t>relationship w/ median age similar</a:t>
            </a:r>
          </a:p>
          <a:p>
            <a:pPr marL="628650" lvl="1" indent="-171450">
              <a:buFontTx/>
              <a:buChar char="-"/>
            </a:pPr>
            <a:endParaRPr lang="en-US" baseline="0" dirty="0"/>
          </a:p>
        </p:txBody>
      </p:sp>
    </p:spTree>
    <p:extLst>
      <p:ext uri="{BB962C8B-B14F-4D97-AF65-F5344CB8AC3E}">
        <p14:creationId xmlns:p14="http://schemas.microsoft.com/office/powerpoint/2010/main" val="34025260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When we look at transit time, however, we do not see a strong relationship with the oxalate extractable metal proxy</a:t>
            </a:r>
          </a:p>
        </p:txBody>
      </p:sp>
    </p:spTree>
    <p:extLst>
      <p:ext uri="{BB962C8B-B14F-4D97-AF65-F5344CB8AC3E}">
        <p14:creationId xmlns:p14="http://schemas.microsoft.com/office/powerpoint/2010/main" val="604143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i="0" baseline="0" dirty="0">
                <a:latin typeface="Helvetica"/>
                <a:cs typeface="Helvetica"/>
              </a:rPr>
              <a:t>i.e., opposite</a:t>
            </a:r>
            <a:r>
              <a:rPr lang="en-US" baseline="0" dirty="0"/>
              <a:t> of decomposition</a:t>
            </a:r>
          </a:p>
        </p:txBody>
      </p:sp>
    </p:spTree>
    <p:extLst>
      <p:ext uri="{BB962C8B-B14F-4D97-AF65-F5344CB8AC3E}">
        <p14:creationId xmlns:p14="http://schemas.microsoft.com/office/powerpoint/2010/main" val="31928706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However, if you squint, you can see that there is a trend for the basaltic and andesitic soils, at least if we ignore the surface soils (point out warm climate basalts)</a:t>
            </a:r>
          </a:p>
        </p:txBody>
      </p:sp>
    </p:spTree>
    <p:extLst>
      <p:ext uri="{BB962C8B-B14F-4D97-AF65-F5344CB8AC3E}">
        <p14:creationId xmlns:p14="http://schemas.microsoft.com/office/powerpoint/2010/main" val="14110456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However, if you squint, you can see that there is a trend for the basaltic and andesitic soils, at least if we ignore the surface soils (point out warm climate basalts)</a:t>
            </a:r>
          </a:p>
        </p:txBody>
      </p:sp>
    </p:spTree>
    <p:extLst>
      <p:ext uri="{BB962C8B-B14F-4D97-AF65-F5344CB8AC3E}">
        <p14:creationId xmlns:p14="http://schemas.microsoft.com/office/powerpoint/2010/main" val="2616937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For the next section of results I will talk about the density fraction data from the study sites, and address the conundrum of measuring the modellable and modeling the </a:t>
            </a:r>
            <a:r>
              <a:rPr lang="en-US" dirty="0" err="1"/>
              <a:t>measureable</a:t>
            </a:r>
            <a:endParaRPr lang="en-US" dirty="0"/>
          </a:p>
        </p:txBody>
      </p:sp>
    </p:spTree>
    <p:extLst>
      <p:ext uri="{BB962C8B-B14F-4D97-AF65-F5344CB8AC3E}">
        <p14:creationId xmlns:p14="http://schemas.microsoft.com/office/powerpoint/2010/main" val="3694147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OK, so let’s consider the 20-30 cm depth of the cool climate andesitic soil</a:t>
            </a:r>
          </a:p>
          <a:p>
            <a:pPr marL="171450" indent="-171450">
              <a:buFontTx/>
              <a:buChar char="-"/>
            </a:pPr>
            <a:r>
              <a:rPr lang="en-US" dirty="0"/>
              <a:t>As you can see, the 2-pool parallel model fits the data nicely</a:t>
            </a:r>
          </a:p>
          <a:p>
            <a:pPr marL="171450" indent="-171450">
              <a:buFontTx/>
              <a:buChar char="-"/>
            </a:pPr>
            <a:r>
              <a:rPr lang="en-US" dirty="0"/>
              <a:t>But what if we could use the fraction data to constrain the model pools?</a:t>
            </a:r>
          </a:p>
          <a:p>
            <a:pPr marL="171450" indent="-171450">
              <a:buFontTx/>
              <a:buChar char="-"/>
            </a:pPr>
            <a:r>
              <a:rPr lang="en-US" dirty="0"/>
              <a:t>Would this enable us to say something about the mechanisms of soil carbon persistence operating in the fast and slow model pools?</a:t>
            </a:r>
          </a:p>
        </p:txBody>
      </p:sp>
    </p:spTree>
    <p:extLst>
      <p:ext uri="{BB962C8B-B14F-4D97-AF65-F5344CB8AC3E}">
        <p14:creationId xmlns:p14="http://schemas.microsoft.com/office/powerpoint/2010/main" val="3524404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Short answer is no.</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Issues: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dirty="0"/>
              <a:t>fast pool and respired 14C &lt;&lt; free light</a:t>
            </a:r>
          </a:p>
          <a:p>
            <a:pPr marL="628650" lvl="1" indent="-171450">
              <a:buFontTx/>
              <a:buChar char="-"/>
            </a:pPr>
            <a:r>
              <a:rPr lang="en-US" dirty="0"/>
              <a:t>free light---green triangles--contain substantial amounts of charcoal</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dirty="0"/>
              <a:t>heavy fraction &gt; “slow” pool [even more so at other sites/layers]</a:t>
            </a:r>
          </a:p>
          <a:p>
            <a:pPr marL="171450" indent="-171450">
              <a:buFontTx/>
              <a:buChar char="-"/>
            </a:pPr>
            <a:r>
              <a:rPr lang="en-US" dirty="0"/>
              <a:t>[The other reason that the light fraction is older than we might expect is that I think it contains some degree of mineral-associated organic matter</a:t>
            </a:r>
          </a:p>
          <a:p>
            <a:pPr marL="171450" indent="-171450">
              <a:buFontTx/>
              <a:buChar char="-"/>
            </a:pPr>
            <a:r>
              <a:rPr lang="en-US" dirty="0"/>
              <a:t>How is that possible? Well, as you can imagine, if a dense clay particle is loaded with enough low density organic matter, there will be a point at which it floats in the heavy solution that is used to separate the fractions </a:t>
            </a:r>
            <a:r>
              <a:rPr lang="en-US" dirty="0">
                <a:sym typeface="Wingdings" pitchFamily="2" charset="2"/>
              </a:rPr>
              <a:t> since I used a density of 1.8, this is likely the case</a:t>
            </a:r>
            <a:r>
              <a:rPr lang="en-US" dirty="0"/>
              <a:t>]</a:t>
            </a:r>
          </a:p>
        </p:txBody>
      </p:sp>
    </p:spTree>
    <p:extLst>
      <p:ext uri="{BB962C8B-B14F-4D97-AF65-F5344CB8AC3E}">
        <p14:creationId xmlns:p14="http://schemas.microsoft.com/office/powerpoint/2010/main" val="11908909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overlay of C and ∆14C distributions of modeled pools and measured fractions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As we saw in the time series: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fractions fail to capture fast pool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slow pool is a mixture of all three fractions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p:spTree>
    <p:extLst>
      <p:ext uri="{BB962C8B-B14F-4D97-AF65-F5344CB8AC3E}">
        <p14:creationId xmlns:p14="http://schemas.microsoft.com/office/powerpoint/2010/main" val="6264161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Granite even more poorly aligned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miss youngest carbon in fast pool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also miss oldest carbon in slow pool</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Why? Skewed probability distributions!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From empirical point of view we can only observe this mean value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model provides full probability distribution function</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p:spTree>
    <p:extLst>
      <p:ext uri="{BB962C8B-B14F-4D97-AF65-F5344CB8AC3E}">
        <p14:creationId xmlns:p14="http://schemas.microsoft.com/office/powerpoint/2010/main" val="28498619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Here you can see the long tail in the slow pool, but also the small proportion of modern carbon in the slow pool</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And for the fast pool, you can see that the peak of the distribution is pre-modern, but the majority of the carbon is bomb-C</a:t>
            </a:r>
          </a:p>
        </p:txBody>
      </p:sp>
    </p:spTree>
    <p:extLst>
      <p:ext uri="{BB962C8B-B14F-4D97-AF65-F5344CB8AC3E}">
        <p14:creationId xmlns:p14="http://schemas.microsoft.com/office/powerpoint/2010/main" val="35221150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And we can see the same resolution for the granitic soils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The peaks of the distributions for the fast and slow pools match what we observe in the fractions, but the fractions fail to capture the full spread of the data</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p:spTree>
    <p:extLst>
      <p:ext uri="{BB962C8B-B14F-4D97-AF65-F5344CB8AC3E}">
        <p14:creationId xmlns:p14="http://schemas.microsoft.com/office/powerpoint/2010/main" val="29509055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839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higher temperatures = faster decomposition = lower persistence</a:t>
            </a:r>
          </a:p>
        </p:txBody>
      </p:sp>
    </p:spTree>
    <p:extLst>
      <p:ext uri="{BB962C8B-B14F-4D97-AF65-F5344CB8AC3E}">
        <p14:creationId xmlns:p14="http://schemas.microsoft.com/office/powerpoint/2010/main" val="562141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sz="1200" b="0" dirty="0">
                <a:latin typeface="Helvetica"/>
                <a:cs typeface="Helvetica"/>
              </a:rPr>
              <a:t>Taking it full circle…</a:t>
            </a:r>
            <a:endParaRPr lang="en-US" b="0" baseline="0" dirty="0"/>
          </a:p>
        </p:txBody>
      </p:sp>
    </p:spTree>
    <p:extLst>
      <p:ext uri="{BB962C8B-B14F-4D97-AF65-F5344CB8AC3E}">
        <p14:creationId xmlns:p14="http://schemas.microsoft.com/office/powerpoint/2010/main" val="28040205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0" baseline="0" dirty="0"/>
              <a:t>Let’s consider the effect of changes in inputs, and the persistence of those inputs, first</a:t>
            </a:r>
          </a:p>
        </p:txBody>
      </p:sp>
    </p:spTree>
    <p:extLst>
      <p:ext uri="{BB962C8B-B14F-4D97-AF65-F5344CB8AC3E}">
        <p14:creationId xmlns:p14="http://schemas.microsoft.com/office/powerpoint/2010/main" val="38258242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sz="1200" b="0" dirty="0">
                <a:latin typeface="Helvetica"/>
                <a:cs typeface="Helvetica"/>
              </a:rPr>
              <a:t>As I showed in the results section, soil mineralogy---specifically parent material---affected the estimated transit times</a:t>
            </a:r>
          </a:p>
          <a:p>
            <a:pPr marL="171450" indent="-171450">
              <a:buFontTx/>
              <a:buChar char="-"/>
            </a:pPr>
            <a:r>
              <a:rPr lang="en-US" sz="1200" b="0" dirty="0">
                <a:latin typeface="Helvetica"/>
                <a:cs typeface="Helvetica"/>
              </a:rPr>
              <a:t>And this relationship can inform our expectations for changes in soil carbon stocks in response to changes in inputs</a:t>
            </a:r>
          </a:p>
        </p:txBody>
      </p:sp>
    </p:spTree>
    <p:extLst>
      <p:ext uri="{BB962C8B-B14F-4D97-AF65-F5344CB8AC3E}">
        <p14:creationId xmlns:p14="http://schemas.microsoft.com/office/powerpoint/2010/main" val="25609920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To illustrate this, we can see from this figure that in general, more carbon storage in soils is associated with faster cycling soil C, or faster transit times</a:t>
            </a:r>
          </a:p>
          <a:p>
            <a:pPr marL="171450" indent="-171450">
              <a:buFontTx/>
              <a:buChar char="-"/>
            </a:pPr>
            <a:r>
              <a:rPr lang="en-US" baseline="0" dirty="0"/>
              <a:t>However, we can see that this relationship is different among the different parent materials</a:t>
            </a:r>
          </a:p>
        </p:txBody>
      </p:sp>
    </p:spTree>
    <p:extLst>
      <p:ext uri="{BB962C8B-B14F-4D97-AF65-F5344CB8AC3E}">
        <p14:creationId xmlns:p14="http://schemas.microsoft.com/office/powerpoint/2010/main" val="7667630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I haven’t shown these data yet, but you may recall that I was able to estimate soil carbon inputs using the measured stocks and the fitted models</a:t>
            </a:r>
          </a:p>
          <a:p>
            <a:pPr marL="171450" indent="-171450">
              <a:buFontTx/>
              <a:buChar char="-"/>
            </a:pPr>
            <a:r>
              <a:rPr lang="en-US" baseline="0" dirty="0"/>
              <a:t>You can see that inputs decline consistently with increasing soil depth</a:t>
            </a:r>
          </a:p>
          <a:p>
            <a:pPr marL="171450" indent="-171450">
              <a:buFontTx/>
              <a:buChar char="-"/>
            </a:pPr>
            <a:r>
              <a:rPr lang="en-US" baseline="0" dirty="0"/>
              <a:t>But we can also see that climate has a strong influence on inputs</a:t>
            </a:r>
          </a:p>
        </p:txBody>
      </p:sp>
    </p:spTree>
    <p:extLst>
      <p:ext uri="{BB962C8B-B14F-4D97-AF65-F5344CB8AC3E}">
        <p14:creationId xmlns:p14="http://schemas.microsoft.com/office/powerpoint/2010/main" val="21459495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Looking at the x-axis, you can see that the inputs for the surface layer of the warm climate sites are around an order of magnitude higher than for the surface layers in the cool and cold climate sites</a:t>
            </a:r>
          </a:p>
        </p:txBody>
      </p:sp>
    </p:spTree>
    <p:extLst>
      <p:ext uri="{BB962C8B-B14F-4D97-AF65-F5344CB8AC3E}">
        <p14:creationId xmlns:p14="http://schemas.microsoft.com/office/powerpoint/2010/main" val="20034787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What will happen as our climate envelopes shift upward in elevation? </a:t>
            </a:r>
          </a:p>
          <a:p>
            <a:pPr marL="171450" indent="-171450">
              <a:buFontTx/>
              <a:buChar char="-"/>
            </a:pPr>
            <a:endParaRPr lang="en-US" baseline="0" dirty="0"/>
          </a:p>
        </p:txBody>
      </p:sp>
    </p:spTree>
    <p:extLst>
      <p:ext uri="{BB962C8B-B14F-4D97-AF65-F5344CB8AC3E}">
        <p14:creationId xmlns:p14="http://schemas.microsoft.com/office/powerpoint/2010/main" val="17113008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Can we predict soil C gains or losses in response to changes in soil C inputs?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To test this, I ran a simulation in which I increased inputs to the cool climate soils for both the granitic and andesitic sits to match those currently seen for the warm climate andesitic soil</a:t>
            </a:r>
          </a:p>
        </p:txBody>
      </p:sp>
    </p:spTree>
    <p:extLst>
      <p:ext uri="{BB962C8B-B14F-4D97-AF65-F5344CB8AC3E}">
        <p14:creationId xmlns:p14="http://schemas.microsoft.com/office/powerpoint/2010/main" val="31164665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In this figure the dashed line shows expected C sequestration at the current cool climate sites, while the solid line shows the expected gains with increased inputs</a:t>
            </a:r>
          </a:p>
        </p:txBody>
      </p:sp>
    </p:spTree>
    <p:extLst>
      <p:ext uri="{BB962C8B-B14F-4D97-AF65-F5344CB8AC3E}">
        <p14:creationId xmlns:p14="http://schemas.microsoft.com/office/powerpoint/2010/main" val="15896957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You can see that given the same inputs [435 grams of carbon per meter squared] we see larger gains in the andesitic soils which have longer transit times  </a:t>
            </a:r>
          </a:p>
        </p:txBody>
      </p:sp>
    </p:spTree>
    <p:extLst>
      <p:ext uri="{BB962C8B-B14F-4D97-AF65-F5344CB8AC3E}">
        <p14:creationId xmlns:p14="http://schemas.microsoft.com/office/powerpoint/2010/main" val="4132562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Clear patterns in bulk soil radiocarbon values by MAT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∆14C cold &lt; ∆14C warm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high variability, i.e., temperature is not the only factor</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plots in file</a:t>
            </a:r>
            <a:r>
              <a:rPr lang="en-US" baseline="0" dirty="0"/>
              <a:t> “</a:t>
            </a:r>
            <a:r>
              <a:rPr lang="en-US" baseline="0" dirty="0" err="1"/>
              <a:t>israd_dynaminx.R</a:t>
            </a:r>
            <a:r>
              <a:rPr lang="en-US" baseline="0" dirty="0"/>
              <a:t>”</a:t>
            </a:r>
          </a:p>
        </p:txBody>
      </p:sp>
    </p:spTree>
    <p:extLst>
      <p:ext uri="{BB962C8B-B14F-4D97-AF65-F5344CB8AC3E}">
        <p14:creationId xmlns:p14="http://schemas.microsoft.com/office/powerpoint/2010/main" val="36128123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You can see that given the same inputs [435 grams of carbon per meter squared] we see larger gains in the andesitic soils which have longer transit times  </a:t>
            </a:r>
          </a:p>
        </p:txBody>
      </p:sp>
    </p:spTree>
    <p:extLst>
      <p:ext uri="{BB962C8B-B14F-4D97-AF65-F5344CB8AC3E}">
        <p14:creationId xmlns:p14="http://schemas.microsoft.com/office/powerpoint/2010/main" val="11302307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0" baseline="0" dirty="0"/>
              <a:t>OK, now let’s consider how what we’ve learned about the effect of soil mineralogy on the temperature sensitivity of decomposition may impact future soil carbon stock changes</a:t>
            </a:r>
          </a:p>
        </p:txBody>
      </p:sp>
    </p:spTree>
    <p:extLst>
      <p:ext uri="{BB962C8B-B14F-4D97-AF65-F5344CB8AC3E}">
        <p14:creationId xmlns:p14="http://schemas.microsoft.com/office/powerpoint/2010/main" val="21570750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Let’s return to this scenario in which our current climate envelopes are shifting upward</a:t>
            </a:r>
          </a:p>
        </p:txBody>
      </p:sp>
    </p:spTree>
    <p:extLst>
      <p:ext uri="{BB962C8B-B14F-4D97-AF65-F5344CB8AC3E}">
        <p14:creationId xmlns:p14="http://schemas.microsoft.com/office/powerpoint/2010/main" val="11299965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Now the question I want to ask is, “</a:t>
            </a:r>
            <a:r>
              <a:rPr lang="en-US" sz="1200" b="0" i="1" dirty="0">
                <a:latin typeface="Helvetica"/>
                <a:cs typeface="Helvetica"/>
              </a:rPr>
              <a:t>Can we predict soil C gains or losses in response to changes in decomposition rates?”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The idea here is that if rising temperatures have an impact on decomposition rates, one expectation is that future soil C dynamics at the current </a:t>
            </a:r>
            <a:r>
              <a:rPr lang="en-US" sz="1200" b="0" i="1" dirty="0">
                <a:latin typeface="Helvetica"/>
                <a:cs typeface="Helvetica"/>
              </a:rPr>
              <a:t>cold</a:t>
            </a:r>
            <a:r>
              <a:rPr lang="en-US" sz="1200" b="0" i="0" dirty="0">
                <a:latin typeface="Helvetica"/>
                <a:cs typeface="Helvetica"/>
              </a:rPr>
              <a:t> climate sites will shift to match what we see today at the </a:t>
            </a:r>
            <a:r>
              <a:rPr lang="en-US" sz="1200" b="0" i="1" dirty="0">
                <a:latin typeface="Helvetica"/>
                <a:cs typeface="Helvetica"/>
              </a:rPr>
              <a:t>cool</a:t>
            </a:r>
            <a:r>
              <a:rPr lang="en-US" sz="1200" b="0" i="0" dirty="0">
                <a:latin typeface="Helvetica"/>
                <a:cs typeface="Helvetica"/>
              </a:rPr>
              <a:t> climate sites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In order to isolate the effect of a potential shift in decomposition rates, I set the inputs for all sites to the level observed for the current cool climate andesite soil</a:t>
            </a:r>
          </a:p>
        </p:txBody>
      </p:sp>
    </p:spTree>
    <p:extLst>
      <p:ext uri="{BB962C8B-B14F-4D97-AF65-F5344CB8AC3E}">
        <p14:creationId xmlns:p14="http://schemas.microsoft.com/office/powerpoint/2010/main" val="28279335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So for the andesitic soils, for which we did not observe any relationship between transit time and temperature, we do not see much of a change in soil carbon sequestration</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[note that, counter-intuitively, cool climate soils had slightly longer transit time than cold climate soils]</a:t>
            </a: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sz="1200" b="0" i="0" dirty="0">
              <a:latin typeface="Helvetica"/>
              <a:cs typeface="Helvetica"/>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sz="1200" b="0" i="0" dirty="0">
              <a:latin typeface="Helvetica"/>
              <a:cs typeface="Helvetica"/>
            </a:endParaRPr>
          </a:p>
        </p:txBody>
      </p:sp>
    </p:spTree>
    <p:extLst>
      <p:ext uri="{BB962C8B-B14F-4D97-AF65-F5344CB8AC3E}">
        <p14:creationId xmlns:p14="http://schemas.microsoft.com/office/powerpoint/2010/main" val="40882937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Turning to the granitic soils, we see a larger impact</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Here we see that the cold to cool climate shift results in soil C losses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And this makes sense given the strong relationship I observed between transit time and mean annual temperature in these soils</a:t>
            </a:r>
          </a:p>
        </p:txBody>
      </p:sp>
    </p:spTree>
    <p:extLst>
      <p:ext uri="{BB962C8B-B14F-4D97-AF65-F5344CB8AC3E}">
        <p14:creationId xmlns:p14="http://schemas.microsoft.com/office/powerpoint/2010/main" val="26874701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sz="1200" b="0" baseline="0" dirty="0">
                <a:latin typeface="Helvetica"/>
              </a:rPr>
              <a:t>So looking to the future, I identified a few questions that build on the findings from my PhD work</a:t>
            </a:r>
            <a:endParaRPr lang="en-US" b="0" baseline="0" dirty="0"/>
          </a:p>
        </p:txBody>
      </p:sp>
    </p:spTree>
    <p:extLst>
      <p:ext uri="{BB962C8B-B14F-4D97-AF65-F5344CB8AC3E}">
        <p14:creationId xmlns:p14="http://schemas.microsoft.com/office/powerpoint/2010/main" val="10114466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0" baseline="0" dirty="0"/>
              <a:t>thermal fractionation</a:t>
            </a:r>
          </a:p>
        </p:txBody>
      </p:sp>
    </p:spTree>
    <p:extLst>
      <p:ext uri="{BB962C8B-B14F-4D97-AF65-F5344CB8AC3E}">
        <p14:creationId xmlns:p14="http://schemas.microsoft.com/office/powerpoint/2010/main" val="27250185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sz="1200" b="0" baseline="0" dirty="0">
                <a:latin typeface="Helvetica"/>
              </a:rPr>
              <a:t>Will we see a tipping point in soil moisture that leads to decreases in soil carbon inputs?</a:t>
            </a:r>
            <a:endParaRPr lang="en-US" b="0" baseline="0" dirty="0"/>
          </a:p>
        </p:txBody>
      </p:sp>
    </p:spTree>
    <p:extLst>
      <p:ext uri="{BB962C8B-B14F-4D97-AF65-F5344CB8AC3E}">
        <p14:creationId xmlns:p14="http://schemas.microsoft.com/office/powerpoint/2010/main" val="42916449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0" baseline="0" dirty="0"/>
          </a:p>
        </p:txBody>
      </p:sp>
    </p:spTree>
    <p:extLst>
      <p:ext uri="{BB962C8B-B14F-4D97-AF65-F5344CB8AC3E}">
        <p14:creationId xmlns:p14="http://schemas.microsoft.com/office/powerpoint/2010/main" val="2072747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E2967D3-4AE1-EC4D-B8F2-AD091A21822E}"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27028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967D3-4AE1-EC4D-B8F2-AD091A21822E}"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651916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4876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019800" cy="4876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967D3-4AE1-EC4D-B8F2-AD091A21822E}"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1999760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967D3-4AE1-EC4D-B8F2-AD091A21822E}"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399325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2967D3-4AE1-EC4D-B8F2-AD091A21822E}"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2864533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2967D3-4AE1-EC4D-B8F2-AD091A21822E}"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3676658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2967D3-4AE1-EC4D-B8F2-AD091A21822E}" type="datetimeFigureOut">
              <a:rPr lang="en-US" smtClean="0"/>
              <a:t>10/23/24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36950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2967D3-4AE1-EC4D-B8F2-AD091A21822E}" type="datetimeFigureOut">
              <a:rPr lang="en-US" smtClean="0"/>
              <a:t>10/23/24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3864259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967D3-4AE1-EC4D-B8F2-AD091A21822E}" type="datetimeFigureOut">
              <a:rPr lang="en-US" smtClean="0"/>
              <a:t>10/23/24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2552824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2967D3-4AE1-EC4D-B8F2-AD091A21822E}"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2054605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2967D3-4AE1-EC4D-B8F2-AD091A21822E}"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3570501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52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33500"/>
            <a:ext cx="8229600" cy="37719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a:defRPr sz="1200">
                <a:solidFill>
                  <a:schemeClr val="tx1">
                    <a:tint val="75000"/>
                  </a:schemeClr>
                </a:solidFill>
                <a:latin typeface="Helvetica"/>
                <a:cs typeface="Helvetica"/>
              </a:defRPr>
            </a:lvl1pPr>
          </a:lstStyle>
          <a:p>
            <a:r>
              <a:rPr lang="en-US" dirty="0"/>
              <a:t>Beem-Miller</a:t>
            </a:r>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a:defRPr sz="1200">
                <a:solidFill>
                  <a:schemeClr val="tx1">
                    <a:tint val="75000"/>
                  </a:schemeClr>
                </a:solidFill>
                <a:latin typeface="Helvetica"/>
                <a:cs typeface="Helvetica"/>
              </a:defRPr>
            </a:lvl1pPr>
          </a:lstStyle>
          <a:p>
            <a:fld id="{11FA5219-6866-C940-8CDB-A74B4489AA78}" type="slidenum">
              <a:rPr lang="en-US" smtClean="0"/>
              <a:pPr/>
              <a:t>‹#›</a:t>
            </a:fld>
            <a:endParaRPr lang="en-US"/>
          </a:p>
        </p:txBody>
      </p:sp>
    </p:spTree>
    <p:extLst>
      <p:ext uri="{BB962C8B-B14F-4D97-AF65-F5344CB8AC3E}">
        <p14:creationId xmlns:p14="http://schemas.microsoft.com/office/powerpoint/2010/main" val="15482089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JP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1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12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12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7.emf"/></Relationships>
</file>

<file path=ppt/slides/_rels/slide1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83.jpg"/></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730.png"/><Relationship Id="rId4" Type="http://schemas.openxmlformats.org/officeDocument/2006/relationships/image" Target="../media/image720.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720.png"/></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4.xml"/><Relationship Id="rId1" Type="http://schemas.openxmlformats.org/officeDocument/2006/relationships/slideLayout" Target="../slideLayouts/slideLayout7.xml"/><Relationship Id="rId4" Type="http://schemas.openxmlformats.org/officeDocument/2006/relationships/image" Target="../media/image730.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1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1.xml"/><Relationship Id="rId1" Type="http://schemas.openxmlformats.org/officeDocument/2006/relationships/slideLayout" Target="../slideLayouts/slideLayout7.xml"/><Relationship Id="rId4" Type="http://schemas.openxmlformats.org/officeDocument/2006/relationships/image" Target="../media/image87.emf"/></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89.emf"/><Relationship Id="rId4" Type="http://schemas.openxmlformats.org/officeDocument/2006/relationships/image" Target="../media/image88.emf"/></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3.xml"/><Relationship Id="rId1" Type="http://schemas.openxmlformats.org/officeDocument/2006/relationships/slideLayout" Target="../slideLayouts/slideLayout7.xml"/><Relationship Id="rId4" Type="http://schemas.openxmlformats.org/officeDocument/2006/relationships/image" Target="../media/image90.emf"/></Relationships>
</file>

<file path=ppt/slides/_rels/slide14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8.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1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63.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6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6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4.JPG"/></Relationships>
</file>

<file path=ppt/slides/_rels/slide16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23.jpeg"/><Relationship Id="rId4" Type="http://schemas.openxmlformats.org/officeDocument/2006/relationships/image" Target="../media/image24.JPG"/></Relationships>
</file>

<file path=ppt/slides/_rels/slide16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4.jpg"/><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23.jpeg"/><Relationship Id="rId4" Type="http://schemas.openxmlformats.org/officeDocument/2006/relationships/image" Target="../media/image24.JPG"/></Relationships>
</file>

<file path=ppt/slides/_rels/slide16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01.jpeg"/><Relationship Id="rId7" Type="http://schemas.openxmlformats.org/officeDocument/2006/relationships/image" Target="../media/image103.jp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23.jpeg"/><Relationship Id="rId4" Type="http://schemas.openxmlformats.org/officeDocument/2006/relationships/image" Target="../media/image24.JPG"/></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9.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2.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3.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6.emf"/></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6.e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6.emf"/></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774118" y="2016125"/>
            <a:ext cx="5219902" cy="2936805"/>
          </a:xfrm>
          <a:prstGeom prst="rect">
            <a:avLst/>
          </a:prstGeom>
        </p:spPr>
      </p:pic>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2" name="Rechteck 21">
            <a:extLst>
              <a:ext uri="{FF2B5EF4-FFF2-40B4-BE49-F238E27FC236}">
                <a16:creationId xmlns:a16="http://schemas.microsoft.com/office/drawing/2014/main" id="{A79C92D2-967A-4B17-BA32-577BAA22A5AD}"/>
              </a:ext>
            </a:extLst>
          </p:cNvPr>
          <p:cNvSpPr/>
          <p:nvPr/>
        </p:nvSpPr>
        <p:spPr>
          <a:xfrm>
            <a:off x="8113" y="-964"/>
            <a:ext cx="9144000" cy="4788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3" name="Rechteck 22">
            <a:extLst>
              <a:ext uri="{FF2B5EF4-FFF2-40B4-BE49-F238E27FC236}">
                <a16:creationId xmlns:a16="http://schemas.microsoft.com/office/drawing/2014/main" id="{381BC940-A9D0-4E32-8BC1-8C96B11FEEBA}"/>
              </a:ext>
            </a:extLst>
          </p:cNvPr>
          <p:cNvSpPr/>
          <p:nvPr/>
        </p:nvSpPr>
        <p:spPr>
          <a:xfrm>
            <a:off x="0" y="5147168"/>
            <a:ext cx="9144000" cy="576000"/>
          </a:xfrm>
          <a:prstGeom prst="rect">
            <a:avLst/>
          </a:prstGeom>
          <a:solidFill>
            <a:srgbClr val="0D6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5" name="Rechteck 24">
            <a:extLst>
              <a:ext uri="{FF2B5EF4-FFF2-40B4-BE49-F238E27FC236}">
                <a16:creationId xmlns:a16="http://schemas.microsoft.com/office/drawing/2014/main" id="{ADDA09F5-B1EF-430A-B1E6-EDCC538F4196}"/>
              </a:ext>
            </a:extLst>
          </p:cNvPr>
          <p:cNvSpPr/>
          <p:nvPr/>
        </p:nvSpPr>
        <p:spPr>
          <a:xfrm>
            <a:off x="3757084" y="5209867"/>
            <a:ext cx="5279413" cy="461665"/>
          </a:xfrm>
          <a:prstGeom prst="rect">
            <a:avLst/>
          </a:prstGeom>
        </p:spPr>
        <p:txBody>
          <a:bodyPr wrap="square">
            <a:spAutoFit/>
          </a:bodyPr>
          <a:lstStyle/>
          <a:p>
            <a:pPr algn="r"/>
            <a:r>
              <a:rPr lang="en-US" sz="1200" dirty="0">
                <a:solidFill>
                  <a:schemeClr val="bg1"/>
                </a:solidFill>
                <a:latin typeface="Helvetica"/>
                <a:ea typeface="Verdana" panose="020B0604030504040204" pitchFamily="34" charset="0"/>
                <a:cs typeface="Helvetica"/>
              </a:rPr>
              <a:t>Beem-Miller </a:t>
            </a:r>
            <a:r>
              <a:rPr lang="en-US" sz="1200" dirty="0" err="1">
                <a:solidFill>
                  <a:schemeClr val="bg1"/>
                </a:solidFill>
                <a:latin typeface="Helvetica"/>
                <a:ea typeface="Verdana" panose="020B0604030504040204" pitchFamily="34" charset="0"/>
                <a:cs typeface="Helvetica"/>
              </a:rPr>
              <a:t>FoBL</a:t>
            </a:r>
            <a:r>
              <a:rPr lang="en-US" sz="1200" dirty="0">
                <a:solidFill>
                  <a:schemeClr val="bg1"/>
                </a:solidFill>
                <a:latin typeface="Helvetica"/>
                <a:ea typeface="Verdana" panose="020B0604030504040204" pitchFamily="34" charset="0"/>
                <a:cs typeface="Helvetica"/>
              </a:rPr>
              <a:t> Seminar</a:t>
            </a:r>
          </a:p>
          <a:p>
            <a:pPr algn="r"/>
            <a:r>
              <a:rPr lang="en-US" sz="1200" i="1" dirty="0">
                <a:solidFill>
                  <a:schemeClr val="bg1"/>
                </a:solidFill>
                <a:latin typeface="Helvetica"/>
                <a:ea typeface="Verdana" panose="020B0604030504040204" pitchFamily="34" charset="0"/>
                <a:cs typeface="Helvetica"/>
              </a:rPr>
              <a:t>23 October 2024</a:t>
            </a:r>
          </a:p>
        </p:txBody>
      </p:sp>
      <p:sp>
        <p:nvSpPr>
          <p:cNvPr id="40" name="Rechteck 39">
            <a:extLst>
              <a:ext uri="{FF2B5EF4-FFF2-40B4-BE49-F238E27FC236}">
                <a16:creationId xmlns:a16="http://schemas.microsoft.com/office/drawing/2014/main" id="{01DCB31E-361C-4717-A8BE-A840A7F68AC8}"/>
              </a:ext>
            </a:extLst>
          </p:cNvPr>
          <p:cNvSpPr/>
          <p:nvPr/>
        </p:nvSpPr>
        <p:spPr>
          <a:xfrm>
            <a:off x="280805" y="3310945"/>
            <a:ext cx="3875104" cy="1535741"/>
          </a:xfrm>
          <a:prstGeom prst="rect">
            <a:avLst/>
          </a:prstGeom>
        </p:spPr>
        <p:txBody>
          <a:bodyPr wrap="square">
            <a:spAutoFit/>
          </a:bodyPr>
          <a:lstStyle/>
          <a:p>
            <a:pPr>
              <a:lnSpc>
                <a:spcPts val="1880"/>
              </a:lnSpc>
              <a:spcBef>
                <a:spcPct val="0"/>
              </a:spcBef>
            </a:pPr>
            <a:r>
              <a:rPr lang="en-US" altLang="en-US" sz="1200" b="1" i="1" dirty="0">
                <a:solidFill>
                  <a:schemeClr val="bg1">
                    <a:lumMod val="50000"/>
                  </a:schemeClr>
                </a:solidFill>
                <a:latin typeface="Helvetica"/>
                <a:cs typeface="Helvetica"/>
              </a:rPr>
              <a:t>Jeff Beem-Miller, PhD</a:t>
            </a:r>
          </a:p>
          <a:p>
            <a:pPr>
              <a:lnSpc>
                <a:spcPts val="1880"/>
              </a:lnSpc>
              <a:spcBef>
                <a:spcPct val="0"/>
              </a:spcBef>
            </a:pPr>
            <a:r>
              <a:rPr lang="en-US" altLang="en-US" sz="1200" b="1" i="1" dirty="0">
                <a:solidFill>
                  <a:schemeClr val="bg1">
                    <a:lumMod val="50000"/>
                  </a:schemeClr>
                </a:solidFill>
                <a:latin typeface="Helvetica"/>
                <a:cs typeface="Helvetica"/>
              </a:rPr>
              <a:t>University of Michigan and Lawrence Berkeley National Laboratory</a:t>
            </a:r>
          </a:p>
          <a:p>
            <a:pPr>
              <a:lnSpc>
                <a:spcPts val="1880"/>
              </a:lnSpc>
              <a:spcBef>
                <a:spcPct val="0"/>
              </a:spcBef>
            </a:pPr>
            <a:endParaRPr lang="en-US" altLang="en-US" sz="1200" b="1" dirty="0">
              <a:solidFill>
                <a:schemeClr val="bg1">
                  <a:lumMod val="50000"/>
                </a:schemeClr>
              </a:solidFill>
              <a:latin typeface="Helvetica"/>
              <a:cs typeface="Helvetica"/>
            </a:endParaRPr>
          </a:p>
          <a:p>
            <a:pPr>
              <a:lnSpc>
                <a:spcPts val="1880"/>
              </a:lnSpc>
              <a:spcBef>
                <a:spcPct val="0"/>
              </a:spcBef>
            </a:pPr>
            <a:r>
              <a:rPr lang="en-US" altLang="en-US" sz="1200" b="1" dirty="0">
                <a:solidFill>
                  <a:schemeClr val="bg1">
                    <a:lumMod val="50000"/>
                  </a:schemeClr>
                </a:solidFill>
                <a:latin typeface="Helvetica"/>
                <a:cs typeface="Helvetica"/>
              </a:rPr>
              <a:t>Forum Biogeochemistry and Landscape Dynamics 23 Oct., 2024</a:t>
            </a:r>
          </a:p>
        </p:txBody>
      </p:sp>
      <p:pic>
        <p:nvPicPr>
          <p:cNvPr id="41" name="Picture 40" descr="sampling.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6691" y="890640"/>
            <a:ext cx="1322684" cy="1348243"/>
          </a:xfrm>
          <a:prstGeom prst="rect">
            <a:avLst/>
          </a:prstGeom>
        </p:spPr>
      </p:pic>
      <p:sp>
        <p:nvSpPr>
          <p:cNvPr id="13" name="Rechteck 41">
            <a:extLst>
              <a:ext uri="{FF2B5EF4-FFF2-40B4-BE49-F238E27FC236}">
                <a16:creationId xmlns:a16="http://schemas.microsoft.com/office/drawing/2014/main" id="{A02957B2-21E3-4DD6-894A-248F43B693B2}"/>
              </a:ext>
            </a:extLst>
          </p:cNvPr>
          <p:cNvSpPr/>
          <p:nvPr/>
        </p:nvSpPr>
        <p:spPr>
          <a:xfrm>
            <a:off x="-145764" y="868314"/>
            <a:ext cx="5057546" cy="1944187"/>
          </a:xfrm>
          <a:prstGeom prst="rect">
            <a:avLst/>
          </a:prstGeom>
        </p:spPr>
        <p:txBody>
          <a:bodyPr wrap="square">
            <a:spAutoFit/>
          </a:bodyPr>
          <a:lstStyle/>
          <a:p>
            <a:pPr marL="0" marR="0" algn="ctr">
              <a:lnSpc>
                <a:spcPct val="150000"/>
              </a:lnSpc>
            </a:pPr>
            <a:r>
              <a:rPr lang="en-US" sz="27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Radiocarbon constraints reveal time scales of soil carbon persistence</a:t>
            </a:r>
          </a:p>
        </p:txBody>
      </p:sp>
      <p:pic>
        <p:nvPicPr>
          <p:cNvPr id="2" name="Picture 1">
            <a:extLst>
              <a:ext uri="{FF2B5EF4-FFF2-40B4-BE49-F238E27FC236}">
                <a16:creationId xmlns:a16="http://schemas.microsoft.com/office/drawing/2014/main" id="{496101A7-44D2-D5BD-461C-16950A75A2BA}"/>
              </a:ext>
            </a:extLst>
          </p:cNvPr>
          <p:cNvPicPr>
            <a:picLocks noChangeAspect="1"/>
          </p:cNvPicPr>
          <p:nvPr/>
        </p:nvPicPr>
        <p:blipFill>
          <a:blip r:embed="rId6"/>
          <a:stretch>
            <a:fillRect/>
          </a:stretch>
        </p:blipFill>
        <p:spPr>
          <a:xfrm>
            <a:off x="7444284" y="2684076"/>
            <a:ext cx="1418910" cy="1064183"/>
          </a:xfrm>
          <a:prstGeom prst="rect">
            <a:avLst/>
          </a:prstGeom>
        </p:spPr>
      </p:pic>
      <p:pic>
        <p:nvPicPr>
          <p:cNvPr id="4" name="Picture 3">
            <a:extLst>
              <a:ext uri="{FF2B5EF4-FFF2-40B4-BE49-F238E27FC236}">
                <a16:creationId xmlns:a16="http://schemas.microsoft.com/office/drawing/2014/main" id="{4E085988-3C29-E4E9-1322-94AC108E228D}"/>
              </a:ext>
            </a:extLst>
          </p:cNvPr>
          <p:cNvPicPr>
            <a:picLocks noChangeAspect="1"/>
          </p:cNvPicPr>
          <p:nvPr/>
        </p:nvPicPr>
        <p:blipFill>
          <a:blip r:embed="rId7"/>
          <a:stretch>
            <a:fillRect/>
          </a:stretch>
        </p:blipFill>
        <p:spPr>
          <a:xfrm>
            <a:off x="508455" y="5178266"/>
            <a:ext cx="462817" cy="493266"/>
          </a:xfrm>
          <a:prstGeom prst="rect">
            <a:avLst/>
          </a:prstGeom>
        </p:spPr>
      </p:pic>
      <p:pic>
        <p:nvPicPr>
          <p:cNvPr id="5" name="Picture 4">
            <a:extLst>
              <a:ext uri="{FF2B5EF4-FFF2-40B4-BE49-F238E27FC236}">
                <a16:creationId xmlns:a16="http://schemas.microsoft.com/office/drawing/2014/main" id="{CA2CB623-29E9-C9C5-BC25-DF91E15AB641}"/>
              </a:ext>
            </a:extLst>
          </p:cNvPr>
          <p:cNvPicPr>
            <a:picLocks noChangeAspect="1"/>
          </p:cNvPicPr>
          <p:nvPr/>
        </p:nvPicPr>
        <p:blipFill>
          <a:blip r:embed="rId8"/>
          <a:stretch>
            <a:fillRect/>
          </a:stretch>
        </p:blipFill>
        <p:spPr>
          <a:xfrm>
            <a:off x="49397" y="5129696"/>
            <a:ext cx="462817" cy="576000"/>
          </a:xfrm>
          <a:prstGeom prst="rect">
            <a:avLst/>
          </a:prstGeom>
        </p:spPr>
      </p:pic>
    </p:spTree>
    <p:extLst>
      <p:ext uri="{BB962C8B-B14F-4D97-AF65-F5344CB8AC3E}">
        <p14:creationId xmlns:p14="http://schemas.microsoft.com/office/powerpoint/2010/main" val="2597756872"/>
      </p:ext>
    </p:extLst>
  </p:cSld>
  <p:clrMapOvr>
    <a:masterClrMapping/>
  </p:clrMapOvr>
  <mc:AlternateContent xmlns:mc="http://schemas.openxmlformats.org/markup-compatibility/2006" xmlns:p14="http://schemas.microsoft.com/office/powerpoint/2010/main">
    <mc:Choice Requires="p14">
      <p:transition spd="slow" p14:dur="2000" advClick="0" advTm="9720"/>
    </mc:Choice>
    <mc:Fallback xmlns="">
      <p:transition spd="slow" advClick="0" advTm="9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66EF0-04A8-8540-B003-3F482D0D1910}"/>
              </a:ext>
            </a:extLst>
          </p:cNvPr>
          <p:cNvSpPr/>
          <p:nvPr/>
        </p:nvSpPr>
        <p:spPr>
          <a:xfrm>
            <a:off x="3117514" y="1111538"/>
            <a:ext cx="5807409" cy="19612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10</a:t>
            </a:fld>
            <a:endParaRPr lang="de-DE" dirty="0"/>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a:p>
            <a:pPr marL="457200" indent="-457200">
              <a:spcAft>
                <a:spcPts val="600"/>
              </a:spcAft>
              <a:buFont typeface="+mj-lt"/>
              <a:buAutoNum type="arabicParenR"/>
            </a:pPr>
            <a:r>
              <a:rPr lang="en-US" sz="2000" dirty="0">
                <a:latin typeface="Helvetica"/>
                <a:cs typeface="Helvetica"/>
              </a:rPr>
              <a:t>Temperature</a:t>
            </a:r>
          </a:p>
          <a:p>
            <a:pPr marL="457200" indent="-457200">
              <a:spcAft>
                <a:spcPts val="600"/>
              </a:spcAft>
              <a:buFont typeface="+mj-lt"/>
              <a:buAutoNum type="arabicParenR"/>
            </a:pPr>
            <a:r>
              <a:rPr lang="en-US" sz="2000" dirty="0">
                <a:latin typeface="Helvetica"/>
                <a:cs typeface="Helvetica"/>
              </a:rPr>
              <a:t>Soil minerals</a:t>
            </a:r>
          </a:p>
          <a:p>
            <a:pPr marL="457200" indent="-457200">
              <a:spcAft>
                <a:spcPts val="600"/>
              </a:spcAft>
              <a:buFont typeface="+mj-lt"/>
              <a:buAutoNum type="arabicParenR"/>
            </a:pPr>
            <a:endParaRPr lang="en-US" sz="2000" dirty="0">
              <a:latin typeface="Helvetica"/>
              <a:cs typeface="Helvetica"/>
            </a:endParaRP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a:t>
            </a:fld>
            <a:endParaRPr lang="de-DE" dirty="0"/>
          </a:p>
        </p:txBody>
      </p:sp>
      <p:pic>
        <p:nvPicPr>
          <p:cNvPr id="3" name="Picture 2" descr="d14c_MAT_ISRaD_lyr.png">
            <a:extLst>
              <a:ext uri="{FF2B5EF4-FFF2-40B4-BE49-F238E27FC236}">
                <a16:creationId xmlns:a16="http://schemas.microsoft.com/office/drawing/2014/main" id="{9F95F0CF-E39F-5682-0DCE-42844B569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931" y="1111538"/>
            <a:ext cx="5650993" cy="1828800"/>
          </a:xfrm>
          <a:prstGeom prst="rect">
            <a:avLst/>
          </a:prstGeom>
        </p:spPr>
      </p:pic>
      <p:sp>
        <p:nvSpPr>
          <p:cNvPr id="5" name="TextBox 4">
            <a:extLst>
              <a:ext uri="{FF2B5EF4-FFF2-40B4-BE49-F238E27FC236}">
                <a16:creationId xmlns:a16="http://schemas.microsoft.com/office/drawing/2014/main" id="{8DF9A040-CF45-E68F-7D4A-5ED9576AB32D}"/>
              </a:ext>
            </a:extLst>
          </p:cNvPr>
          <p:cNvSpPr txBox="1"/>
          <p:nvPr/>
        </p:nvSpPr>
        <p:spPr>
          <a:xfrm>
            <a:off x="7953675" y="1308935"/>
            <a:ext cx="931127" cy="307777"/>
          </a:xfrm>
          <a:prstGeom prst="rect">
            <a:avLst/>
          </a:prstGeom>
          <a:solidFill>
            <a:srgbClr val="FFFFFF"/>
          </a:solidFill>
        </p:spPr>
        <p:txBody>
          <a:bodyPr wrap="none" rtlCol="0">
            <a:spAutoFit/>
          </a:bodyPr>
          <a:lstStyle/>
          <a:p>
            <a:r>
              <a:rPr lang="en-US" sz="1400" b="1" dirty="0">
                <a:latin typeface="Helvetica"/>
                <a:cs typeface="Helvetica"/>
              </a:rPr>
              <a:t>MAT (°C)</a:t>
            </a:r>
          </a:p>
        </p:txBody>
      </p:sp>
      <p:sp>
        <p:nvSpPr>
          <p:cNvPr id="6" name="TextBox 5">
            <a:extLst>
              <a:ext uri="{FF2B5EF4-FFF2-40B4-BE49-F238E27FC236}">
                <a16:creationId xmlns:a16="http://schemas.microsoft.com/office/drawing/2014/main" id="{52AE0A7B-D795-C064-759A-588CFE2A1276}"/>
              </a:ext>
            </a:extLst>
          </p:cNvPr>
          <p:cNvSpPr txBox="1"/>
          <p:nvPr/>
        </p:nvSpPr>
        <p:spPr>
          <a:xfrm>
            <a:off x="4089029" y="1221246"/>
            <a:ext cx="389850" cy="369332"/>
          </a:xfrm>
          <a:prstGeom prst="rect">
            <a:avLst/>
          </a:prstGeom>
          <a:noFill/>
        </p:spPr>
        <p:txBody>
          <a:bodyPr wrap="none" rtlCol="0">
            <a:spAutoFit/>
          </a:bodyPr>
          <a:lstStyle/>
          <a:p>
            <a:r>
              <a:rPr lang="en-US" b="1" dirty="0">
                <a:latin typeface="Arial"/>
                <a:cs typeface="Arial"/>
              </a:rPr>
              <a:t>a)</a:t>
            </a:r>
          </a:p>
        </p:txBody>
      </p:sp>
      <p:sp>
        <p:nvSpPr>
          <p:cNvPr id="9" name="TextBox 8">
            <a:extLst>
              <a:ext uri="{FF2B5EF4-FFF2-40B4-BE49-F238E27FC236}">
                <a16:creationId xmlns:a16="http://schemas.microsoft.com/office/drawing/2014/main" id="{0F9A9F13-B1DD-A9A5-A60B-18181BF02E5D}"/>
              </a:ext>
            </a:extLst>
          </p:cNvPr>
          <p:cNvSpPr txBox="1"/>
          <p:nvPr/>
        </p:nvSpPr>
        <p:spPr>
          <a:xfrm>
            <a:off x="219077" y="3683409"/>
            <a:ext cx="2692099" cy="1369606"/>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Global distribution of ∆</a:t>
            </a:r>
            <a:r>
              <a:rPr lang="en-US" sz="1600" baseline="30000" dirty="0">
                <a:latin typeface="Helvetica"/>
                <a:cs typeface="Helvetica"/>
              </a:rPr>
              <a:t>14</a:t>
            </a:r>
            <a:r>
              <a:rPr lang="en-US" sz="1600" dirty="0">
                <a:latin typeface="Helvetica"/>
                <a:cs typeface="Helvetica"/>
              </a:rPr>
              <a:t>C in soil (&lt;0.3 m) </a:t>
            </a:r>
          </a:p>
          <a:p>
            <a:pPr marL="0" lvl="1" algn="ctr">
              <a:spcAft>
                <a:spcPts val="600"/>
              </a:spcAft>
            </a:pPr>
            <a:r>
              <a:rPr lang="en-US" sz="1200" i="1" dirty="0">
                <a:latin typeface="Helvetica"/>
                <a:cs typeface="Helvetica"/>
              </a:rPr>
              <a:t>MAT = mean annual temperature</a:t>
            </a:r>
            <a:endParaRPr lang="en-US" sz="1200" dirty="0">
              <a:latin typeface="Helvetica"/>
              <a:cs typeface="Helvetica"/>
            </a:endParaRPr>
          </a:p>
          <a:p>
            <a:pPr marL="0" lvl="1">
              <a:spcAft>
                <a:spcPts val="600"/>
              </a:spcAft>
            </a:pPr>
            <a:endParaRPr lang="en-US" sz="1200" i="1" dirty="0">
              <a:latin typeface="Helvetica"/>
              <a:cs typeface="Helvetica"/>
            </a:endParaRPr>
          </a:p>
          <a:p>
            <a:pPr marL="0" lvl="1">
              <a:spcAft>
                <a:spcPts val="600"/>
              </a:spcAft>
            </a:pPr>
            <a:r>
              <a:rPr lang="en-US" sz="1200" dirty="0">
                <a:latin typeface="Helvetica"/>
                <a:cs typeface="Helvetica"/>
              </a:rPr>
              <a:t>(Data from </a:t>
            </a:r>
            <a:r>
              <a:rPr lang="en-US" sz="1200" dirty="0" err="1">
                <a:latin typeface="Helvetica"/>
                <a:cs typeface="Helvetica"/>
              </a:rPr>
              <a:t>ISRaD</a:t>
            </a:r>
            <a:r>
              <a:rPr lang="en-US" sz="1200" dirty="0">
                <a:latin typeface="Helvetica"/>
                <a:cs typeface="Helvetica"/>
              </a:rPr>
              <a:t>) </a:t>
            </a:r>
            <a:r>
              <a:rPr lang="en-US" sz="1200" dirty="0">
                <a:solidFill>
                  <a:schemeClr val="bg1"/>
                </a:solidFill>
                <a:latin typeface="Helvetica"/>
                <a:cs typeface="Helvetica"/>
              </a:rPr>
              <a:t>assemblage</a:t>
            </a:r>
          </a:p>
        </p:txBody>
      </p:sp>
    </p:spTree>
    <p:extLst>
      <p:ext uri="{BB962C8B-B14F-4D97-AF65-F5344CB8AC3E}">
        <p14:creationId xmlns:p14="http://schemas.microsoft.com/office/powerpoint/2010/main" val="3730294085"/>
      </p:ext>
    </p:extLst>
  </p:cSld>
  <p:clrMapOvr>
    <a:masterClrMapping/>
  </p:clrMapOvr>
  <mc:AlternateContent xmlns:mc="http://schemas.openxmlformats.org/markup-compatibility/2006" xmlns:p14="http://schemas.microsoft.com/office/powerpoint/2010/main">
    <mc:Choice Requires="p14">
      <p:transition spd="slow" p14:dur="2000" advClick="0" advTm="54708"/>
    </mc:Choice>
    <mc:Fallback xmlns="">
      <p:transition spd="slow" advClick="0" advTm="54708"/>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8" name="Content Placeholder 2"/>
          <p:cNvSpPr txBox="1">
            <a:spLocks/>
          </p:cNvSpPr>
          <p:nvPr/>
        </p:nvSpPr>
        <p:spPr>
          <a:xfrm>
            <a:off x="474870" y="1057298"/>
            <a:ext cx="8211930" cy="4111050"/>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en-US" sz="2400" b="1" dirty="0">
                <a:latin typeface="Helvetica"/>
                <a:cs typeface="Helvetica"/>
              </a:rPr>
              <a:t>Soil mineralogy is critical for explaining ages &amp; transit times – temperature alone is inadequate</a:t>
            </a:r>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CONCLUSIONS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100</a:t>
            </a:fld>
            <a:endParaRPr lang="de-DE" dirty="0"/>
          </a:p>
        </p:txBody>
      </p:sp>
    </p:spTree>
    <p:extLst>
      <p:ext uri="{BB962C8B-B14F-4D97-AF65-F5344CB8AC3E}">
        <p14:creationId xmlns:p14="http://schemas.microsoft.com/office/powerpoint/2010/main" val="2031146157"/>
      </p:ext>
    </p:extLst>
  </p:cSld>
  <p:clrMapOvr>
    <a:masterClrMapping/>
  </p:clrMapOvr>
  <mc:AlternateContent xmlns:mc="http://schemas.openxmlformats.org/markup-compatibility/2006" xmlns:p14="http://schemas.microsoft.com/office/powerpoint/2010/main">
    <mc:Choice Requires="p14">
      <p:transition spd="slow" p14:dur="2000" advClick="0" advTm="3147"/>
    </mc:Choice>
    <mc:Fallback xmlns="">
      <p:transition spd="slow" advClick="0" advTm="3147"/>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057301"/>
            <a:ext cx="8673404" cy="4239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8" name="Content Placeholder 2"/>
          <p:cNvSpPr txBox="1">
            <a:spLocks/>
          </p:cNvSpPr>
          <p:nvPr/>
        </p:nvSpPr>
        <p:spPr>
          <a:xfrm>
            <a:off x="474870" y="1057298"/>
            <a:ext cx="8211930" cy="4111050"/>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en-US" sz="2400" b="1" i="1" dirty="0">
                <a:solidFill>
                  <a:schemeClr val="bg1">
                    <a:lumMod val="75000"/>
                  </a:schemeClr>
                </a:solidFill>
                <a:latin typeface="Helvetica"/>
                <a:cs typeface="Helvetica"/>
              </a:rPr>
              <a:t>Soil mineralogy is critical for explaining ages &amp; transit times – temperature alone is inadequate</a:t>
            </a:r>
          </a:p>
          <a:p>
            <a:pPr>
              <a:spcAft>
                <a:spcPts val="600"/>
              </a:spcAft>
            </a:pPr>
            <a:r>
              <a:rPr lang="en-US" sz="2400" b="1" dirty="0">
                <a:latin typeface="Helvetica"/>
                <a:cs typeface="Helvetica"/>
              </a:rPr>
              <a:t>Transit time temperature sensitivity is moderated by mineralogical factors, i.e., mineral control matters for fast cycling soil C, too</a:t>
            </a:r>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defTabSz="457200">
              <a:spcBef>
                <a:spcPts val="0"/>
              </a:spcBef>
            </a:pPr>
            <a:r>
              <a:rPr lang="en-US" sz="3600" b="1" dirty="0">
                <a:solidFill>
                  <a:schemeClr val="bg1"/>
                </a:solidFill>
                <a:latin typeface="Verdana"/>
                <a:cs typeface="Verdana"/>
              </a:rPr>
              <a:t>CONCLUSIONS</a:t>
            </a:r>
            <a:endParaRPr lang="en-US" sz="3600" b="1" dirty="0">
              <a:solidFill>
                <a:prstClr val="white"/>
              </a:solidFill>
              <a:latin typeface="Verdana"/>
              <a:ea typeface="+mn-ea"/>
              <a:cs typeface="Verdana"/>
            </a:endParaRP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101</a:t>
            </a:fld>
            <a:endParaRPr lang="de-DE" dirty="0"/>
          </a:p>
        </p:txBody>
      </p:sp>
    </p:spTree>
    <p:extLst>
      <p:ext uri="{BB962C8B-B14F-4D97-AF65-F5344CB8AC3E}">
        <p14:creationId xmlns:p14="http://schemas.microsoft.com/office/powerpoint/2010/main" val="41654993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057301"/>
            <a:ext cx="8673404" cy="4239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8" name="Content Placeholder 2"/>
          <p:cNvSpPr txBox="1">
            <a:spLocks/>
          </p:cNvSpPr>
          <p:nvPr/>
        </p:nvSpPr>
        <p:spPr>
          <a:xfrm>
            <a:off x="474870" y="1057298"/>
            <a:ext cx="8211930" cy="4111050"/>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en-US" sz="2400" b="1" i="1" dirty="0">
                <a:solidFill>
                  <a:schemeClr val="bg1">
                    <a:lumMod val="75000"/>
                  </a:schemeClr>
                </a:solidFill>
                <a:latin typeface="Helvetica"/>
                <a:cs typeface="Helvetica"/>
              </a:rPr>
              <a:t>Soil mineralogy is critical for explaining ages &amp; transit times – temperature alone is inadequate</a:t>
            </a:r>
          </a:p>
          <a:p>
            <a:pPr>
              <a:spcAft>
                <a:spcPts val="600"/>
              </a:spcAft>
            </a:pPr>
            <a:r>
              <a:rPr lang="en-US" sz="2400" b="1" i="1" dirty="0">
                <a:solidFill>
                  <a:schemeClr val="bg1">
                    <a:lumMod val="75000"/>
                  </a:schemeClr>
                </a:solidFill>
                <a:latin typeface="Helvetica"/>
                <a:cs typeface="Helvetica"/>
              </a:rPr>
              <a:t>Transit time temperature sensitivity is moderated by mineralogical factors, i.e., mineral control matters for fast cycling soil C, too</a:t>
            </a:r>
          </a:p>
          <a:p>
            <a:pPr>
              <a:spcAft>
                <a:spcPts val="600"/>
              </a:spcAft>
            </a:pPr>
            <a:r>
              <a:rPr lang="en-US" sz="2400" b="1" dirty="0">
                <a:latin typeface="Helvetica"/>
                <a:cs typeface="Helvetica"/>
              </a:rPr>
              <a:t>Distributions of ages and transit times are more informative than means</a:t>
            </a:r>
            <a:endParaRPr lang="en-US" sz="2000" b="1" dirty="0">
              <a:latin typeface="Helvetica"/>
              <a:cs typeface="Helvetica"/>
            </a:endParaRPr>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defTabSz="457200">
              <a:spcBef>
                <a:spcPts val="0"/>
              </a:spcBef>
            </a:pPr>
            <a:r>
              <a:rPr lang="en-US" sz="3600" b="1" dirty="0">
                <a:solidFill>
                  <a:schemeClr val="bg1"/>
                </a:solidFill>
                <a:latin typeface="Verdana"/>
                <a:cs typeface="Verdana"/>
              </a:rPr>
              <a:t>CONCLUSIONS</a:t>
            </a:r>
            <a:endParaRPr lang="en-US" sz="3600" b="1" dirty="0">
              <a:solidFill>
                <a:prstClr val="white"/>
              </a:solidFill>
              <a:latin typeface="Verdana"/>
              <a:ea typeface="+mn-ea"/>
              <a:cs typeface="Verdana"/>
            </a:endParaRP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102</a:t>
            </a:fld>
            <a:endParaRPr lang="de-DE" dirty="0"/>
          </a:p>
        </p:txBody>
      </p:sp>
    </p:spTree>
    <p:extLst>
      <p:ext uri="{BB962C8B-B14F-4D97-AF65-F5344CB8AC3E}">
        <p14:creationId xmlns:p14="http://schemas.microsoft.com/office/powerpoint/2010/main" val="11803349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057301"/>
            <a:ext cx="8673404" cy="4239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8" name="Content Placeholder 2"/>
          <p:cNvSpPr txBox="1">
            <a:spLocks/>
          </p:cNvSpPr>
          <p:nvPr/>
        </p:nvSpPr>
        <p:spPr>
          <a:xfrm>
            <a:off x="474870" y="1057297"/>
            <a:ext cx="8211930" cy="4490897"/>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en-US" sz="2400" b="1" i="1" dirty="0">
                <a:solidFill>
                  <a:schemeClr val="bg1">
                    <a:lumMod val="75000"/>
                  </a:schemeClr>
                </a:solidFill>
                <a:latin typeface="Helvetica"/>
                <a:cs typeface="Helvetica"/>
              </a:rPr>
              <a:t>Soil mineralogy is critical for explaining ages &amp; transit times – temperature alone is inadequate</a:t>
            </a:r>
          </a:p>
          <a:p>
            <a:pPr>
              <a:spcAft>
                <a:spcPts val="600"/>
              </a:spcAft>
            </a:pPr>
            <a:r>
              <a:rPr lang="en-US" sz="2400" b="1" i="1" dirty="0">
                <a:solidFill>
                  <a:schemeClr val="bg1">
                    <a:lumMod val="75000"/>
                  </a:schemeClr>
                </a:solidFill>
                <a:latin typeface="Helvetica"/>
                <a:cs typeface="Helvetica"/>
              </a:rPr>
              <a:t>Transit time temperature sensitivity is moderated by mineralogical factors, i.e., mineral control matters for fast cycling soil C, too</a:t>
            </a:r>
          </a:p>
          <a:p>
            <a:pPr>
              <a:spcAft>
                <a:spcPts val="600"/>
              </a:spcAft>
            </a:pPr>
            <a:r>
              <a:rPr lang="en-US" sz="2400" b="1" i="1" dirty="0">
                <a:solidFill>
                  <a:schemeClr val="bg1">
                    <a:lumMod val="75000"/>
                  </a:schemeClr>
                </a:solidFill>
                <a:latin typeface="Helvetica"/>
                <a:cs typeface="Helvetica"/>
              </a:rPr>
              <a:t>Distributions of ages and transit times are more informative than means </a:t>
            </a:r>
          </a:p>
          <a:p>
            <a:pPr>
              <a:spcAft>
                <a:spcPts val="600"/>
              </a:spcAft>
            </a:pPr>
            <a:r>
              <a:rPr lang="en-US" sz="2400" b="1" dirty="0">
                <a:latin typeface="Helvetica"/>
                <a:cs typeface="Helvetica"/>
              </a:rPr>
              <a:t>Partitioning fast and slowly cycling mineral-associated soil C pools could improve predictions of future changes in soil C stocks</a:t>
            </a:r>
            <a:endParaRPr lang="en-US" sz="2000" b="1" dirty="0">
              <a:latin typeface="Helvetica"/>
              <a:cs typeface="Helvetica"/>
            </a:endParaRPr>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defTabSz="457200">
              <a:spcBef>
                <a:spcPts val="0"/>
              </a:spcBef>
            </a:pPr>
            <a:r>
              <a:rPr lang="en-US" sz="3600" b="1" dirty="0">
                <a:solidFill>
                  <a:schemeClr val="bg1"/>
                </a:solidFill>
                <a:latin typeface="Verdana"/>
                <a:cs typeface="Verdana"/>
              </a:rPr>
              <a:t>CONCLUSIONS</a:t>
            </a:r>
            <a:endParaRPr lang="en-US" sz="3600" b="1" dirty="0">
              <a:solidFill>
                <a:prstClr val="white"/>
              </a:solidFill>
              <a:latin typeface="Verdana"/>
              <a:ea typeface="+mn-ea"/>
              <a:cs typeface="Verdana"/>
            </a:endParaRP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103</a:t>
            </a:fld>
            <a:endParaRPr lang="de-DE" dirty="0"/>
          </a:p>
        </p:txBody>
      </p:sp>
    </p:spTree>
    <p:extLst>
      <p:ext uri="{BB962C8B-B14F-4D97-AF65-F5344CB8AC3E}">
        <p14:creationId xmlns:p14="http://schemas.microsoft.com/office/powerpoint/2010/main" val="2800546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a:spLocks/>
          </p:cNvSpPr>
          <p:nvPr/>
        </p:nvSpPr>
        <p:spPr>
          <a:xfrm>
            <a:off x="2436520" y="1745597"/>
            <a:ext cx="4242740" cy="1839671"/>
          </a:xfrm>
          <a:prstGeom prst="rect">
            <a:avLst/>
          </a:prstGeom>
          <a:solidFill>
            <a:srgbClr val="0D6C66"/>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4000" b="1" dirty="0" err="1">
                <a:solidFill>
                  <a:schemeClr val="bg1"/>
                </a:solidFill>
                <a:latin typeface="Verdana"/>
                <a:cs typeface="Verdana"/>
              </a:rPr>
              <a:t>DeepSoil</a:t>
            </a:r>
            <a:r>
              <a:rPr lang="en-US" sz="4000" b="1" dirty="0">
                <a:solidFill>
                  <a:schemeClr val="bg1"/>
                </a:solidFill>
                <a:latin typeface="Verdana"/>
                <a:cs typeface="Verdana"/>
              </a:rPr>
              <a:t> 2100 &amp; SWEDDIE</a:t>
            </a:r>
            <a:endParaRPr lang="en-US" sz="3200" b="1" dirty="0">
              <a:solidFill>
                <a:schemeClr val="bg1"/>
              </a:solidFill>
              <a:latin typeface="Verdana"/>
              <a:cs typeface="Verdana"/>
            </a:endParaRPr>
          </a:p>
        </p:txBody>
      </p:sp>
      <p:sp>
        <p:nvSpPr>
          <p:cNvPr id="2"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104</a:t>
            </a:fld>
            <a:endParaRPr lang="de-DE" dirty="0"/>
          </a:p>
        </p:txBody>
      </p:sp>
    </p:spTree>
    <p:extLst>
      <p:ext uri="{BB962C8B-B14F-4D97-AF65-F5344CB8AC3E}">
        <p14:creationId xmlns:p14="http://schemas.microsoft.com/office/powerpoint/2010/main" val="1125981007"/>
      </p:ext>
    </p:extLst>
  </p:cSld>
  <p:clrMapOvr>
    <a:masterClrMapping/>
  </p:clrMapOvr>
  <mc:AlternateContent xmlns:mc="http://schemas.openxmlformats.org/markup-compatibility/2006" xmlns:p14="http://schemas.microsoft.com/office/powerpoint/2010/main">
    <mc:Choice Requires="p14">
      <p:transition spd="slow" p14:dur="2000" advClick="0" advTm="2283"/>
    </mc:Choice>
    <mc:Fallback xmlns="">
      <p:transition spd="slow" advClick="0" advTm="2283"/>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WHAT IS </a:t>
            </a:r>
            <a:r>
              <a:rPr lang="en-US" sz="3600" b="1" dirty="0" err="1">
                <a:solidFill>
                  <a:schemeClr val="bg1"/>
                </a:solidFill>
                <a:latin typeface="Verdana"/>
                <a:cs typeface="Verdana"/>
              </a:rPr>
              <a:t>DeepSoil</a:t>
            </a:r>
            <a:r>
              <a:rPr lang="en-US" sz="3600" b="1" dirty="0">
                <a:solidFill>
                  <a:schemeClr val="bg1"/>
                </a:solidFill>
                <a:latin typeface="Verdana"/>
                <a:cs typeface="Verdana"/>
              </a:rPr>
              <a:t> 2100?</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105</a:t>
            </a:fld>
            <a:endParaRPr lang="de-DE" dirty="0"/>
          </a:p>
        </p:txBody>
      </p:sp>
      <p:sp>
        <p:nvSpPr>
          <p:cNvPr id="5" name="TextBox 4">
            <a:extLst>
              <a:ext uri="{FF2B5EF4-FFF2-40B4-BE49-F238E27FC236}">
                <a16:creationId xmlns:a16="http://schemas.microsoft.com/office/drawing/2014/main" id="{256B2FFC-3BB6-F9A1-0B15-DB39E741E736}"/>
              </a:ext>
            </a:extLst>
          </p:cNvPr>
          <p:cNvSpPr txBox="1"/>
          <p:nvPr/>
        </p:nvSpPr>
        <p:spPr>
          <a:xfrm>
            <a:off x="611482" y="1389003"/>
            <a:ext cx="8004198" cy="1077218"/>
          </a:xfrm>
          <a:prstGeom prst="rect">
            <a:avLst/>
          </a:prstGeom>
          <a:noFill/>
        </p:spPr>
        <p:txBody>
          <a:bodyPr wrap="square" rtlCol="0">
            <a:spAutoFit/>
          </a:bodyPr>
          <a:lstStyle/>
          <a:p>
            <a:pPr marL="514350" indent="-514350">
              <a:buFont typeface="Arial" panose="020B0604020202020204" pitchFamily="34" charset="0"/>
              <a:buChar char="•"/>
            </a:pPr>
            <a:r>
              <a:rPr lang="en-US" sz="3200" b="1" dirty="0" err="1">
                <a:solidFill>
                  <a:schemeClr val="tx1">
                    <a:lumMod val="65000"/>
                    <a:lumOff val="35000"/>
                  </a:schemeClr>
                </a:solidFill>
                <a:latin typeface="Helvetica"/>
                <a:cs typeface="Helvetica"/>
              </a:rPr>
              <a:t>DeepSoil</a:t>
            </a:r>
            <a:r>
              <a:rPr lang="en-US" sz="3200" b="1" dirty="0">
                <a:solidFill>
                  <a:schemeClr val="tx1">
                    <a:lumMod val="65000"/>
                    <a:lumOff val="35000"/>
                  </a:schemeClr>
                </a:solidFill>
                <a:latin typeface="Helvetica"/>
                <a:cs typeface="Helvetica"/>
              </a:rPr>
              <a:t> 2100: Global network of whole soil warming experiments</a:t>
            </a:r>
          </a:p>
        </p:txBody>
      </p:sp>
    </p:spTree>
    <p:extLst>
      <p:ext uri="{BB962C8B-B14F-4D97-AF65-F5344CB8AC3E}">
        <p14:creationId xmlns:p14="http://schemas.microsoft.com/office/powerpoint/2010/main" val="30870384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WHAT IS SWEDDIE?</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106</a:t>
            </a:fld>
            <a:endParaRPr lang="de-DE" dirty="0"/>
          </a:p>
        </p:txBody>
      </p:sp>
      <p:sp>
        <p:nvSpPr>
          <p:cNvPr id="5" name="TextBox 4">
            <a:extLst>
              <a:ext uri="{FF2B5EF4-FFF2-40B4-BE49-F238E27FC236}">
                <a16:creationId xmlns:a16="http://schemas.microsoft.com/office/drawing/2014/main" id="{256B2FFC-3BB6-F9A1-0B15-DB39E741E736}"/>
              </a:ext>
            </a:extLst>
          </p:cNvPr>
          <p:cNvSpPr txBox="1"/>
          <p:nvPr/>
        </p:nvSpPr>
        <p:spPr>
          <a:xfrm>
            <a:off x="611482" y="1389003"/>
            <a:ext cx="8004198" cy="2554545"/>
          </a:xfrm>
          <a:prstGeom prst="rect">
            <a:avLst/>
          </a:prstGeom>
          <a:noFill/>
        </p:spPr>
        <p:txBody>
          <a:bodyPr wrap="square" rtlCol="0">
            <a:spAutoFit/>
          </a:bodyPr>
          <a:lstStyle/>
          <a:p>
            <a:pPr marL="514350" indent="-514350">
              <a:buFont typeface="Arial" panose="020B0604020202020204" pitchFamily="34" charset="0"/>
              <a:buChar char="•"/>
            </a:pPr>
            <a:r>
              <a:rPr lang="en-US" sz="3200" b="1" i="1" dirty="0" err="1">
                <a:solidFill>
                  <a:schemeClr val="bg1">
                    <a:lumMod val="65000"/>
                  </a:schemeClr>
                </a:solidFill>
                <a:latin typeface="Helvetica"/>
                <a:cs typeface="Helvetica"/>
              </a:rPr>
              <a:t>DeepSoil</a:t>
            </a:r>
            <a:r>
              <a:rPr lang="en-US" sz="3200" b="1" i="1" dirty="0">
                <a:solidFill>
                  <a:schemeClr val="bg1">
                    <a:lumMod val="65000"/>
                  </a:schemeClr>
                </a:solidFill>
                <a:latin typeface="Helvetica"/>
                <a:cs typeface="Helvetica"/>
              </a:rPr>
              <a:t> 2100: Global network of whole soil warming experiments</a:t>
            </a:r>
          </a:p>
          <a:p>
            <a:pPr marL="514350" indent="-514350">
              <a:buFont typeface="Arial" panose="020B0604020202020204" pitchFamily="34" charset="0"/>
              <a:buChar char="•"/>
            </a:pPr>
            <a:r>
              <a:rPr lang="en-US" sz="3200" b="1" dirty="0">
                <a:solidFill>
                  <a:schemeClr val="tx1">
                    <a:lumMod val="65000"/>
                    <a:lumOff val="35000"/>
                  </a:schemeClr>
                </a:solidFill>
                <a:latin typeface="Helvetica"/>
                <a:cs typeface="Helvetica"/>
              </a:rPr>
              <a:t>SWEDDIE: Soil Warming Experiment to Depth Data Integration Effort (a database)</a:t>
            </a:r>
          </a:p>
        </p:txBody>
      </p:sp>
      <p:grpSp>
        <p:nvGrpSpPr>
          <p:cNvPr id="2" name="Group 1">
            <a:extLst>
              <a:ext uri="{FF2B5EF4-FFF2-40B4-BE49-F238E27FC236}">
                <a16:creationId xmlns:a16="http://schemas.microsoft.com/office/drawing/2014/main" id="{CE1D4D44-C5FD-6413-E52A-3D214801F981}"/>
              </a:ext>
            </a:extLst>
          </p:cNvPr>
          <p:cNvGrpSpPr>
            <a:grpSpLocks noChangeAspect="1"/>
          </p:cNvGrpSpPr>
          <p:nvPr/>
        </p:nvGrpSpPr>
        <p:grpSpPr>
          <a:xfrm>
            <a:off x="4476350" y="3465760"/>
            <a:ext cx="1476000" cy="1478045"/>
            <a:chOff x="1244750" y="716360"/>
            <a:chExt cx="3312496" cy="3317092"/>
          </a:xfrm>
        </p:grpSpPr>
        <p:grpSp>
          <p:nvGrpSpPr>
            <p:cNvPr id="4" name="Group 3">
              <a:extLst>
                <a:ext uri="{FF2B5EF4-FFF2-40B4-BE49-F238E27FC236}">
                  <a16:creationId xmlns:a16="http://schemas.microsoft.com/office/drawing/2014/main" id="{F1E6CC59-C568-7517-A7A4-61583211F28A}"/>
                </a:ext>
              </a:extLst>
            </p:cNvPr>
            <p:cNvGrpSpPr/>
            <p:nvPr/>
          </p:nvGrpSpPr>
          <p:grpSpPr>
            <a:xfrm>
              <a:off x="2434751" y="2220854"/>
              <a:ext cx="340088" cy="153768"/>
              <a:chOff x="1947982" y="2225794"/>
              <a:chExt cx="340088" cy="153768"/>
            </a:xfrm>
          </p:grpSpPr>
          <p:grpSp>
            <p:nvGrpSpPr>
              <p:cNvPr id="41" name="Group 40">
                <a:extLst>
                  <a:ext uri="{FF2B5EF4-FFF2-40B4-BE49-F238E27FC236}">
                    <a16:creationId xmlns:a16="http://schemas.microsoft.com/office/drawing/2014/main" id="{A7C50547-DDFC-640A-33D8-2F875552BA32}"/>
                  </a:ext>
                </a:extLst>
              </p:cNvPr>
              <p:cNvGrpSpPr/>
              <p:nvPr/>
            </p:nvGrpSpPr>
            <p:grpSpPr>
              <a:xfrm>
                <a:off x="2171058" y="2235776"/>
                <a:ext cx="117012" cy="143343"/>
                <a:chOff x="11132016" y="8340596"/>
                <a:chExt cx="63223" cy="93543"/>
              </a:xfrm>
            </p:grpSpPr>
            <p:sp>
              <p:nvSpPr>
                <p:cNvPr id="54" name="Oval 53">
                  <a:extLst>
                    <a:ext uri="{FF2B5EF4-FFF2-40B4-BE49-F238E27FC236}">
                      <a16:creationId xmlns:a16="http://schemas.microsoft.com/office/drawing/2014/main" id="{B902F85E-1AD5-BF1A-8479-C4985B34E6D1}"/>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8DF6BE2-E49F-E2DB-71C8-7B9B54390239}"/>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A00B50F-9859-C34A-F79E-1652A8584A01}"/>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7" name="Oval 56">
                  <a:extLst>
                    <a:ext uri="{FF2B5EF4-FFF2-40B4-BE49-F238E27FC236}">
                      <a16:creationId xmlns:a16="http://schemas.microsoft.com/office/drawing/2014/main" id="{F975F720-DA5E-A91C-2E6D-5818872D1147}"/>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FA5E1DE-8855-2242-B08E-2C16B3459E93}"/>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51B577A7-A9E7-FF33-B015-D905C0250CFE}"/>
                  </a:ext>
                </a:extLst>
              </p:cNvPr>
              <p:cNvGrpSpPr/>
              <p:nvPr/>
            </p:nvGrpSpPr>
            <p:grpSpPr>
              <a:xfrm>
                <a:off x="1947982" y="2236219"/>
                <a:ext cx="117012" cy="143343"/>
                <a:chOff x="11132016" y="8340596"/>
                <a:chExt cx="63223" cy="93543"/>
              </a:xfrm>
            </p:grpSpPr>
            <p:sp>
              <p:nvSpPr>
                <p:cNvPr id="49" name="Oval 48">
                  <a:extLst>
                    <a:ext uri="{FF2B5EF4-FFF2-40B4-BE49-F238E27FC236}">
                      <a16:creationId xmlns:a16="http://schemas.microsoft.com/office/drawing/2014/main" id="{04D30816-263C-B858-90B5-340D70C5C0C3}"/>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5E0A76E-A070-D3C0-42D6-62E68D078564}"/>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D273D04-102C-C5E9-6C9F-EA95D3EF531C}"/>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2" name="Oval 51">
                  <a:extLst>
                    <a:ext uri="{FF2B5EF4-FFF2-40B4-BE49-F238E27FC236}">
                      <a16:creationId xmlns:a16="http://schemas.microsoft.com/office/drawing/2014/main" id="{281FCD02-3FF4-63A1-6AED-AB5DEF932F22}"/>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A71CE3D-C803-22DD-1FC7-F7C55457AFC7}"/>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1F980DB3-753B-5818-80D1-7B87FF0E0CBA}"/>
                  </a:ext>
                </a:extLst>
              </p:cNvPr>
              <p:cNvGrpSpPr/>
              <p:nvPr/>
            </p:nvGrpSpPr>
            <p:grpSpPr>
              <a:xfrm>
                <a:off x="2056137" y="2225794"/>
                <a:ext cx="117012" cy="143343"/>
                <a:chOff x="11132016" y="8340596"/>
                <a:chExt cx="63223" cy="93543"/>
              </a:xfrm>
            </p:grpSpPr>
            <p:sp>
              <p:nvSpPr>
                <p:cNvPr id="44" name="Oval 43">
                  <a:extLst>
                    <a:ext uri="{FF2B5EF4-FFF2-40B4-BE49-F238E27FC236}">
                      <a16:creationId xmlns:a16="http://schemas.microsoft.com/office/drawing/2014/main" id="{DB24F17C-537C-8C97-1F8E-385FF8611D3C}"/>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F398733-BA94-40E6-4A4F-BF6F7B268CAF}"/>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609A702-A98C-82E8-0D79-230466268C7E}"/>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8B132641-C7E9-2495-5544-8D2699BBD88C}"/>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9BB409C-3368-7B15-026F-BF2B70EBBE4B}"/>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Pie 5">
              <a:extLst>
                <a:ext uri="{FF2B5EF4-FFF2-40B4-BE49-F238E27FC236}">
                  <a16:creationId xmlns:a16="http://schemas.microsoft.com/office/drawing/2014/main" id="{1FDF9284-1A0E-7C86-0986-A62E7C056DDF}"/>
                </a:ext>
              </a:extLst>
            </p:cNvPr>
            <p:cNvSpPr/>
            <p:nvPr/>
          </p:nvSpPr>
          <p:spPr>
            <a:xfrm>
              <a:off x="1245247" y="721453"/>
              <a:ext cx="3311999" cy="3311999"/>
            </a:xfrm>
            <a:prstGeom prst="pie">
              <a:avLst>
                <a:gd name="adj1" fmla="val 0"/>
                <a:gd name="adj2" fmla="val 10800000"/>
              </a:avLst>
            </a:prstGeom>
            <a:gradFill>
              <a:gsLst>
                <a:gs pos="37000">
                  <a:srgbClr val="AF7E61"/>
                </a:gs>
                <a:gs pos="0">
                  <a:srgbClr val="6F6155"/>
                </a:gs>
                <a:gs pos="74000">
                  <a:srgbClr val="B18B6F"/>
                </a:gs>
                <a:gs pos="100000">
                  <a:srgbClr val="B18B6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04B73AA7-25E1-DF8E-5E3D-41134FF55E10}"/>
                </a:ext>
              </a:extLst>
            </p:cNvPr>
            <p:cNvGrpSpPr/>
            <p:nvPr/>
          </p:nvGrpSpPr>
          <p:grpSpPr>
            <a:xfrm>
              <a:off x="2302524" y="969054"/>
              <a:ext cx="1769363" cy="2132951"/>
              <a:chOff x="2302524" y="969054"/>
              <a:chExt cx="1769363" cy="2132951"/>
            </a:xfrm>
          </p:grpSpPr>
          <p:sp>
            <p:nvSpPr>
              <p:cNvPr id="32" name="Oval 31">
                <a:extLst>
                  <a:ext uri="{FF2B5EF4-FFF2-40B4-BE49-F238E27FC236}">
                    <a16:creationId xmlns:a16="http://schemas.microsoft.com/office/drawing/2014/main" id="{68600B31-EC5F-835B-8861-A057C9F29A7B}"/>
                  </a:ext>
                </a:extLst>
              </p:cNvPr>
              <p:cNvSpPr>
                <a:spLocks noChangeAspect="1"/>
              </p:cNvSpPr>
              <p:nvPr/>
            </p:nvSpPr>
            <p:spPr>
              <a:xfrm rot="2529660">
                <a:off x="3550961" y="2229336"/>
                <a:ext cx="291795" cy="110331"/>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EC363E-4B05-62E2-FE81-29294C2C3623}"/>
                  </a:ext>
                </a:extLst>
              </p:cNvPr>
              <p:cNvSpPr>
                <a:spLocks noChangeAspect="1"/>
              </p:cNvSpPr>
              <p:nvPr/>
            </p:nvSpPr>
            <p:spPr>
              <a:xfrm rot="7804769">
                <a:off x="3804922" y="2208777"/>
                <a:ext cx="241595" cy="133256"/>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9CC7CA8-00E2-159C-71C1-C6FBD31F9798}"/>
                  </a:ext>
                </a:extLst>
              </p:cNvPr>
              <p:cNvGrpSpPr/>
              <p:nvPr/>
            </p:nvGrpSpPr>
            <p:grpSpPr>
              <a:xfrm>
                <a:off x="2966558" y="969054"/>
                <a:ext cx="446044" cy="1419996"/>
                <a:chOff x="9089863" y="7722167"/>
                <a:chExt cx="241004" cy="926665"/>
              </a:xfrm>
            </p:grpSpPr>
            <p:sp>
              <p:nvSpPr>
                <p:cNvPr id="39" name="Rectangle 38">
                  <a:extLst>
                    <a:ext uri="{FF2B5EF4-FFF2-40B4-BE49-F238E27FC236}">
                      <a16:creationId xmlns:a16="http://schemas.microsoft.com/office/drawing/2014/main" id="{12516285-0EBE-876A-CF0B-6B5ACEE9BD98}"/>
                    </a:ext>
                  </a:extLst>
                </p:cNvPr>
                <p:cNvSpPr/>
                <p:nvPr/>
              </p:nvSpPr>
              <p:spPr>
                <a:xfrm>
                  <a:off x="9182581" y="8555047"/>
                  <a:ext cx="46893" cy="9378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35BAE0C0-A004-ECD8-DF2F-A162EAD1783C}"/>
                    </a:ext>
                  </a:extLst>
                </p:cNvPr>
                <p:cNvSpPr>
                  <a:spLocks/>
                </p:cNvSpPr>
                <p:nvPr/>
              </p:nvSpPr>
              <p:spPr>
                <a:xfrm>
                  <a:off x="9089863" y="7722167"/>
                  <a:ext cx="241004" cy="836433"/>
                </a:xfrm>
                <a:prstGeom prst="triangl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9B31D951-A8AA-69FB-B754-A079B230B999}"/>
                  </a:ext>
                </a:extLst>
              </p:cNvPr>
              <p:cNvCxnSpPr/>
              <p:nvPr/>
            </p:nvCxnSpPr>
            <p:spPr>
              <a:xfrm>
                <a:off x="2906027" y="2389050"/>
                <a:ext cx="0" cy="7129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7D333F-4B07-B201-6D57-15D0BDAFDA98}"/>
                  </a:ext>
                </a:extLst>
              </p:cNvPr>
              <p:cNvCxnSpPr/>
              <p:nvPr/>
            </p:nvCxnSpPr>
            <p:spPr>
              <a:xfrm>
                <a:off x="3494914" y="2389056"/>
                <a:ext cx="0" cy="7129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F9A4C29-E3DE-B731-2EB1-A1AFE32DDB44}"/>
                  </a:ext>
                </a:extLst>
              </p:cNvPr>
              <p:cNvCxnSpPr/>
              <p:nvPr/>
            </p:nvCxnSpPr>
            <p:spPr>
              <a:xfrm>
                <a:off x="2302524" y="2373687"/>
                <a:ext cx="0" cy="7129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C4E226-F928-050D-3FB2-9530069CB43F}"/>
                  </a:ext>
                </a:extLst>
              </p:cNvPr>
              <p:cNvCxnSpPr/>
              <p:nvPr/>
            </p:nvCxnSpPr>
            <p:spPr>
              <a:xfrm>
                <a:off x="4071887" y="2373687"/>
                <a:ext cx="0" cy="7129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8F7E82A8-1614-C3B8-67C5-A0908E9488A1}"/>
                </a:ext>
              </a:extLst>
            </p:cNvPr>
            <p:cNvSpPr>
              <a:spLocks noChangeAspect="1"/>
            </p:cNvSpPr>
            <p:nvPr/>
          </p:nvSpPr>
          <p:spPr>
            <a:xfrm>
              <a:off x="1244750" y="716360"/>
              <a:ext cx="3311999" cy="3311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BC2CF60-2C8E-EFE2-734C-18466EF9AEDA}"/>
                </a:ext>
              </a:extLst>
            </p:cNvPr>
            <p:cNvCxnSpPr/>
            <p:nvPr/>
          </p:nvCxnSpPr>
          <p:spPr>
            <a:xfrm>
              <a:off x="1714882" y="2373691"/>
              <a:ext cx="0" cy="7129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46EE9AE-2F08-F829-6C90-BA1A534A1940}"/>
                </a:ext>
              </a:extLst>
            </p:cNvPr>
            <p:cNvSpPr/>
            <p:nvPr/>
          </p:nvSpPr>
          <p:spPr>
            <a:xfrm>
              <a:off x="1692036" y="2309670"/>
              <a:ext cx="625332" cy="107168"/>
            </a:xfrm>
            <a:prstGeom prst="ellipse">
              <a:avLst/>
            </a:prstGeom>
            <a:solidFill>
              <a:srgbClr val="94B5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3523FE0-056A-6B7C-6CF9-704ADAEE0C9F}"/>
                </a:ext>
              </a:extLst>
            </p:cNvPr>
            <p:cNvGrpSpPr/>
            <p:nvPr/>
          </p:nvGrpSpPr>
          <p:grpSpPr>
            <a:xfrm>
              <a:off x="1829037" y="2198521"/>
              <a:ext cx="340088" cy="153768"/>
              <a:chOff x="1947982" y="2225794"/>
              <a:chExt cx="340088" cy="153768"/>
            </a:xfrm>
          </p:grpSpPr>
          <p:grpSp>
            <p:nvGrpSpPr>
              <p:cNvPr id="14" name="Group 13">
                <a:extLst>
                  <a:ext uri="{FF2B5EF4-FFF2-40B4-BE49-F238E27FC236}">
                    <a16:creationId xmlns:a16="http://schemas.microsoft.com/office/drawing/2014/main" id="{D36D6A40-7A2A-CB0D-0236-B6AF24112F08}"/>
                  </a:ext>
                </a:extLst>
              </p:cNvPr>
              <p:cNvGrpSpPr/>
              <p:nvPr/>
            </p:nvGrpSpPr>
            <p:grpSpPr>
              <a:xfrm>
                <a:off x="2171058" y="2235776"/>
                <a:ext cx="117012" cy="143343"/>
                <a:chOff x="11132016" y="8340596"/>
                <a:chExt cx="63223" cy="93543"/>
              </a:xfrm>
            </p:grpSpPr>
            <p:sp>
              <p:nvSpPr>
                <p:cNvPr id="27" name="Oval 26">
                  <a:extLst>
                    <a:ext uri="{FF2B5EF4-FFF2-40B4-BE49-F238E27FC236}">
                      <a16:creationId xmlns:a16="http://schemas.microsoft.com/office/drawing/2014/main" id="{DA6B01F3-3F7A-66CE-0E78-204C93AE5E31}"/>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6449A0B-9888-D6B3-24F2-918FF4D1F673}"/>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96D6B7-9037-2789-8024-B2C7C28ABCDD}"/>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0" name="Oval 29">
                  <a:extLst>
                    <a:ext uri="{FF2B5EF4-FFF2-40B4-BE49-F238E27FC236}">
                      <a16:creationId xmlns:a16="http://schemas.microsoft.com/office/drawing/2014/main" id="{08444101-84D6-E9A7-1FC5-97747B817621}"/>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697520-81E0-FD1E-5C16-D183CB65E7E5}"/>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AA64ECA-1F3B-7E04-A24D-BF8C8840893B}"/>
                  </a:ext>
                </a:extLst>
              </p:cNvPr>
              <p:cNvGrpSpPr/>
              <p:nvPr/>
            </p:nvGrpSpPr>
            <p:grpSpPr>
              <a:xfrm>
                <a:off x="1947982" y="2236219"/>
                <a:ext cx="117012" cy="143343"/>
                <a:chOff x="11132016" y="8340596"/>
                <a:chExt cx="63223" cy="93543"/>
              </a:xfrm>
            </p:grpSpPr>
            <p:sp>
              <p:nvSpPr>
                <p:cNvPr id="22" name="Oval 21">
                  <a:extLst>
                    <a:ext uri="{FF2B5EF4-FFF2-40B4-BE49-F238E27FC236}">
                      <a16:creationId xmlns:a16="http://schemas.microsoft.com/office/drawing/2014/main" id="{B02C1FF7-4F31-CC61-3F5C-C756ECBF0DE9}"/>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D08B6DA-60DF-D6B2-C381-DD46F15DD596}"/>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D0D9918-F249-51CC-1CE9-342EBFD79C11}"/>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5AB58C-F93D-DD0E-8C82-3301248107EE}"/>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724B23-A0F2-042D-683F-97BB534D303F}"/>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49593C0-FB2C-2121-E5C9-593799E3F8F7}"/>
                  </a:ext>
                </a:extLst>
              </p:cNvPr>
              <p:cNvGrpSpPr/>
              <p:nvPr/>
            </p:nvGrpSpPr>
            <p:grpSpPr>
              <a:xfrm>
                <a:off x="2056137" y="2225794"/>
                <a:ext cx="117012" cy="143343"/>
                <a:chOff x="11132016" y="8340596"/>
                <a:chExt cx="63223" cy="93543"/>
              </a:xfrm>
            </p:grpSpPr>
            <p:sp>
              <p:nvSpPr>
                <p:cNvPr id="17" name="Oval 16">
                  <a:extLst>
                    <a:ext uri="{FF2B5EF4-FFF2-40B4-BE49-F238E27FC236}">
                      <a16:creationId xmlns:a16="http://schemas.microsoft.com/office/drawing/2014/main" id="{7E6EE422-FACE-F0B9-0083-F3CB71F5E71F}"/>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BDD153F-2675-11DD-C21A-35DF14153242}"/>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F3D78FB-E7A6-9D10-8908-7483FCB7E85A}"/>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Oval 19">
                  <a:extLst>
                    <a:ext uri="{FF2B5EF4-FFF2-40B4-BE49-F238E27FC236}">
                      <a16:creationId xmlns:a16="http://schemas.microsoft.com/office/drawing/2014/main" id="{2718C4C5-8C4D-6110-01F7-6684DC999ABF}"/>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AC2EB95-AAFA-FB8E-F0B8-1880448AA60A}"/>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4891436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WHAT IS SWEDDIE?</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107</a:t>
            </a:fld>
            <a:endParaRPr lang="de-DE" dirty="0"/>
          </a:p>
        </p:txBody>
      </p:sp>
      <p:sp>
        <p:nvSpPr>
          <p:cNvPr id="5" name="TextBox 4">
            <a:extLst>
              <a:ext uri="{FF2B5EF4-FFF2-40B4-BE49-F238E27FC236}">
                <a16:creationId xmlns:a16="http://schemas.microsoft.com/office/drawing/2014/main" id="{256B2FFC-3BB6-F9A1-0B15-DB39E741E736}"/>
              </a:ext>
            </a:extLst>
          </p:cNvPr>
          <p:cNvSpPr txBox="1"/>
          <p:nvPr/>
        </p:nvSpPr>
        <p:spPr>
          <a:xfrm>
            <a:off x="611482" y="1389003"/>
            <a:ext cx="8075318" cy="4031873"/>
          </a:xfrm>
          <a:prstGeom prst="rect">
            <a:avLst/>
          </a:prstGeom>
          <a:noFill/>
        </p:spPr>
        <p:txBody>
          <a:bodyPr wrap="square" rtlCol="0">
            <a:spAutoFit/>
          </a:bodyPr>
          <a:lstStyle/>
          <a:p>
            <a:pPr marL="514350" indent="-514350">
              <a:buFont typeface="Arial" panose="020B0604020202020204" pitchFamily="34" charset="0"/>
              <a:buChar char="•"/>
            </a:pPr>
            <a:r>
              <a:rPr lang="en-US" sz="3200" b="1" i="1" dirty="0" err="1">
                <a:solidFill>
                  <a:schemeClr val="bg1">
                    <a:lumMod val="65000"/>
                  </a:schemeClr>
                </a:solidFill>
                <a:latin typeface="Helvetica"/>
                <a:cs typeface="Helvetica"/>
              </a:rPr>
              <a:t>DeepSoil</a:t>
            </a:r>
            <a:r>
              <a:rPr lang="en-US" sz="3200" b="1" i="1" dirty="0">
                <a:solidFill>
                  <a:schemeClr val="bg1">
                    <a:lumMod val="65000"/>
                  </a:schemeClr>
                </a:solidFill>
                <a:latin typeface="Helvetica"/>
                <a:cs typeface="Helvetica"/>
              </a:rPr>
              <a:t> 2100: Global network of whole soil warming experiments</a:t>
            </a:r>
          </a:p>
          <a:p>
            <a:pPr marL="514350" indent="-514350">
              <a:buFont typeface="Arial" panose="020B0604020202020204" pitchFamily="34" charset="0"/>
              <a:buChar char="•"/>
            </a:pPr>
            <a:r>
              <a:rPr lang="en-US" sz="3200" b="1" i="1" dirty="0">
                <a:solidFill>
                  <a:schemeClr val="bg1">
                    <a:lumMod val="65000"/>
                  </a:schemeClr>
                </a:solidFill>
                <a:latin typeface="Helvetica"/>
                <a:cs typeface="Helvetica"/>
              </a:rPr>
              <a:t>SWEDDIE: Soil Warming Experiment to Depth Data Integration Effort (a database)</a:t>
            </a:r>
          </a:p>
          <a:p>
            <a:pPr marL="514350" indent="-514350">
              <a:buFont typeface="Arial" panose="020B0604020202020204" pitchFamily="34" charset="0"/>
              <a:buChar char="•"/>
            </a:pPr>
            <a:r>
              <a:rPr lang="en-US" sz="3200" b="1" dirty="0">
                <a:solidFill>
                  <a:schemeClr val="tx1">
                    <a:lumMod val="65000"/>
                    <a:lumOff val="35000"/>
                  </a:schemeClr>
                </a:solidFill>
                <a:latin typeface="Helvetica"/>
                <a:cs typeface="Helvetica"/>
              </a:rPr>
              <a:t>Comparative approach:</a:t>
            </a:r>
          </a:p>
          <a:p>
            <a:pPr marL="971550" lvl="1" indent="-514350">
              <a:buFont typeface="Arial" panose="020B0604020202020204" pitchFamily="34" charset="0"/>
              <a:buChar char="•"/>
            </a:pPr>
            <a:r>
              <a:rPr lang="en-US" sz="3200" b="1" dirty="0">
                <a:solidFill>
                  <a:schemeClr val="tx1">
                    <a:lumMod val="65000"/>
                    <a:lumOff val="35000"/>
                  </a:schemeClr>
                </a:solidFill>
                <a:latin typeface="Helvetica"/>
                <a:cs typeface="Helvetica"/>
              </a:rPr>
              <a:t>Model-data integration, coordinated sampling, benchmarking</a:t>
            </a:r>
          </a:p>
        </p:txBody>
      </p:sp>
    </p:spTree>
    <p:extLst>
      <p:ext uri="{BB962C8B-B14F-4D97-AF65-F5344CB8AC3E}">
        <p14:creationId xmlns:p14="http://schemas.microsoft.com/office/powerpoint/2010/main" val="39175652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WARMING EXPERIMENTS</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108</a:t>
            </a:fld>
            <a:endParaRPr lang="de-DE" dirty="0"/>
          </a:p>
        </p:txBody>
      </p:sp>
      <p:pic>
        <p:nvPicPr>
          <p:cNvPr id="5" name="Picture 4">
            <a:extLst>
              <a:ext uri="{FF2B5EF4-FFF2-40B4-BE49-F238E27FC236}">
                <a16:creationId xmlns:a16="http://schemas.microsoft.com/office/drawing/2014/main" id="{C1FD9B68-2954-3457-14B9-572A2FBC7425}"/>
              </a:ext>
            </a:extLst>
          </p:cNvPr>
          <p:cNvPicPr>
            <a:picLocks noChangeAspect="1"/>
          </p:cNvPicPr>
          <p:nvPr/>
        </p:nvPicPr>
        <p:blipFill>
          <a:blip r:embed="rId3"/>
          <a:stretch>
            <a:fillRect/>
          </a:stretch>
        </p:blipFill>
        <p:spPr>
          <a:xfrm>
            <a:off x="693736" y="1166854"/>
            <a:ext cx="7772400" cy="3721869"/>
          </a:xfrm>
          <a:prstGeom prst="rect">
            <a:avLst/>
          </a:prstGeom>
        </p:spPr>
      </p:pic>
      <p:sp>
        <p:nvSpPr>
          <p:cNvPr id="6" name="TextBox 5">
            <a:extLst>
              <a:ext uri="{FF2B5EF4-FFF2-40B4-BE49-F238E27FC236}">
                <a16:creationId xmlns:a16="http://schemas.microsoft.com/office/drawing/2014/main" id="{3A69AA33-6887-A3F1-CEA3-58C71EA3F978}"/>
              </a:ext>
            </a:extLst>
          </p:cNvPr>
          <p:cNvSpPr txBox="1"/>
          <p:nvPr/>
        </p:nvSpPr>
        <p:spPr>
          <a:xfrm>
            <a:off x="4714241" y="1474471"/>
            <a:ext cx="1125629" cy="276999"/>
          </a:xfrm>
          <a:prstGeom prst="rect">
            <a:avLst/>
          </a:prstGeom>
          <a:noFill/>
        </p:spPr>
        <p:txBody>
          <a:bodyPr wrap="none" rtlCol="0">
            <a:spAutoFit/>
          </a:bodyPr>
          <a:lstStyle/>
          <a:p>
            <a:r>
              <a:rPr lang="en-US" sz="1200" b="1" dirty="0">
                <a:latin typeface="Helvetica" pitchFamily="2" charset="0"/>
              </a:rPr>
              <a:t>Alpine forest</a:t>
            </a:r>
          </a:p>
        </p:txBody>
      </p:sp>
      <p:cxnSp>
        <p:nvCxnSpPr>
          <p:cNvPr id="9" name="Straight Arrow Connector 8">
            <a:extLst>
              <a:ext uri="{FF2B5EF4-FFF2-40B4-BE49-F238E27FC236}">
                <a16:creationId xmlns:a16="http://schemas.microsoft.com/office/drawing/2014/main" id="{2646203A-904A-0ED1-AF48-0D11BF9EE2C9}"/>
              </a:ext>
            </a:extLst>
          </p:cNvPr>
          <p:cNvCxnSpPr>
            <a:cxnSpLocks/>
          </p:cNvCxnSpPr>
          <p:nvPr/>
        </p:nvCxnSpPr>
        <p:spPr>
          <a:xfrm flipH="1">
            <a:off x="4907280" y="1758950"/>
            <a:ext cx="375920" cy="223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BE342D7-42CD-FBF1-AB63-C37FDA12786E}"/>
              </a:ext>
            </a:extLst>
          </p:cNvPr>
          <p:cNvSpPr txBox="1"/>
          <p:nvPr/>
        </p:nvSpPr>
        <p:spPr>
          <a:xfrm>
            <a:off x="3801708" y="4911938"/>
            <a:ext cx="1540585" cy="244682"/>
          </a:xfrm>
          <a:prstGeom prst="rect">
            <a:avLst/>
          </a:prstGeom>
          <a:noFill/>
        </p:spPr>
        <p:txBody>
          <a:bodyPr wrap="square" rtlCol="0">
            <a:spAutoFit/>
          </a:bodyPr>
          <a:lstStyle/>
          <a:p>
            <a:r>
              <a:rPr lang="en-US" sz="990" dirty="0">
                <a:latin typeface="Helvetica" pitchFamily="2" charset="0"/>
              </a:rPr>
              <a:t>figure from M. Schmidt</a:t>
            </a:r>
          </a:p>
        </p:txBody>
      </p:sp>
    </p:spTree>
    <p:extLst>
      <p:ext uri="{BB962C8B-B14F-4D97-AF65-F5344CB8AC3E}">
        <p14:creationId xmlns:p14="http://schemas.microsoft.com/office/powerpoint/2010/main" val="39136896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WARMING EXPERIMENTS</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109</a:t>
            </a:fld>
            <a:endParaRPr lang="de-DE" dirty="0"/>
          </a:p>
        </p:txBody>
      </p:sp>
      <p:pic>
        <p:nvPicPr>
          <p:cNvPr id="2" name="Picture 1">
            <a:extLst>
              <a:ext uri="{FF2B5EF4-FFF2-40B4-BE49-F238E27FC236}">
                <a16:creationId xmlns:a16="http://schemas.microsoft.com/office/drawing/2014/main" id="{9989F4E4-D113-8D1D-237A-A86B84AFFF04}"/>
              </a:ext>
            </a:extLst>
          </p:cNvPr>
          <p:cNvPicPr>
            <a:picLocks noChangeAspect="1"/>
          </p:cNvPicPr>
          <p:nvPr/>
        </p:nvPicPr>
        <p:blipFill>
          <a:blip r:embed="rId3"/>
          <a:stretch>
            <a:fillRect/>
          </a:stretch>
        </p:blipFill>
        <p:spPr>
          <a:xfrm>
            <a:off x="6157569" y="1183775"/>
            <a:ext cx="2617033" cy="1973771"/>
          </a:xfrm>
          <a:prstGeom prst="rect">
            <a:avLst/>
          </a:prstGeom>
        </p:spPr>
      </p:pic>
      <p:pic>
        <p:nvPicPr>
          <p:cNvPr id="5" name="Picture 4" descr="IMG_0135.JPG">
            <a:extLst>
              <a:ext uri="{FF2B5EF4-FFF2-40B4-BE49-F238E27FC236}">
                <a16:creationId xmlns:a16="http://schemas.microsoft.com/office/drawing/2014/main" id="{8AD12798-787A-9AC8-E906-50C3DB0356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49482" y="1306856"/>
            <a:ext cx="2922329" cy="2191746"/>
          </a:xfrm>
          <a:prstGeom prst="rect">
            <a:avLst/>
          </a:prstGeom>
        </p:spPr>
      </p:pic>
      <p:pic>
        <p:nvPicPr>
          <p:cNvPr id="8" name="Picture 7">
            <a:extLst>
              <a:ext uri="{FF2B5EF4-FFF2-40B4-BE49-F238E27FC236}">
                <a16:creationId xmlns:a16="http://schemas.microsoft.com/office/drawing/2014/main" id="{E8E93468-CC15-2AB8-49AC-EFD26C8A4F31}"/>
              </a:ext>
            </a:extLst>
          </p:cNvPr>
          <p:cNvPicPr>
            <a:picLocks noChangeAspect="1"/>
          </p:cNvPicPr>
          <p:nvPr/>
        </p:nvPicPr>
        <p:blipFill>
          <a:blip r:embed="rId5"/>
          <a:stretch>
            <a:fillRect/>
          </a:stretch>
        </p:blipFill>
        <p:spPr>
          <a:xfrm>
            <a:off x="2450447" y="3784163"/>
            <a:ext cx="3603341" cy="1476849"/>
          </a:xfrm>
          <a:prstGeom prst="rect">
            <a:avLst/>
          </a:prstGeom>
        </p:spPr>
      </p:pic>
      <p:pic>
        <p:nvPicPr>
          <p:cNvPr id="10" name="Picture 9">
            <a:extLst>
              <a:ext uri="{FF2B5EF4-FFF2-40B4-BE49-F238E27FC236}">
                <a16:creationId xmlns:a16="http://schemas.microsoft.com/office/drawing/2014/main" id="{BAB90B42-3591-A6A6-2EC8-4A3497A617D5}"/>
              </a:ext>
            </a:extLst>
          </p:cNvPr>
          <p:cNvPicPr>
            <a:picLocks noChangeAspect="1"/>
          </p:cNvPicPr>
          <p:nvPr/>
        </p:nvPicPr>
        <p:blipFill>
          <a:blip r:embed="rId6"/>
          <a:stretch>
            <a:fillRect/>
          </a:stretch>
        </p:blipFill>
        <p:spPr>
          <a:xfrm>
            <a:off x="696448" y="2949677"/>
            <a:ext cx="1468241" cy="1954508"/>
          </a:xfrm>
          <a:prstGeom prst="rect">
            <a:avLst/>
          </a:prstGeom>
        </p:spPr>
      </p:pic>
      <p:pic>
        <p:nvPicPr>
          <p:cNvPr id="11" name="Picture 10">
            <a:extLst>
              <a:ext uri="{FF2B5EF4-FFF2-40B4-BE49-F238E27FC236}">
                <a16:creationId xmlns:a16="http://schemas.microsoft.com/office/drawing/2014/main" id="{4F0E440C-F2CC-ECB4-ECD5-0C2973D83F41}"/>
              </a:ext>
            </a:extLst>
          </p:cNvPr>
          <p:cNvPicPr>
            <a:picLocks noChangeAspect="1"/>
          </p:cNvPicPr>
          <p:nvPr/>
        </p:nvPicPr>
        <p:blipFill>
          <a:blip r:embed="rId7"/>
          <a:stretch>
            <a:fillRect/>
          </a:stretch>
        </p:blipFill>
        <p:spPr>
          <a:xfrm>
            <a:off x="223795" y="1192412"/>
            <a:ext cx="2317380" cy="1544920"/>
          </a:xfrm>
          <a:prstGeom prst="rect">
            <a:avLst/>
          </a:prstGeom>
        </p:spPr>
      </p:pic>
      <p:pic>
        <p:nvPicPr>
          <p:cNvPr id="14" name="Picture 13">
            <a:extLst>
              <a:ext uri="{FF2B5EF4-FFF2-40B4-BE49-F238E27FC236}">
                <a16:creationId xmlns:a16="http://schemas.microsoft.com/office/drawing/2014/main" id="{62C1E458-04D0-5200-BABD-80818A19E654}"/>
              </a:ext>
            </a:extLst>
          </p:cNvPr>
          <p:cNvPicPr>
            <a:picLocks noChangeAspect="1"/>
          </p:cNvPicPr>
          <p:nvPr/>
        </p:nvPicPr>
        <p:blipFill>
          <a:blip r:embed="rId8"/>
          <a:stretch>
            <a:fillRect/>
          </a:stretch>
        </p:blipFill>
        <p:spPr>
          <a:xfrm>
            <a:off x="6645745" y="3320025"/>
            <a:ext cx="1480328" cy="1973771"/>
          </a:xfrm>
          <a:prstGeom prst="rect">
            <a:avLst/>
          </a:prstGeom>
        </p:spPr>
      </p:pic>
    </p:spTree>
    <p:extLst>
      <p:ext uri="{BB962C8B-B14F-4D97-AF65-F5344CB8AC3E}">
        <p14:creationId xmlns:p14="http://schemas.microsoft.com/office/powerpoint/2010/main" val="676246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Rectangle 19"/>
          <p:cNvSpPr/>
          <p:nvPr/>
        </p:nvSpPr>
        <p:spPr>
          <a:xfrm>
            <a:off x="3117514" y="1111539"/>
            <a:ext cx="5807409" cy="39414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a:t>
            </a:fld>
            <a:endParaRPr lang="de-DE" dirty="0"/>
          </a:p>
        </p:txBody>
      </p:sp>
      <p:sp>
        <p:nvSpPr>
          <p:cNvPr id="35" name="Rectangle 34"/>
          <p:cNvSpPr/>
          <p:nvPr/>
        </p:nvSpPr>
        <p:spPr>
          <a:xfrm>
            <a:off x="3151063" y="3522567"/>
            <a:ext cx="512088" cy="1213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a:p>
            <a:pPr marL="457200" indent="-457200">
              <a:spcAft>
                <a:spcPts val="600"/>
              </a:spcAft>
              <a:buFont typeface="+mj-lt"/>
              <a:buAutoNum type="arabicParenR"/>
            </a:pPr>
            <a:r>
              <a:rPr lang="en-US" sz="2000" dirty="0">
                <a:latin typeface="Helvetica"/>
                <a:cs typeface="Helvetica"/>
              </a:rPr>
              <a:t>Temperature</a:t>
            </a:r>
          </a:p>
          <a:p>
            <a:pPr marL="457200" indent="-457200">
              <a:buFont typeface="+mj-lt"/>
              <a:buAutoNum type="arabicParenR"/>
            </a:pPr>
            <a:r>
              <a:rPr lang="en-US" sz="2000" dirty="0">
                <a:latin typeface="Helvetica"/>
                <a:cs typeface="Helvetica"/>
              </a:rPr>
              <a:t>Soil minerals</a:t>
            </a:r>
            <a:endParaRPr lang="en-US" sz="1800" i="1" dirty="0">
              <a:latin typeface="Helvetica"/>
              <a:cs typeface="Helvetica"/>
            </a:endParaRPr>
          </a:p>
          <a:p>
            <a:pPr marL="457200" indent="-457200">
              <a:spcAft>
                <a:spcPts val="600"/>
              </a:spcAft>
              <a:buFont typeface="+mj-lt"/>
              <a:buAutoNum type="arabicParenR"/>
            </a:pPr>
            <a:endParaRPr lang="en-US" sz="2000" dirty="0">
              <a:latin typeface="Helvetica"/>
              <a:cs typeface="Helvetica"/>
            </a:endParaRP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11</a:t>
            </a:fld>
            <a:endParaRPr lang="de-DE" dirty="0"/>
          </a:p>
        </p:txBody>
      </p:sp>
      <p:pic>
        <p:nvPicPr>
          <p:cNvPr id="3" name="Picture 2" descr="d14c_MAT_ISRaD_lyr.png">
            <a:extLst>
              <a:ext uri="{FF2B5EF4-FFF2-40B4-BE49-F238E27FC236}">
                <a16:creationId xmlns:a16="http://schemas.microsoft.com/office/drawing/2014/main" id="{9F95F0CF-E39F-5682-0DCE-42844B569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931" y="1111538"/>
            <a:ext cx="5650993" cy="1828800"/>
          </a:xfrm>
          <a:prstGeom prst="rect">
            <a:avLst/>
          </a:prstGeom>
        </p:spPr>
      </p:pic>
      <p:sp>
        <p:nvSpPr>
          <p:cNvPr id="5" name="TextBox 4">
            <a:extLst>
              <a:ext uri="{FF2B5EF4-FFF2-40B4-BE49-F238E27FC236}">
                <a16:creationId xmlns:a16="http://schemas.microsoft.com/office/drawing/2014/main" id="{8DF9A040-CF45-E68F-7D4A-5ED9576AB32D}"/>
              </a:ext>
            </a:extLst>
          </p:cNvPr>
          <p:cNvSpPr txBox="1"/>
          <p:nvPr/>
        </p:nvSpPr>
        <p:spPr>
          <a:xfrm>
            <a:off x="7953675" y="1308935"/>
            <a:ext cx="931127" cy="307777"/>
          </a:xfrm>
          <a:prstGeom prst="rect">
            <a:avLst/>
          </a:prstGeom>
          <a:solidFill>
            <a:srgbClr val="FFFFFF"/>
          </a:solidFill>
        </p:spPr>
        <p:txBody>
          <a:bodyPr wrap="none" rtlCol="0">
            <a:spAutoFit/>
          </a:bodyPr>
          <a:lstStyle/>
          <a:p>
            <a:r>
              <a:rPr lang="en-US" sz="1400" b="1" dirty="0">
                <a:latin typeface="Helvetica"/>
                <a:cs typeface="Helvetica"/>
              </a:rPr>
              <a:t>MAT (°C)</a:t>
            </a:r>
          </a:p>
        </p:txBody>
      </p:sp>
      <p:sp>
        <p:nvSpPr>
          <p:cNvPr id="6" name="TextBox 5">
            <a:extLst>
              <a:ext uri="{FF2B5EF4-FFF2-40B4-BE49-F238E27FC236}">
                <a16:creationId xmlns:a16="http://schemas.microsoft.com/office/drawing/2014/main" id="{52AE0A7B-D795-C064-759A-588CFE2A1276}"/>
              </a:ext>
            </a:extLst>
          </p:cNvPr>
          <p:cNvSpPr txBox="1"/>
          <p:nvPr/>
        </p:nvSpPr>
        <p:spPr>
          <a:xfrm>
            <a:off x="4089029" y="1221246"/>
            <a:ext cx="389850" cy="369332"/>
          </a:xfrm>
          <a:prstGeom prst="rect">
            <a:avLst/>
          </a:prstGeom>
          <a:noFill/>
        </p:spPr>
        <p:txBody>
          <a:bodyPr wrap="none" rtlCol="0">
            <a:spAutoFit/>
          </a:bodyPr>
          <a:lstStyle/>
          <a:p>
            <a:r>
              <a:rPr lang="en-US" b="1" dirty="0">
                <a:latin typeface="Arial"/>
                <a:cs typeface="Arial"/>
              </a:rPr>
              <a:t>a)</a:t>
            </a:r>
          </a:p>
        </p:txBody>
      </p:sp>
      <p:pic>
        <p:nvPicPr>
          <p:cNvPr id="7" name="Picture 6" descr="d14c_PM_ISRaD_lyr.png">
            <a:extLst>
              <a:ext uri="{FF2B5EF4-FFF2-40B4-BE49-F238E27FC236}">
                <a16:creationId xmlns:a16="http://schemas.microsoft.com/office/drawing/2014/main" id="{6A63ED4B-1D61-EDE1-18BB-DA8558B07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487" y="3198530"/>
            <a:ext cx="5650993" cy="1828800"/>
          </a:xfrm>
          <a:prstGeom prst="rect">
            <a:avLst/>
          </a:prstGeom>
        </p:spPr>
      </p:pic>
      <p:sp>
        <p:nvSpPr>
          <p:cNvPr id="9" name="TextBox 8">
            <a:extLst>
              <a:ext uri="{FF2B5EF4-FFF2-40B4-BE49-F238E27FC236}">
                <a16:creationId xmlns:a16="http://schemas.microsoft.com/office/drawing/2014/main" id="{AEAF15E7-906E-66A3-F58E-AADA98D2CB73}"/>
              </a:ext>
            </a:extLst>
          </p:cNvPr>
          <p:cNvSpPr txBox="1"/>
          <p:nvPr/>
        </p:nvSpPr>
        <p:spPr>
          <a:xfrm>
            <a:off x="6418075" y="3271378"/>
            <a:ext cx="1852565" cy="369332"/>
          </a:xfrm>
          <a:prstGeom prst="rect">
            <a:avLst/>
          </a:prstGeom>
          <a:solidFill>
            <a:srgbClr val="FFFFFF"/>
          </a:solidFill>
        </p:spPr>
        <p:txBody>
          <a:bodyPr wrap="none" rtlCol="0">
            <a:spAutoFit/>
          </a:bodyPr>
          <a:lstStyle/>
          <a:p>
            <a:r>
              <a:rPr lang="en-US" b="1" dirty="0">
                <a:latin typeface="Helvetica"/>
                <a:cs typeface="Helvetica"/>
              </a:rPr>
              <a:t>Parent material</a:t>
            </a:r>
          </a:p>
        </p:txBody>
      </p:sp>
      <p:sp>
        <p:nvSpPr>
          <p:cNvPr id="10" name="TextBox 9">
            <a:extLst>
              <a:ext uri="{FF2B5EF4-FFF2-40B4-BE49-F238E27FC236}">
                <a16:creationId xmlns:a16="http://schemas.microsoft.com/office/drawing/2014/main" id="{43B6EDDD-A5F9-7FCC-FA10-F6F1BB284B77}"/>
              </a:ext>
            </a:extLst>
          </p:cNvPr>
          <p:cNvSpPr txBox="1"/>
          <p:nvPr/>
        </p:nvSpPr>
        <p:spPr>
          <a:xfrm>
            <a:off x="4099669" y="3271378"/>
            <a:ext cx="402674" cy="369332"/>
          </a:xfrm>
          <a:prstGeom prst="rect">
            <a:avLst/>
          </a:prstGeom>
          <a:noFill/>
        </p:spPr>
        <p:txBody>
          <a:bodyPr wrap="none" rtlCol="0">
            <a:spAutoFit/>
          </a:bodyPr>
          <a:lstStyle/>
          <a:p>
            <a:r>
              <a:rPr lang="en-US" b="1" dirty="0">
                <a:latin typeface="Arial"/>
                <a:cs typeface="Arial"/>
              </a:rPr>
              <a:t>b)</a:t>
            </a:r>
          </a:p>
        </p:txBody>
      </p:sp>
      <p:sp>
        <p:nvSpPr>
          <p:cNvPr id="8" name="TextBox 7">
            <a:extLst>
              <a:ext uri="{FF2B5EF4-FFF2-40B4-BE49-F238E27FC236}">
                <a16:creationId xmlns:a16="http://schemas.microsoft.com/office/drawing/2014/main" id="{79D5A2EB-9925-B66A-AFB9-7284F9F3DFAB}"/>
              </a:ext>
            </a:extLst>
          </p:cNvPr>
          <p:cNvSpPr txBox="1"/>
          <p:nvPr/>
        </p:nvSpPr>
        <p:spPr>
          <a:xfrm>
            <a:off x="219077" y="3683409"/>
            <a:ext cx="2692099" cy="1369606"/>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Global distribution of ∆</a:t>
            </a:r>
            <a:r>
              <a:rPr lang="en-US" sz="1600" baseline="30000" dirty="0">
                <a:latin typeface="Helvetica"/>
                <a:cs typeface="Helvetica"/>
              </a:rPr>
              <a:t>14</a:t>
            </a:r>
            <a:r>
              <a:rPr lang="en-US" sz="1600" dirty="0">
                <a:latin typeface="Helvetica"/>
                <a:cs typeface="Helvetica"/>
              </a:rPr>
              <a:t>C in soil (&lt;0.3 m) </a:t>
            </a:r>
          </a:p>
          <a:p>
            <a:pPr marL="0" lvl="1" algn="ctr">
              <a:spcAft>
                <a:spcPts val="600"/>
              </a:spcAft>
            </a:pPr>
            <a:r>
              <a:rPr lang="en-US" sz="1200" i="1" dirty="0">
                <a:latin typeface="Helvetica"/>
                <a:cs typeface="Helvetica"/>
              </a:rPr>
              <a:t>MAT = mean annual temperature</a:t>
            </a:r>
            <a:endParaRPr lang="en-US" sz="1200" dirty="0">
              <a:latin typeface="Helvetica"/>
              <a:cs typeface="Helvetica"/>
            </a:endParaRPr>
          </a:p>
          <a:p>
            <a:pPr marL="0" lvl="1">
              <a:spcAft>
                <a:spcPts val="600"/>
              </a:spcAft>
            </a:pPr>
            <a:endParaRPr lang="en-US" sz="1200" i="1" dirty="0">
              <a:latin typeface="Helvetica"/>
              <a:cs typeface="Helvetica"/>
            </a:endParaRPr>
          </a:p>
          <a:p>
            <a:pPr marL="0" lvl="1">
              <a:spcAft>
                <a:spcPts val="600"/>
              </a:spcAft>
            </a:pPr>
            <a:r>
              <a:rPr lang="en-US" sz="1200" dirty="0">
                <a:latin typeface="Helvetica"/>
                <a:cs typeface="Helvetica"/>
              </a:rPr>
              <a:t>(Data from </a:t>
            </a:r>
            <a:r>
              <a:rPr lang="en-US" sz="1200" dirty="0" err="1">
                <a:latin typeface="Helvetica"/>
                <a:cs typeface="Helvetica"/>
              </a:rPr>
              <a:t>ISRaD</a:t>
            </a:r>
            <a:r>
              <a:rPr lang="en-US" sz="1200" dirty="0">
                <a:latin typeface="Helvetica"/>
                <a:cs typeface="Helvetica"/>
              </a:rPr>
              <a:t>) </a:t>
            </a:r>
            <a:r>
              <a:rPr lang="en-US" sz="1200" dirty="0">
                <a:solidFill>
                  <a:schemeClr val="bg1"/>
                </a:solidFill>
                <a:latin typeface="Helvetica"/>
                <a:cs typeface="Helvetica"/>
              </a:rPr>
              <a:t>assemblage</a:t>
            </a:r>
          </a:p>
        </p:txBody>
      </p:sp>
    </p:spTree>
    <p:extLst>
      <p:ext uri="{BB962C8B-B14F-4D97-AF65-F5344CB8AC3E}">
        <p14:creationId xmlns:p14="http://schemas.microsoft.com/office/powerpoint/2010/main" val="3288451010"/>
      </p:ext>
    </p:extLst>
  </p:cSld>
  <p:clrMapOvr>
    <a:masterClrMapping/>
  </p:clrMapOvr>
  <mc:AlternateContent xmlns:mc="http://schemas.openxmlformats.org/markup-compatibility/2006" xmlns:p14="http://schemas.microsoft.com/office/powerpoint/2010/main">
    <mc:Choice Requires="p14">
      <p:transition spd="slow" p14:dur="2000" advClick="0" advTm="56838"/>
    </mc:Choice>
    <mc:Fallback xmlns="">
      <p:transition spd="slow" advClick="0" advTm="56838"/>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BLODGETT FOREST EXAMPLE</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110</a:t>
            </a:fld>
            <a:endParaRPr lang="de-DE" dirty="0"/>
          </a:p>
        </p:txBody>
      </p:sp>
      <p:sp>
        <p:nvSpPr>
          <p:cNvPr id="9" name="TextBox 8">
            <a:extLst>
              <a:ext uri="{FF2B5EF4-FFF2-40B4-BE49-F238E27FC236}">
                <a16:creationId xmlns:a16="http://schemas.microsoft.com/office/drawing/2014/main" id="{48128A00-5D42-5048-E1B3-8796794B28DC}"/>
              </a:ext>
            </a:extLst>
          </p:cNvPr>
          <p:cNvSpPr txBox="1"/>
          <p:nvPr/>
        </p:nvSpPr>
        <p:spPr>
          <a:xfrm>
            <a:off x="4329430" y="4734732"/>
            <a:ext cx="3014777" cy="244682"/>
          </a:xfrm>
          <a:prstGeom prst="rect">
            <a:avLst/>
          </a:prstGeom>
          <a:noFill/>
        </p:spPr>
        <p:txBody>
          <a:bodyPr wrap="square" rtlCol="0">
            <a:spAutoFit/>
          </a:bodyPr>
          <a:lstStyle/>
          <a:p>
            <a:r>
              <a:rPr lang="en-US" sz="990" dirty="0">
                <a:latin typeface="Helvetica" pitchFamily="2" charset="0"/>
              </a:rPr>
              <a:t>(figure from Soong et al., 2021)</a:t>
            </a:r>
          </a:p>
        </p:txBody>
      </p:sp>
      <p:pic>
        <p:nvPicPr>
          <p:cNvPr id="10" name="Picture 9">
            <a:extLst>
              <a:ext uri="{FF2B5EF4-FFF2-40B4-BE49-F238E27FC236}">
                <a16:creationId xmlns:a16="http://schemas.microsoft.com/office/drawing/2014/main" id="{4A266FE2-6CBB-FC84-38C7-7B1C6101F387}"/>
              </a:ext>
            </a:extLst>
          </p:cNvPr>
          <p:cNvPicPr>
            <a:picLocks noChangeAspect="1"/>
          </p:cNvPicPr>
          <p:nvPr/>
        </p:nvPicPr>
        <p:blipFill rotWithShape="1">
          <a:blip r:embed="rId3"/>
          <a:srcRect r="63464"/>
          <a:stretch/>
        </p:blipFill>
        <p:spPr>
          <a:xfrm>
            <a:off x="2368346" y="1139656"/>
            <a:ext cx="2839720" cy="3582886"/>
          </a:xfrm>
          <a:prstGeom prst="rect">
            <a:avLst/>
          </a:prstGeom>
        </p:spPr>
      </p:pic>
      <p:sp>
        <p:nvSpPr>
          <p:cNvPr id="11" name="TextBox 10">
            <a:extLst>
              <a:ext uri="{FF2B5EF4-FFF2-40B4-BE49-F238E27FC236}">
                <a16:creationId xmlns:a16="http://schemas.microsoft.com/office/drawing/2014/main" id="{2AE8A6EC-DFB2-43F3-05B3-89ED3590FA9E}"/>
              </a:ext>
            </a:extLst>
          </p:cNvPr>
          <p:cNvSpPr txBox="1"/>
          <p:nvPr/>
        </p:nvSpPr>
        <p:spPr>
          <a:xfrm>
            <a:off x="134824" y="1363103"/>
            <a:ext cx="2233523" cy="707886"/>
          </a:xfrm>
          <a:prstGeom prst="rect">
            <a:avLst/>
          </a:prstGeom>
          <a:noFill/>
        </p:spPr>
        <p:txBody>
          <a:bodyPr wrap="square" rtlCol="0">
            <a:spAutoFit/>
          </a:bodyPr>
          <a:lstStyle/>
          <a:p>
            <a:r>
              <a:rPr lang="en-US" sz="2000" b="1" dirty="0">
                <a:latin typeface="Helvetica" pitchFamily="2" charset="0"/>
              </a:rPr>
              <a:t>Blodgett Forest</a:t>
            </a:r>
          </a:p>
          <a:p>
            <a:r>
              <a:rPr lang="en-US" sz="2000" b="1" dirty="0">
                <a:latin typeface="Helvetica" pitchFamily="2" charset="0"/>
              </a:rPr>
              <a:t>+ 4 °C</a:t>
            </a:r>
          </a:p>
        </p:txBody>
      </p:sp>
      <p:sp>
        <p:nvSpPr>
          <p:cNvPr id="14" name="TextBox 13">
            <a:extLst>
              <a:ext uri="{FF2B5EF4-FFF2-40B4-BE49-F238E27FC236}">
                <a16:creationId xmlns:a16="http://schemas.microsoft.com/office/drawing/2014/main" id="{26D489A1-DB69-AB5E-B5D9-84A0F927C4E2}"/>
              </a:ext>
            </a:extLst>
          </p:cNvPr>
          <p:cNvSpPr txBox="1"/>
          <p:nvPr/>
        </p:nvSpPr>
        <p:spPr>
          <a:xfrm>
            <a:off x="4005148" y="5001508"/>
            <a:ext cx="4478453" cy="369332"/>
          </a:xfrm>
          <a:prstGeom prst="rect">
            <a:avLst/>
          </a:prstGeom>
          <a:noFill/>
        </p:spPr>
        <p:txBody>
          <a:bodyPr wrap="square" rtlCol="0">
            <a:spAutoFit/>
          </a:bodyPr>
          <a:lstStyle/>
          <a:p>
            <a:r>
              <a:rPr lang="en-US" sz="900" dirty="0">
                <a:solidFill>
                  <a:schemeClr val="tx1">
                    <a:lumMod val="75000"/>
                    <a:lumOff val="25000"/>
                  </a:schemeClr>
                </a:solidFill>
                <a:latin typeface="Helvetica" pitchFamily="2" charset="0"/>
              </a:rPr>
              <a:t>Soong et al., 2021. Five years of whole-soil warming led to loss of subsoil carbon stocks and increased CO2 efflux. Sci. Adv.</a:t>
            </a:r>
          </a:p>
        </p:txBody>
      </p:sp>
    </p:spTree>
    <p:extLst>
      <p:ext uri="{BB962C8B-B14F-4D97-AF65-F5344CB8AC3E}">
        <p14:creationId xmlns:p14="http://schemas.microsoft.com/office/powerpoint/2010/main" val="37924317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BLODGETT FOREST EXAMPLE</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111</a:t>
            </a:fld>
            <a:endParaRPr lang="de-DE" dirty="0"/>
          </a:p>
        </p:txBody>
      </p:sp>
      <p:pic>
        <p:nvPicPr>
          <p:cNvPr id="5" name="Picture 4">
            <a:extLst>
              <a:ext uri="{FF2B5EF4-FFF2-40B4-BE49-F238E27FC236}">
                <a16:creationId xmlns:a16="http://schemas.microsoft.com/office/drawing/2014/main" id="{B26B2DC4-5303-DE0A-7EB0-BBC59A84A0A7}"/>
              </a:ext>
            </a:extLst>
          </p:cNvPr>
          <p:cNvPicPr>
            <a:picLocks noChangeAspect="1"/>
          </p:cNvPicPr>
          <p:nvPr/>
        </p:nvPicPr>
        <p:blipFill rotWithShape="1">
          <a:blip r:embed="rId3"/>
          <a:srcRect l="69216"/>
          <a:stretch/>
        </p:blipFill>
        <p:spPr>
          <a:xfrm>
            <a:off x="5552440" y="1139656"/>
            <a:ext cx="2392680" cy="3582886"/>
          </a:xfrm>
          <a:prstGeom prst="rect">
            <a:avLst/>
          </a:prstGeom>
        </p:spPr>
      </p:pic>
      <p:pic>
        <p:nvPicPr>
          <p:cNvPr id="6" name="Picture 5">
            <a:extLst>
              <a:ext uri="{FF2B5EF4-FFF2-40B4-BE49-F238E27FC236}">
                <a16:creationId xmlns:a16="http://schemas.microsoft.com/office/drawing/2014/main" id="{6F8D2ACD-0F1D-5922-8634-0A5919AC3FBD}"/>
              </a:ext>
            </a:extLst>
          </p:cNvPr>
          <p:cNvPicPr>
            <a:picLocks noChangeAspect="1"/>
          </p:cNvPicPr>
          <p:nvPr/>
        </p:nvPicPr>
        <p:blipFill rotWithShape="1">
          <a:blip r:embed="rId3"/>
          <a:srcRect r="63464"/>
          <a:stretch/>
        </p:blipFill>
        <p:spPr>
          <a:xfrm>
            <a:off x="2368346" y="1139656"/>
            <a:ext cx="2839720" cy="3582886"/>
          </a:xfrm>
          <a:prstGeom prst="rect">
            <a:avLst/>
          </a:prstGeom>
        </p:spPr>
      </p:pic>
      <p:sp>
        <p:nvSpPr>
          <p:cNvPr id="7" name="TextBox 6">
            <a:extLst>
              <a:ext uri="{FF2B5EF4-FFF2-40B4-BE49-F238E27FC236}">
                <a16:creationId xmlns:a16="http://schemas.microsoft.com/office/drawing/2014/main" id="{FB411A28-5D52-5DB8-9581-C07897309724}"/>
              </a:ext>
            </a:extLst>
          </p:cNvPr>
          <p:cNvSpPr txBox="1"/>
          <p:nvPr/>
        </p:nvSpPr>
        <p:spPr>
          <a:xfrm>
            <a:off x="134824" y="1363103"/>
            <a:ext cx="2233523" cy="707886"/>
          </a:xfrm>
          <a:prstGeom prst="rect">
            <a:avLst/>
          </a:prstGeom>
          <a:noFill/>
        </p:spPr>
        <p:txBody>
          <a:bodyPr wrap="square" rtlCol="0">
            <a:spAutoFit/>
          </a:bodyPr>
          <a:lstStyle/>
          <a:p>
            <a:r>
              <a:rPr lang="en-US" sz="2000" b="1" dirty="0">
                <a:latin typeface="Helvetica" pitchFamily="2" charset="0"/>
              </a:rPr>
              <a:t>Blodgett Forest</a:t>
            </a:r>
          </a:p>
          <a:p>
            <a:r>
              <a:rPr lang="en-US" sz="2000" b="1" dirty="0">
                <a:latin typeface="Helvetica" pitchFamily="2" charset="0"/>
              </a:rPr>
              <a:t>+ 4 °C</a:t>
            </a:r>
          </a:p>
        </p:txBody>
      </p:sp>
      <p:sp>
        <p:nvSpPr>
          <p:cNvPr id="9" name="TextBox 8">
            <a:extLst>
              <a:ext uri="{FF2B5EF4-FFF2-40B4-BE49-F238E27FC236}">
                <a16:creationId xmlns:a16="http://schemas.microsoft.com/office/drawing/2014/main" id="{FE8D96F2-9B76-B488-47BD-9493DC035EA3}"/>
              </a:ext>
            </a:extLst>
          </p:cNvPr>
          <p:cNvSpPr txBox="1"/>
          <p:nvPr/>
        </p:nvSpPr>
        <p:spPr>
          <a:xfrm>
            <a:off x="4329430" y="4734732"/>
            <a:ext cx="3014777" cy="244682"/>
          </a:xfrm>
          <a:prstGeom prst="rect">
            <a:avLst/>
          </a:prstGeom>
          <a:noFill/>
        </p:spPr>
        <p:txBody>
          <a:bodyPr wrap="square" rtlCol="0">
            <a:spAutoFit/>
          </a:bodyPr>
          <a:lstStyle/>
          <a:p>
            <a:r>
              <a:rPr lang="en-US" sz="990" dirty="0">
                <a:latin typeface="Helvetica" pitchFamily="2" charset="0"/>
              </a:rPr>
              <a:t>(figure from Soong et al., 2021)</a:t>
            </a:r>
          </a:p>
        </p:txBody>
      </p:sp>
      <p:sp>
        <p:nvSpPr>
          <p:cNvPr id="10" name="TextBox 9">
            <a:extLst>
              <a:ext uri="{FF2B5EF4-FFF2-40B4-BE49-F238E27FC236}">
                <a16:creationId xmlns:a16="http://schemas.microsoft.com/office/drawing/2014/main" id="{42363467-24FE-E3F7-6C16-FAB8BCE70F49}"/>
              </a:ext>
            </a:extLst>
          </p:cNvPr>
          <p:cNvSpPr txBox="1"/>
          <p:nvPr/>
        </p:nvSpPr>
        <p:spPr>
          <a:xfrm>
            <a:off x="4005148" y="5001508"/>
            <a:ext cx="4478453" cy="369332"/>
          </a:xfrm>
          <a:prstGeom prst="rect">
            <a:avLst/>
          </a:prstGeom>
          <a:noFill/>
        </p:spPr>
        <p:txBody>
          <a:bodyPr wrap="square" rtlCol="0">
            <a:spAutoFit/>
          </a:bodyPr>
          <a:lstStyle/>
          <a:p>
            <a:r>
              <a:rPr lang="en-US" sz="900" dirty="0">
                <a:solidFill>
                  <a:schemeClr val="tx1">
                    <a:lumMod val="75000"/>
                    <a:lumOff val="25000"/>
                  </a:schemeClr>
                </a:solidFill>
                <a:latin typeface="Helvetica" pitchFamily="2" charset="0"/>
              </a:rPr>
              <a:t>Soong et al., 2021. Five years of whole-soil warming led to loss of subsoil carbon stocks and increased CO2 efflux. Sci. Adv.</a:t>
            </a:r>
          </a:p>
        </p:txBody>
      </p:sp>
    </p:spTree>
    <p:extLst>
      <p:ext uri="{BB962C8B-B14F-4D97-AF65-F5344CB8AC3E}">
        <p14:creationId xmlns:p14="http://schemas.microsoft.com/office/powerpoint/2010/main" val="35520216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THE ROLE OF DEPTH?</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112</a:t>
            </a:fld>
            <a:endParaRPr lang="de-DE" dirty="0"/>
          </a:p>
        </p:txBody>
      </p:sp>
      <p:sp>
        <p:nvSpPr>
          <p:cNvPr id="9" name="TextBox 8">
            <a:extLst>
              <a:ext uri="{FF2B5EF4-FFF2-40B4-BE49-F238E27FC236}">
                <a16:creationId xmlns:a16="http://schemas.microsoft.com/office/drawing/2014/main" id="{FE8D96F2-9B76-B488-47BD-9493DC035EA3}"/>
              </a:ext>
            </a:extLst>
          </p:cNvPr>
          <p:cNvSpPr txBox="1"/>
          <p:nvPr/>
        </p:nvSpPr>
        <p:spPr>
          <a:xfrm>
            <a:off x="2186885" y="4680781"/>
            <a:ext cx="4770227" cy="246221"/>
          </a:xfrm>
          <a:prstGeom prst="rect">
            <a:avLst/>
          </a:prstGeom>
          <a:noFill/>
        </p:spPr>
        <p:txBody>
          <a:bodyPr wrap="square" rtlCol="0">
            <a:spAutoFit/>
          </a:bodyPr>
          <a:lstStyle/>
          <a:p>
            <a:pPr algn="ctr"/>
            <a:r>
              <a:rPr lang="en-US" sz="990" dirty="0">
                <a:latin typeface="Helvetica" pitchFamily="2" charset="0"/>
              </a:rPr>
              <a:t>(</a:t>
            </a:r>
            <a:r>
              <a:rPr lang="en-US" sz="1000" i="1" dirty="0">
                <a:latin typeface="Arial" panose="020B0604020202020204" pitchFamily="34" charset="0"/>
                <a:cs typeface="Arial" panose="020B0604020202020204" pitchFamily="34" charset="0"/>
              </a:rPr>
              <a:t>Fig. from Hicks Pries et al., 2023, DOI:10.1146/annurev-ecolsys-102320-085332)</a:t>
            </a:r>
          </a:p>
        </p:txBody>
      </p:sp>
      <p:pic>
        <p:nvPicPr>
          <p:cNvPr id="2" name="Picture 1">
            <a:extLst>
              <a:ext uri="{FF2B5EF4-FFF2-40B4-BE49-F238E27FC236}">
                <a16:creationId xmlns:a16="http://schemas.microsoft.com/office/drawing/2014/main" id="{B1A3ED82-6923-3ACD-5DB3-80F886B5C33F}"/>
              </a:ext>
            </a:extLst>
          </p:cNvPr>
          <p:cNvPicPr>
            <a:picLocks noChangeAspect="1"/>
          </p:cNvPicPr>
          <p:nvPr/>
        </p:nvPicPr>
        <p:blipFill>
          <a:blip r:embed="rId3"/>
          <a:stretch>
            <a:fillRect/>
          </a:stretch>
        </p:blipFill>
        <p:spPr>
          <a:xfrm>
            <a:off x="1583160" y="1413911"/>
            <a:ext cx="5977679" cy="2887178"/>
          </a:xfrm>
          <a:prstGeom prst="rect">
            <a:avLst/>
          </a:prstGeom>
        </p:spPr>
      </p:pic>
    </p:spTree>
    <p:extLst>
      <p:ext uri="{BB962C8B-B14F-4D97-AF65-F5344CB8AC3E}">
        <p14:creationId xmlns:p14="http://schemas.microsoft.com/office/powerpoint/2010/main" val="9922641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NEXT STEPS</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113</a:t>
            </a:fld>
            <a:endParaRPr lang="de-DE" dirty="0"/>
          </a:p>
        </p:txBody>
      </p:sp>
      <p:pic>
        <p:nvPicPr>
          <p:cNvPr id="6" name="Picture 5">
            <a:extLst>
              <a:ext uri="{FF2B5EF4-FFF2-40B4-BE49-F238E27FC236}">
                <a16:creationId xmlns:a16="http://schemas.microsoft.com/office/drawing/2014/main" id="{F5E978FF-B168-C184-C6F9-73CF1AEDF1D1}"/>
              </a:ext>
            </a:extLst>
          </p:cNvPr>
          <p:cNvPicPr>
            <a:picLocks noChangeAspect="1"/>
          </p:cNvPicPr>
          <p:nvPr/>
        </p:nvPicPr>
        <p:blipFill>
          <a:blip r:embed="rId3"/>
          <a:stretch>
            <a:fillRect/>
          </a:stretch>
        </p:blipFill>
        <p:spPr>
          <a:xfrm>
            <a:off x="4572000" y="1541078"/>
            <a:ext cx="4009892" cy="3010888"/>
          </a:xfrm>
          <a:prstGeom prst="rect">
            <a:avLst/>
          </a:prstGeom>
        </p:spPr>
      </p:pic>
      <p:sp>
        <p:nvSpPr>
          <p:cNvPr id="7" name="TextBox 6">
            <a:extLst>
              <a:ext uri="{FF2B5EF4-FFF2-40B4-BE49-F238E27FC236}">
                <a16:creationId xmlns:a16="http://schemas.microsoft.com/office/drawing/2014/main" id="{581DDD39-15B9-5C21-3530-B60DD426506D}"/>
              </a:ext>
            </a:extLst>
          </p:cNvPr>
          <p:cNvSpPr txBox="1"/>
          <p:nvPr/>
        </p:nvSpPr>
        <p:spPr>
          <a:xfrm>
            <a:off x="457200" y="1272341"/>
            <a:ext cx="3853552" cy="3785652"/>
          </a:xfrm>
          <a:prstGeom prst="rect">
            <a:avLst/>
          </a:prstGeom>
          <a:solidFill>
            <a:schemeClr val="bg1"/>
          </a:solidFill>
        </p:spPr>
        <p:txBody>
          <a:bodyPr wrap="square" rtlCol="0">
            <a:spAutoFit/>
          </a:bodyPr>
          <a:lstStyle/>
          <a:p>
            <a:r>
              <a:rPr lang="en-US" sz="2000" b="1" dirty="0">
                <a:latin typeface="Helvetica" pitchFamily="2" charset="0"/>
              </a:rPr>
              <a:t>Methods</a:t>
            </a:r>
          </a:p>
          <a:p>
            <a:pPr marL="285750" indent="-285750">
              <a:buFont typeface="Arial" panose="020B0604020202020204" pitchFamily="34" charset="0"/>
              <a:buChar char="•"/>
            </a:pPr>
            <a:r>
              <a:rPr lang="en-US" sz="2000" dirty="0">
                <a:latin typeface="Helvetica" pitchFamily="2" charset="0"/>
              </a:rPr>
              <a:t>∆</a:t>
            </a:r>
            <a:r>
              <a:rPr lang="en-US" sz="2000" baseline="30000" dirty="0">
                <a:latin typeface="Helvetica" pitchFamily="2" charset="0"/>
              </a:rPr>
              <a:t>14</a:t>
            </a:r>
            <a:r>
              <a:rPr lang="en-US" sz="2000" dirty="0">
                <a:latin typeface="Helvetica" pitchFamily="2" charset="0"/>
              </a:rPr>
              <a:t>C </a:t>
            </a:r>
          </a:p>
          <a:p>
            <a:pPr marL="742950" lvl="1" indent="-285750">
              <a:buFont typeface="Arial" panose="020B0604020202020204" pitchFamily="34" charset="0"/>
              <a:buChar char="•"/>
            </a:pPr>
            <a:r>
              <a:rPr lang="en-US" sz="2000" dirty="0">
                <a:latin typeface="Helvetica" pitchFamily="2" charset="0"/>
              </a:rPr>
              <a:t>ecosystem respiration</a:t>
            </a:r>
          </a:p>
          <a:p>
            <a:pPr marL="742950" lvl="1" indent="-285750">
              <a:buFont typeface="Arial" panose="020B0604020202020204" pitchFamily="34" charset="0"/>
              <a:buChar char="•"/>
            </a:pPr>
            <a:r>
              <a:rPr lang="en-US" sz="2000" dirty="0">
                <a:latin typeface="Helvetica" pitchFamily="2" charset="0"/>
              </a:rPr>
              <a:t>lab incubations</a:t>
            </a:r>
          </a:p>
          <a:p>
            <a:pPr marL="285750" indent="-285750">
              <a:buFont typeface="Arial" panose="020B0604020202020204" pitchFamily="34" charset="0"/>
              <a:buChar char="•"/>
            </a:pPr>
            <a:r>
              <a:rPr lang="en-US" sz="2000" dirty="0">
                <a:latin typeface="Helvetica" pitchFamily="2" charset="0"/>
              </a:rPr>
              <a:t>modeling (</a:t>
            </a:r>
            <a:r>
              <a:rPr lang="en-US" sz="2000" dirty="0" err="1">
                <a:latin typeface="Helvetica" pitchFamily="2" charset="0"/>
              </a:rPr>
              <a:t>ecosys</a:t>
            </a:r>
            <a:r>
              <a:rPr lang="en-US" sz="2000" dirty="0">
                <a:latin typeface="Helvetica" pitchFamily="2" charset="0"/>
              </a:rPr>
              <a:t>, </a:t>
            </a:r>
            <a:r>
              <a:rPr lang="en-US" sz="2000" dirty="0" err="1">
                <a:latin typeface="Helvetica" pitchFamily="2" charset="0"/>
              </a:rPr>
              <a:t>SoilR</a:t>
            </a:r>
            <a:r>
              <a:rPr lang="en-US" sz="2000" dirty="0">
                <a:latin typeface="Helvetica" pitchFamily="2" charset="0"/>
              </a:rPr>
              <a:t>)</a:t>
            </a:r>
          </a:p>
          <a:p>
            <a:pPr marL="285750" indent="-285750">
              <a:buFont typeface="Arial" panose="020B0604020202020204" pitchFamily="34" charset="0"/>
              <a:buChar char="•"/>
            </a:pPr>
            <a:endParaRPr lang="en-US" sz="2000" dirty="0">
              <a:latin typeface="Helvetica" pitchFamily="2" charset="0"/>
            </a:endParaRPr>
          </a:p>
          <a:p>
            <a:r>
              <a:rPr lang="en-US" sz="2000" b="1" dirty="0">
                <a:latin typeface="Helvetica" pitchFamily="2" charset="0"/>
              </a:rPr>
              <a:t>Sites</a:t>
            </a:r>
          </a:p>
          <a:p>
            <a:pPr marL="342900" indent="-342900">
              <a:buFont typeface="Arial" panose="020B0604020202020204" pitchFamily="34" charset="0"/>
              <a:buChar char="•"/>
            </a:pPr>
            <a:r>
              <a:rPr lang="en-US" sz="2000" dirty="0">
                <a:latin typeface="Helvetica" pitchFamily="2" charset="0"/>
              </a:rPr>
              <a:t>Blodgett </a:t>
            </a:r>
            <a:r>
              <a:rPr lang="en-US" sz="1600" dirty="0">
                <a:latin typeface="Helvetica" pitchFamily="2" charset="0"/>
              </a:rPr>
              <a:t>(temp. forest)</a:t>
            </a:r>
          </a:p>
          <a:p>
            <a:pPr marL="342900" indent="-342900">
              <a:buFont typeface="Arial" panose="020B0604020202020204" pitchFamily="34" charset="0"/>
              <a:buChar char="•"/>
            </a:pPr>
            <a:r>
              <a:rPr lang="en-US" sz="2000" dirty="0">
                <a:latin typeface="Helvetica" pitchFamily="2" charset="0"/>
              </a:rPr>
              <a:t>B4WarmED </a:t>
            </a:r>
            <a:r>
              <a:rPr lang="en-US" sz="1600" dirty="0">
                <a:latin typeface="Helvetica" pitchFamily="2" charset="0"/>
              </a:rPr>
              <a:t>(boreal/temp. forest)</a:t>
            </a:r>
          </a:p>
          <a:p>
            <a:pPr marL="342900" indent="-342900">
              <a:buFont typeface="Arial" panose="020B0604020202020204" pitchFamily="34" charset="0"/>
              <a:buChar char="•"/>
            </a:pPr>
            <a:r>
              <a:rPr lang="en-US" sz="2000" dirty="0">
                <a:latin typeface="Helvetica" pitchFamily="2" charset="0"/>
              </a:rPr>
              <a:t>ACBB </a:t>
            </a:r>
            <a:r>
              <a:rPr lang="en-US" sz="1600" dirty="0">
                <a:latin typeface="Helvetica" pitchFamily="2" charset="0"/>
              </a:rPr>
              <a:t>(grassland/cropland)</a:t>
            </a:r>
          </a:p>
          <a:p>
            <a:pPr marL="342900" indent="-342900">
              <a:buFont typeface="Arial" panose="020B0604020202020204" pitchFamily="34" charset="0"/>
              <a:buChar char="•"/>
            </a:pPr>
            <a:r>
              <a:rPr lang="en-US" sz="2000" dirty="0">
                <a:latin typeface="Helvetica" pitchFamily="2" charset="0"/>
              </a:rPr>
              <a:t>SWELTR </a:t>
            </a:r>
            <a:r>
              <a:rPr lang="en-US" sz="1600" dirty="0">
                <a:latin typeface="Helvetica" pitchFamily="2" charset="0"/>
              </a:rPr>
              <a:t>(tropical forest)</a:t>
            </a:r>
          </a:p>
          <a:p>
            <a:pPr marL="342900" indent="-342900">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Helvetica" pitchFamily="2" charset="0"/>
                <a:ea typeface="+mn-ea"/>
                <a:cs typeface="+mn-cs"/>
              </a:rPr>
              <a:t>TEAM </a:t>
            </a:r>
            <a:r>
              <a:rPr lang="en-US" sz="1600" dirty="0">
                <a:latin typeface="Helvetica" pitchFamily="2" charset="0"/>
              </a:rPr>
              <a:t>(permafrost)</a:t>
            </a:r>
          </a:p>
        </p:txBody>
      </p:sp>
    </p:spTree>
    <p:extLst>
      <p:ext uri="{BB962C8B-B14F-4D97-AF65-F5344CB8AC3E}">
        <p14:creationId xmlns:p14="http://schemas.microsoft.com/office/powerpoint/2010/main" val="9242883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12" name="Rectangle 11"/>
          <p:cNvSpPr/>
          <p:nvPr/>
        </p:nvSpPr>
        <p:spPr>
          <a:xfrm>
            <a:off x="88961" y="4894840"/>
            <a:ext cx="2662011" cy="461665"/>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Grassland Warming Experiment Site</a:t>
            </a:r>
          </a:p>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Point Reyes, USA</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114</a:t>
            </a:fld>
            <a:endParaRPr lang="de-DE" dirty="0"/>
          </a:p>
        </p:txBody>
      </p:sp>
      <p:sp>
        <p:nvSpPr>
          <p:cNvPr id="6" name="TextBox 5">
            <a:extLst>
              <a:ext uri="{FF2B5EF4-FFF2-40B4-BE49-F238E27FC236}">
                <a16:creationId xmlns:a16="http://schemas.microsoft.com/office/drawing/2014/main" id="{66F59029-D273-59F0-AD43-EB3373A8D95A}"/>
              </a:ext>
            </a:extLst>
          </p:cNvPr>
          <p:cNvSpPr txBox="1"/>
          <p:nvPr/>
        </p:nvSpPr>
        <p:spPr>
          <a:xfrm>
            <a:off x="2621280" y="865415"/>
            <a:ext cx="6522720" cy="1015663"/>
          </a:xfrm>
          <a:prstGeom prst="rect">
            <a:avLst/>
          </a:prstGeom>
          <a:noFill/>
        </p:spPr>
        <p:txBody>
          <a:bodyPr wrap="square" rtlCol="0">
            <a:spAutoFit/>
          </a:bodyPr>
          <a:lstStyle/>
          <a:p>
            <a:pPr algn="ctr">
              <a:spcAft>
                <a:spcPts val="1200"/>
              </a:spcAft>
            </a:pPr>
            <a:r>
              <a:rPr lang="en-US" sz="3600" b="1" dirty="0">
                <a:latin typeface="Verdana" panose="020B0604030504040204" pitchFamily="34" charset="0"/>
                <a:ea typeface="Verdana" panose="020B0604030504040204" pitchFamily="34" charset="0"/>
                <a:cs typeface="Verdana" panose="020B0604030504040204" pitchFamily="34" charset="0"/>
              </a:rPr>
              <a:t>Thanks!</a:t>
            </a:r>
          </a:p>
          <a:p>
            <a:pPr algn="ctr"/>
            <a:r>
              <a:rPr lang="en-US" sz="1400" dirty="0">
                <a:latin typeface="Verdana" panose="020B0604030504040204" pitchFamily="34" charset="0"/>
                <a:ea typeface="Verdana" panose="020B0604030504040204" pitchFamily="34" charset="0"/>
                <a:cs typeface="Verdana" panose="020B0604030504040204" pitchFamily="34" charset="0"/>
              </a:rPr>
              <a:t>https://</a:t>
            </a:r>
            <a:r>
              <a:rPr lang="en-US" sz="1400" dirty="0" err="1">
                <a:latin typeface="Verdana" panose="020B0604030504040204" pitchFamily="34" charset="0"/>
                <a:ea typeface="Verdana" panose="020B0604030504040204" pitchFamily="34" charset="0"/>
                <a:cs typeface="Verdana" panose="020B0604030504040204" pitchFamily="34" charset="0"/>
              </a:rPr>
              <a:t>iscn.fluxdata.org</a:t>
            </a:r>
            <a:r>
              <a:rPr lang="en-US" sz="1400" dirty="0">
                <a:latin typeface="Verdana" panose="020B0604030504040204" pitchFamily="34" charset="0"/>
                <a:ea typeface="Verdana" panose="020B0604030504040204" pitchFamily="34" charset="0"/>
                <a:cs typeface="Verdana" panose="020B0604030504040204" pitchFamily="34" charset="0"/>
              </a:rPr>
              <a:t>/network/partner-networks/deepsoil2100/</a:t>
            </a: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265267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DB8EB-8959-3E66-5FEC-70897B6AF712}"/>
              </a:ext>
            </a:extLst>
          </p:cNvPr>
          <p:cNvSpPr/>
          <p:nvPr/>
        </p:nvSpPr>
        <p:spPr>
          <a:xfrm>
            <a:off x="457200" y="1291590"/>
            <a:ext cx="8229599" cy="35037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DENSITY FRACTIONATION</a:t>
            </a:r>
            <a:endParaRPr lang="en-US" sz="3600" b="1" baseline="-25000" dirty="0">
              <a:solidFill>
                <a:schemeClr val="bg1"/>
              </a:solidFill>
              <a:latin typeface="Verdana"/>
              <a:cs typeface="Verdana"/>
            </a:endParaRPr>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115</a:t>
            </a:fld>
            <a:endParaRPr lang="de-DE" dirty="0"/>
          </a:p>
        </p:txBody>
      </p:sp>
      <p:grpSp>
        <p:nvGrpSpPr>
          <p:cNvPr id="3" name="Group 2">
            <a:extLst>
              <a:ext uri="{FF2B5EF4-FFF2-40B4-BE49-F238E27FC236}">
                <a16:creationId xmlns:a16="http://schemas.microsoft.com/office/drawing/2014/main" id="{C4B09AA6-649D-21A2-2A66-7984417D2BCB}"/>
              </a:ext>
            </a:extLst>
          </p:cNvPr>
          <p:cNvGrpSpPr/>
          <p:nvPr/>
        </p:nvGrpSpPr>
        <p:grpSpPr>
          <a:xfrm>
            <a:off x="611483" y="1598487"/>
            <a:ext cx="7691269" cy="3076135"/>
            <a:chOff x="611483" y="1719246"/>
            <a:chExt cx="7691269" cy="3076135"/>
          </a:xfrm>
        </p:grpSpPr>
        <p:pic>
          <p:nvPicPr>
            <p:cNvPr id="9" name="Picture 8">
              <a:extLst>
                <a:ext uri="{FF2B5EF4-FFF2-40B4-BE49-F238E27FC236}">
                  <a16:creationId xmlns:a16="http://schemas.microsoft.com/office/drawing/2014/main" id="{D805C271-11DD-EE88-6CD1-535259D0B375}"/>
                </a:ext>
              </a:extLst>
            </p:cNvPr>
            <p:cNvPicPr>
              <a:picLocks noChangeAspect="1"/>
            </p:cNvPicPr>
            <p:nvPr/>
          </p:nvPicPr>
          <p:blipFill rotWithShape="1">
            <a:blip r:embed="rId3"/>
            <a:srcRect l="43951" t="31158" r="49382" b="23690"/>
            <a:stretch/>
          </p:blipFill>
          <p:spPr>
            <a:xfrm>
              <a:off x="4421248" y="2227526"/>
              <a:ext cx="411480" cy="1353312"/>
            </a:xfrm>
            <a:prstGeom prst="rect">
              <a:avLst/>
            </a:prstGeom>
          </p:spPr>
        </p:pic>
        <p:pic>
          <p:nvPicPr>
            <p:cNvPr id="11" name="Picture 10">
              <a:extLst>
                <a:ext uri="{FF2B5EF4-FFF2-40B4-BE49-F238E27FC236}">
                  <a16:creationId xmlns:a16="http://schemas.microsoft.com/office/drawing/2014/main" id="{CEBF15FC-9644-7A13-0DA9-7A33CF69818E}"/>
                </a:ext>
              </a:extLst>
            </p:cNvPr>
            <p:cNvPicPr>
              <a:picLocks noChangeAspect="1"/>
            </p:cNvPicPr>
            <p:nvPr/>
          </p:nvPicPr>
          <p:blipFill rotWithShape="1">
            <a:blip r:embed="rId3"/>
            <a:srcRect l="75975" t="28509" r="8914" b="17811"/>
            <a:stretch/>
          </p:blipFill>
          <p:spPr>
            <a:xfrm>
              <a:off x="6298799" y="2556890"/>
              <a:ext cx="932688" cy="1608907"/>
            </a:xfrm>
            <a:prstGeom prst="rect">
              <a:avLst/>
            </a:prstGeom>
          </p:spPr>
        </p:pic>
        <p:pic>
          <p:nvPicPr>
            <p:cNvPr id="24" name="Picture 23">
              <a:extLst>
                <a:ext uri="{FF2B5EF4-FFF2-40B4-BE49-F238E27FC236}">
                  <a16:creationId xmlns:a16="http://schemas.microsoft.com/office/drawing/2014/main" id="{E38AE408-35BA-AA86-247E-AB44E5AD6429}"/>
                </a:ext>
              </a:extLst>
            </p:cNvPr>
            <p:cNvPicPr>
              <a:picLocks noChangeAspect="1"/>
            </p:cNvPicPr>
            <p:nvPr/>
          </p:nvPicPr>
          <p:blipFill>
            <a:blip r:embed="rId4"/>
            <a:stretch>
              <a:fillRect/>
            </a:stretch>
          </p:blipFill>
          <p:spPr>
            <a:xfrm>
              <a:off x="2207965" y="2592915"/>
              <a:ext cx="654812" cy="622533"/>
            </a:xfrm>
            <a:prstGeom prst="rect">
              <a:avLst/>
            </a:prstGeom>
          </p:spPr>
        </p:pic>
        <p:cxnSp>
          <p:nvCxnSpPr>
            <p:cNvPr id="27" name="Straight Arrow Connector 26">
              <a:extLst>
                <a:ext uri="{FF2B5EF4-FFF2-40B4-BE49-F238E27FC236}">
                  <a16:creationId xmlns:a16="http://schemas.microsoft.com/office/drawing/2014/main" id="{369EF442-EBCE-E1F4-588E-46A04579C3A9}"/>
                </a:ext>
              </a:extLst>
            </p:cNvPr>
            <p:cNvCxnSpPr>
              <a:cxnSpLocks/>
            </p:cNvCxnSpPr>
            <p:nvPr/>
          </p:nvCxnSpPr>
          <p:spPr>
            <a:xfrm>
              <a:off x="2935224" y="2904182"/>
              <a:ext cx="1441788" cy="0"/>
            </a:xfrm>
            <a:prstGeom prst="straightConnector1">
              <a:avLst/>
            </a:prstGeom>
            <a:ln>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9BBDF5-C793-3547-7091-E56963A13956}"/>
                </a:ext>
              </a:extLst>
            </p:cNvPr>
            <p:cNvSpPr txBox="1"/>
            <p:nvPr/>
          </p:nvSpPr>
          <p:spPr>
            <a:xfrm>
              <a:off x="611483" y="2470897"/>
              <a:ext cx="1552246" cy="830997"/>
            </a:xfrm>
            <a:prstGeom prst="rect">
              <a:avLst/>
            </a:prstGeom>
            <a:solidFill>
              <a:schemeClr val="bg1"/>
            </a:solidFill>
          </p:spPr>
          <p:txBody>
            <a:bodyPr wrap="square" rtlCol="0">
              <a:spAutoFit/>
            </a:bodyPr>
            <a:lstStyle/>
            <a:p>
              <a:pPr marL="0" lvl="1" algn="ctr"/>
              <a:r>
                <a:rPr lang="en-US" sz="1200" dirty="0">
                  <a:latin typeface="Helvetica"/>
                  <a:cs typeface="Helvetica"/>
                </a:rPr>
                <a:t>mix soil (&lt; 2mm) with heavy liquid</a:t>
              </a:r>
            </a:p>
            <a:p>
              <a:pPr marL="0" lvl="1" algn="ctr"/>
              <a:r>
                <a:rPr lang="en-US" sz="1200" dirty="0">
                  <a:latin typeface="Helvetica"/>
                  <a:cs typeface="Helvetica"/>
                </a:rPr>
                <a:t>e.g., SPT @ 1.8 g cm</a:t>
              </a:r>
              <a:r>
                <a:rPr lang="en-US" sz="1200" baseline="30000" dirty="0">
                  <a:latin typeface="Helvetica"/>
                  <a:cs typeface="Helvetica"/>
                </a:rPr>
                <a:t>-3</a:t>
              </a:r>
              <a:endParaRPr lang="en-US" sz="600" baseline="30000" dirty="0">
                <a:latin typeface="Helvetica"/>
                <a:cs typeface="Helvetica"/>
              </a:endParaRPr>
            </a:p>
          </p:txBody>
        </p:sp>
        <p:sp>
          <p:nvSpPr>
            <p:cNvPr id="35" name="TextBox 34">
              <a:extLst>
                <a:ext uri="{FF2B5EF4-FFF2-40B4-BE49-F238E27FC236}">
                  <a16:creationId xmlns:a16="http://schemas.microsoft.com/office/drawing/2014/main" id="{8F4829CF-E070-392B-8688-599A5AED82A4}"/>
                </a:ext>
              </a:extLst>
            </p:cNvPr>
            <p:cNvSpPr txBox="1"/>
            <p:nvPr/>
          </p:nvSpPr>
          <p:spPr>
            <a:xfrm>
              <a:off x="2824766" y="2603967"/>
              <a:ext cx="1552246" cy="276999"/>
            </a:xfrm>
            <a:prstGeom prst="rect">
              <a:avLst/>
            </a:prstGeom>
            <a:noFill/>
          </p:spPr>
          <p:txBody>
            <a:bodyPr wrap="square" rtlCol="0">
              <a:spAutoFit/>
            </a:bodyPr>
            <a:lstStyle/>
            <a:p>
              <a:pPr marL="0" lvl="1" algn="ctr">
                <a:spcAft>
                  <a:spcPts val="600"/>
                </a:spcAft>
              </a:pPr>
              <a:r>
                <a:rPr lang="en-US" sz="1200" dirty="0">
                  <a:latin typeface="Helvetica"/>
                  <a:cs typeface="Helvetica"/>
                </a:rPr>
                <a:t>sedimentation</a:t>
              </a:r>
              <a:endParaRPr lang="en-US" sz="600" baseline="30000" dirty="0">
                <a:latin typeface="Helvetica"/>
                <a:cs typeface="Helvetica"/>
              </a:endParaRPr>
            </a:p>
          </p:txBody>
        </p:sp>
        <p:cxnSp>
          <p:nvCxnSpPr>
            <p:cNvPr id="37" name="Straight Arrow Connector 36">
              <a:extLst>
                <a:ext uri="{FF2B5EF4-FFF2-40B4-BE49-F238E27FC236}">
                  <a16:creationId xmlns:a16="http://schemas.microsoft.com/office/drawing/2014/main" id="{5F43C295-396A-9D39-F944-3076D9E5A17A}"/>
                </a:ext>
              </a:extLst>
            </p:cNvPr>
            <p:cNvCxnSpPr>
              <a:cxnSpLocks/>
              <a:endCxn id="11" idx="1"/>
            </p:cNvCxnSpPr>
            <p:nvPr/>
          </p:nvCxnSpPr>
          <p:spPr>
            <a:xfrm flipV="1">
              <a:off x="4837255" y="3361344"/>
              <a:ext cx="1461544" cy="7567"/>
            </a:xfrm>
            <a:prstGeom prst="straightConnector1">
              <a:avLst/>
            </a:prstGeom>
            <a:ln>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7D6907CF-7B56-A9AB-817B-52E645029837}"/>
                </a:ext>
              </a:extLst>
            </p:cNvPr>
            <p:cNvSpPr txBox="1"/>
            <p:nvPr/>
          </p:nvSpPr>
          <p:spPr>
            <a:xfrm>
              <a:off x="4832728" y="1719246"/>
              <a:ext cx="1552246"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“free light”</a:t>
              </a:r>
              <a:endParaRPr lang="en-US" sz="800" b="1" baseline="30000" dirty="0">
                <a:latin typeface="Helvetica"/>
                <a:cs typeface="Helvetica"/>
              </a:endParaRPr>
            </a:p>
          </p:txBody>
        </p:sp>
        <p:sp>
          <p:nvSpPr>
            <p:cNvPr id="47" name="TextBox 46">
              <a:extLst>
                <a:ext uri="{FF2B5EF4-FFF2-40B4-BE49-F238E27FC236}">
                  <a16:creationId xmlns:a16="http://schemas.microsoft.com/office/drawing/2014/main" id="{99D599DF-9F47-80C0-504D-27E11DC96264}"/>
                </a:ext>
              </a:extLst>
            </p:cNvPr>
            <p:cNvSpPr txBox="1"/>
            <p:nvPr/>
          </p:nvSpPr>
          <p:spPr>
            <a:xfrm>
              <a:off x="4762969" y="2880966"/>
              <a:ext cx="1552246" cy="461665"/>
            </a:xfrm>
            <a:prstGeom prst="rect">
              <a:avLst/>
            </a:prstGeom>
            <a:noFill/>
          </p:spPr>
          <p:txBody>
            <a:bodyPr wrap="square" rtlCol="0">
              <a:spAutoFit/>
            </a:bodyPr>
            <a:lstStyle/>
            <a:p>
              <a:pPr marL="0" lvl="1" algn="ctr"/>
              <a:r>
                <a:rPr lang="en-US" sz="1200" dirty="0">
                  <a:latin typeface="Helvetica"/>
                  <a:cs typeface="Helvetica"/>
                </a:rPr>
                <a:t>dispersion</a:t>
              </a:r>
            </a:p>
            <a:p>
              <a:pPr marL="0" lvl="1" algn="ctr"/>
              <a:r>
                <a:rPr lang="en-US" sz="1200" dirty="0">
                  <a:latin typeface="Helvetica"/>
                  <a:cs typeface="Helvetica"/>
                </a:rPr>
                <a:t>e.g. sonication</a:t>
              </a:r>
              <a:endParaRPr lang="en-US" sz="600" dirty="0">
                <a:latin typeface="Helvetica"/>
                <a:cs typeface="Helvetica"/>
              </a:endParaRPr>
            </a:p>
          </p:txBody>
        </p:sp>
        <p:cxnSp>
          <p:nvCxnSpPr>
            <p:cNvPr id="48" name="Straight Arrow Connector 47">
              <a:extLst>
                <a:ext uri="{FF2B5EF4-FFF2-40B4-BE49-F238E27FC236}">
                  <a16:creationId xmlns:a16="http://schemas.microsoft.com/office/drawing/2014/main" id="{031C5B83-AFA9-A93F-39AF-EBB49C2AB944}"/>
                </a:ext>
              </a:extLst>
            </p:cNvPr>
            <p:cNvCxnSpPr>
              <a:cxnSpLocks/>
              <a:endCxn id="41" idx="2"/>
            </p:cNvCxnSpPr>
            <p:nvPr/>
          </p:nvCxnSpPr>
          <p:spPr>
            <a:xfrm flipV="1">
              <a:off x="4832728" y="2057800"/>
              <a:ext cx="776123" cy="652816"/>
            </a:xfrm>
            <a:prstGeom prst="straightConnector1">
              <a:avLst/>
            </a:prstGeom>
            <a:ln>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24D448C-695A-1CA1-3168-18D0A030498B}"/>
                </a:ext>
              </a:extLst>
            </p:cNvPr>
            <p:cNvCxnSpPr>
              <a:cxnSpLocks/>
            </p:cNvCxnSpPr>
            <p:nvPr/>
          </p:nvCxnSpPr>
          <p:spPr>
            <a:xfrm>
              <a:off x="6647840" y="3809180"/>
              <a:ext cx="322619" cy="365761"/>
            </a:xfrm>
            <a:prstGeom prst="straightConnector1">
              <a:avLst/>
            </a:prstGeom>
            <a:ln>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4F3B337B-F712-2EB3-3B36-E5DE4CE73876}"/>
                </a:ext>
              </a:extLst>
            </p:cNvPr>
            <p:cNvCxnSpPr>
              <a:cxnSpLocks/>
            </p:cNvCxnSpPr>
            <p:nvPr/>
          </p:nvCxnSpPr>
          <p:spPr>
            <a:xfrm flipV="1">
              <a:off x="6754520" y="2512081"/>
              <a:ext cx="250642" cy="641783"/>
            </a:xfrm>
            <a:prstGeom prst="straightConnector1">
              <a:avLst/>
            </a:prstGeom>
            <a:ln>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CECB6B40-28B9-5DA5-28F9-CF6D374DBB04}"/>
                </a:ext>
              </a:extLst>
            </p:cNvPr>
            <p:cNvSpPr txBox="1"/>
            <p:nvPr/>
          </p:nvSpPr>
          <p:spPr>
            <a:xfrm>
              <a:off x="6035906" y="2154814"/>
              <a:ext cx="1938511"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“occluded light”</a:t>
              </a:r>
              <a:endParaRPr lang="en-US" sz="800" b="1" baseline="30000" dirty="0">
                <a:latin typeface="Helvetica"/>
                <a:cs typeface="Helvetica"/>
              </a:endParaRPr>
            </a:p>
          </p:txBody>
        </p:sp>
        <p:sp>
          <p:nvSpPr>
            <p:cNvPr id="63" name="TextBox 62">
              <a:extLst>
                <a:ext uri="{FF2B5EF4-FFF2-40B4-BE49-F238E27FC236}">
                  <a16:creationId xmlns:a16="http://schemas.microsoft.com/office/drawing/2014/main" id="{5E967732-B861-D960-7423-D6CED21CDCBD}"/>
                </a:ext>
              </a:extLst>
            </p:cNvPr>
            <p:cNvSpPr txBox="1"/>
            <p:nvPr/>
          </p:nvSpPr>
          <p:spPr>
            <a:xfrm>
              <a:off x="5705856" y="4210606"/>
              <a:ext cx="2596896" cy="584775"/>
            </a:xfrm>
            <a:prstGeom prst="rect">
              <a:avLst/>
            </a:prstGeom>
            <a:solidFill>
              <a:schemeClr val="bg1"/>
            </a:solidFill>
          </p:spPr>
          <p:txBody>
            <a:bodyPr wrap="square" rtlCol="0">
              <a:spAutoFit/>
            </a:bodyPr>
            <a:lstStyle/>
            <a:p>
              <a:pPr marL="0" lvl="1" algn="ctr"/>
              <a:r>
                <a:rPr lang="en-US" sz="1600" b="1" dirty="0">
                  <a:latin typeface="Helvetica"/>
                  <a:cs typeface="Helvetica"/>
                </a:rPr>
                <a:t>“heavy” </a:t>
              </a:r>
            </a:p>
            <a:p>
              <a:pPr marL="0" lvl="1" algn="ctr"/>
              <a:r>
                <a:rPr lang="en-US" sz="1600" i="1" dirty="0">
                  <a:latin typeface="Helvetica"/>
                  <a:cs typeface="Helvetica"/>
                </a:rPr>
                <a:t>(aka mineral-associated)</a:t>
              </a:r>
              <a:endParaRPr lang="en-US" sz="800" i="1" baseline="30000" dirty="0">
                <a:latin typeface="Helvetica"/>
                <a:cs typeface="Helvetica"/>
              </a:endParaRPr>
            </a:p>
          </p:txBody>
        </p:sp>
      </p:grpSp>
      <p:sp>
        <p:nvSpPr>
          <p:cNvPr id="4" name="TextBox 3">
            <a:extLst>
              <a:ext uri="{FF2B5EF4-FFF2-40B4-BE49-F238E27FC236}">
                <a16:creationId xmlns:a16="http://schemas.microsoft.com/office/drawing/2014/main" id="{C16C0089-EF4D-B826-9C82-F4C62805E9C3}"/>
              </a:ext>
            </a:extLst>
          </p:cNvPr>
          <p:cNvSpPr txBox="1"/>
          <p:nvPr/>
        </p:nvSpPr>
        <p:spPr>
          <a:xfrm>
            <a:off x="44484" y="5251813"/>
            <a:ext cx="3823428" cy="261610"/>
          </a:xfrm>
          <a:prstGeom prst="rect">
            <a:avLst/>
          </a:prstGeom>
          <a:noFill/>
        </p:spPr>
        <p:txBody>
          <a:bodyPr wrap="square" rtlCol="0">
            <a:spAutoFit/>
          </a:bodyPr>
          <a:lstStyle/>
          <a:p>
            <a:pPr marL="0" lvl="1" algn="ctr">
              <a:spcAft>
                <a:spcPts val="600"/>
              </a:spcAft>
            </a:pPr>
            <a:r>
              <a:rPr lang="en-US" sz="1100" i="1" dirty="0">
                <a:latin typeface="Helvetica"/>
                <a:cs typeface="Helvetica"/>
              </a:rPr>
              <a:t>Figure adapted from </a:t>
            </a:r>
            <a:r>
              <a:rPr lang="en-US" sz="1100" i="1" dirty="0" err="1">
                <a:latin typeface="Helvetica"/>
                <a:cs typeface="Helvetica"/>
              </a:rPr>
              <a:t>Wagai</a:t>
            </a:r>
            <a:r>
              <a:rPr lang="en-US" sz="1100" i="1" dirty="0">
                <a:latin typeface="Helvetica"/>
                <a:cs typeface="Helvetica"/>
              </a:rPr>
              <a:t> et al. 2009</a:t>
            </a:r>
            <a:endParaRPr lang="en-US" sz="500" i="1" dirty="0">
              <a:latin typeface="Helvetica"/>
              <a:cs typeface="Helvetica"/>
            </a:endParaRPr>
          </a:p>
        </p:txBody>
      </p:sp>
    </p:spTree>
    <p:extLst>
      <p:ext uri="{BB962C8B-B14F-4D97-AF65-F5344CB8AC3E}">
        <p14:creationId xmlns:p14="http://schemas.microsoft.com/office/powerpoint/2010/main" val="1599791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inC_dist_14c.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710" y="1188308"/>
            <a:ext cx="7111680" cy="3829366"/>
          </a:xfrm>
          <a:prstGeom prst="rect">
            <a:avLst/>
          </a:prstGeom>
        </p:spPr>
      </p:pic>
      <p:sp>
        <p:nvSpPr>
          <p:cNvPr id="19" name="TextBox 18"/>
          <p:cNvSpPr txBox="1"/>
          <p:nvPr/>
        </p:nvSpPr>
        <p:spPr>
          <a:xfrm>
            <a:off x="6600235" y="3701542"/>
            <a:ext cx="1490136" cy="615553"/>
          </a:xfrm>
          <a:prstGeom prst="rect">
            <a:avLst/>
          </a:prstGeom>
          <a:solidFill>
            <a:schemeClr val="bg1"/>
          </a:solidFill>
        </p:spPr>
        <p:txBody>
          <a:bodyPr wrap="square" rtlCol="0">
            <a:spAutoFit/>
          </a:bodyPr>
          <a:lstStyle/>
          <a:p>
            <a:pPr algn="ctr"/>
            <a:r>
              <a:rPr lang="en-US" sz="1600" b="1" i="1" dirty="0">
                <a:latin typeface="Helvetica"/>
                <a:cs typeface="Helvetica"/>
              </a:rPr>
              <a:t>positive ∆</a:t>
            </a:r>
            <a:r>
              <a:rPr lang="en-US" sz="1600" b="1" i="1" baseline="30000" dirty="0">
                <a:latin typeface="Helvetica"/>
                <a:cs typeface="Helvetica"/>
              </a:rPr>
              <a:t>14</a:t>
            </a:r>
            <a:r>
              <a:rPr lang="en-US" sz="1600" b="1" i="1" dirty="0">
                <a:latin typeface="Helvetica"/>
                <a:cs typeface="Helvetica"/>
              </a:rPr>
              <a:t>C </a:t>
            </a:r>
            <a:r>
              <a:rPr lang="en-US" b="1" i="1" dirty="0">
                <a:latin typeface="Helvetica"/>
                <a:cs typeface="Helvetica"/>
              </a:rPr>
              <a:t>= modern</a:t>
            </a:r>
          </a:p>
        </p:txBody>
      </p:sp>
      <p:sp>
        <p:nvSpPr>
          <p:cNvPr id="20" name="TextBox 19"/>
          <p:cNvSpPr txBox="1"/>
          <p:nvPr/>
        </p:nvSpPr>
        <p:spPr>
          <a:xfrm>
            <a:off x="6781893" y="1266291"/>
            <a:ext cx="1279517" cy="707886"/>
          </a:xfrm>
          <a:prstGeom prst="rect">
            <a:avLst/>
          </a:prstGeom>
          <a:solidFill>
            <a:schemeClr val="bg1"/>
          </a:solidFill>
        </p:spPr>
        <p:txBody>
          <a:bodyPr wrap="none" rtlCol="0">
            <a:spAutoFit/>
          </a:bodyPr>
          <a:lstStyle/>
          <a:p>
            <a:pPr algn="ctr"/>
            <a:r>
              <a:rPr lang="en-US" sz="2000" b="1" dirty="0">
                <a:solidFill>
                  <a:srgbClr val="80CDC1"/>
                </a:solidFill>
                <a:latin typeface="Helvetica"/>
                <a:cs typeface="Helvetica"/>
              </a:rPr>
              <a:t>COOL</a:t>
            </a:r>
          </a:p>
          <a:p>
            <a:pPr algn="ctr"/>
            <a:r>
              <a:rPr lang="en-US" sz="2000" b="1" dirty="0">
                <a:latin typeface="Helvetica"/>
                <a:cs typeface="Helvetica"/>
              </a:rPr>
              <a:t>0.2-0.3 m</a:t>
            </a:r>
          </a:p>
        </p:txBody>
      </p:sp>
      <p:sp>
        <p:nvSpPr>
          <p:cNvPr id="2" name="Title 1">
            <a:extLst>
              <a:ext uri="{FF2B5EF4-FFF2-40B4-BE49-F238E27FC236}">
                <a16:creationId xmlns:a16="http://schemas.microsoft.com/office/drawing/2014/main" id="{9498DAF6-C8FE-AE7E-9870-F06689D61638}"/>
              </a:ext>
            </a:extLst>
          </p:cNvPr>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HEAVY FRC ∆</a:t>
            </a:r>
            <a:r>
              <a:rPr lang="en-US" sz="3600" b="1" baseline="30000" dirty="0">
                <a:solidFill>
                  <a:schemeClr val="bg1"/>
                </a:solidFill>
                <a:latin typeface="Verdana"/>
                <a:cs typeface="Verdana"/>
              </a:rPr>
              <a:t>14</a:t>
            </a:r>
            <a:r>
              <a:rPr lang="en-US" sz="3600" b="1" dirty="0">
                <a:solidFill>
                  <a:schemeClr val="bg1"/>
                </a:solidFill>
                <a:latin typeface="Verdana"/>
                <a:cs typeface="Verdana"/>
              </a:rPr>
              <a:t>C DISTRIBUTION</a:t>
            </a:r>
          </a:p>
        </p:txBody>
      </p:sp>
      <p:sp>
        <p:nvSpPr>
          <p:cNvPr id="7" name="Slide Number Placeholder 3">
            <a:extLst>
              <a:ext uri="{FF2B5EF4-FFF2-40B4-BE49-F238E27FC236}">
                <a16:creationId xmlns:a16="http://schemas.microsoft.com/office/drawing/2014/main" id="{E317A4A1-7BF1-E722-E4B3-944043BF08EA}"/>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116</a:t>
            </a:fld>
            <a:endParaRPr lang="de-DE" dirty="0"/>
          </a:p>
        </p:txBody>
      </p:sp>
      <p:sp>
        <p:nvSpPr>
          <p:cNvPr id="4" name="TextBox 3">
            <a:extLst>
              <a:ext uri="{FF2B5EF4-FFF2-40B4-BE49-F238E27FC236}">
                <a16:creationId xmlns:a16="http://schemas.microsoft.com/office/drawing/2014/main" id="{31A32E1D-B1D5-1080-98E7-2D5F587F6336}"/>
              </a:ext>
            </a:extLst>
          </p:cNvPr>
          <p:cNvSpPr txBox="1"/>
          <p:nvPr/>
        </p:nvSpPr>
        <p:spPr>
          <a:xfrm>
            <a:off x="1776709" y="1556723"/>
            <a:ext cx="1032321" cy="400110"/>
          </a:xfrm>
          <a:prstGeom prst="rect">
            <a:avLst/>
          </a:prstGeom>
          <a:noFill/>
        </p:spPr>
        <p:txBody>
          <a:bodyPr wrap="square" rtlCol="0">
            <a:spAutoFit/>
          </a:bodyPr>
          <a:lstStyle/>
          <a:p>
            <a:pPr algn="ctr"/>
            <a:r>
              <a:rPr lang="en-US" sz="2000" b="1" dirty="0">
                <a:latin typeface="Helvetica"/>
                <a:cs typeface="Helvetica"/>
              </a:rPr>
              <a:t>Clays</a:t>
            </a:r>
            <a:endParaRPr lang="en-US" sz="2400" b="1" dirty="0">
              <a:latin typeface="Helvetica"/>
              <a:cs typeface="Helvetica"/>
            </a:endParaRPr>
          </a:p>
        </p:txBody>
      </p:sp>
      <p:sp>
        <p:nvSpPr>
          <p:cNvPr id="8" name="TextBox 7">
            <a:extLst>
              <a:ext uri="{FF2B5EF4-FFF2-40B4-BE49-F238E27FC236}">
                <a16:creationId xmlns:a16="http://schemas.microsoft.com/office/drawing/2014/main" id="{944FB0F2-4869-F9EF-BE40-29B4F3996E92}"/>
              </a:ext>
            </a:extLst>
          </p:cNvPr>
          <p:cNvSpPr txBox="1"/>
          <p:nvPr/>
        </p:nvSpPr>
        <p:spPr>
          <a:xfrm>
            <a:off x="2977741" y="1217079"/>
            <a:ext cx="1032321" cy="707886"/>
          </a:xfrm>
          <a:prstGeom prst="rect">
            <a:avLst/>
          </a:prstGeom>
          <a:noFill/>
        </p:spPr>
        <p:txBody>
          <a:bodyPr wrap="square" rtlCol="0">
            <a:spAutoFit/>
          </a:bodyPr>
          <a:lstStyle/>
          <a:p>
            <a:pPr algn="ctr"/>
            <a:r>
              <a:rPr lang="en-US" sz="2000" b="1" dirty="0">
                <a:latin typeface="Helvetica"/>
                <a:cs typeface="Helvetica"/>
              </a:rPr>
              <a:t>metal oxides</a:t>
            </a:r>
            <a:endParaRPr lang="en-US" sz="2400" b="1" dirty="0">
              <a:latin typeface="Helvetica"/>
              <a:cs typeface="Helvetica"/>
            </a:endParaRPr>
          </a:p>
        </p:txBody>
      </p:sp>
      <p:cxnSp>
        <p:nvCxnSpPr>
          <p:cNvPr id="9" name="Straight Arrow Connector 8">
            <a:extLst>
              <a:ext uri="{FF2B5EF4-FFF2-40B4-BE49-F238E27FC236}">
                <a16:creationId xmlns:a16="http://schemas.microsoft.com/office/drawing/2014/main" id="{235BEFFA-E2EC-290E-6249-F60A4324FBAC}"/>
              </a:ext>
            </a:extLst>
          </p:cNvPr>
          <p:cNvCxnSpPr>
            <a:stCxn id="8" idx="2"/>
          </p:cNvCxnSpPr>
          <p:nvPr/>
        </p:nvCxnSpPr>
        <p:spPr>
          <a:xfrm>
            <a:off x="3493902" y="1924965"/>
            <a:ext cx="590796" cy="39965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E057A0E-E781-8B46-151F-3359DFFE7DC6}"/>
              </a:ext>
            </a:extLst>
          </p:cNvPr>
          <p:cNvCxnSpPr>
            <a:stCxn id="4" idx="2"/>
          </p:cNvCxnSpPr>
          <p:nvPr/>
        </p:nvCxnSpPr>
        <p:spPr>
          <a:xfrm>
            <a:off x="2292870" y="1956833"/>
            <a:ext cx="270943" cy="577161"/>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8CD4C7A-A0DC-4E98-B551-C2161E1383F4}"/>
              </a:ext>
            </a:extLst>
          </p:cNvPr>
          <p:cNvSpPr txBox="1"/>
          <p:nvPr/>
        </p:nvSpPr>
        <p:spPr>
          <a:xfrm>
            <a:off x="5585578" y="1248947"/>
            <a:ext cx="1032321" cy="707886"/>
          </a:xfrm>
          <a:prstGeom prst="rect">
            <a:avLst/>
          </a:prstGeom>
          <a:noFill/>
        </p:spPr>
        <p:txBody>
          <a:bodyPr wrap="square" rtlCol="0">
            <a:spAutoFit/>
          </a:bodyPr>
          <a:lstStyle/>
          <a:p>
            <a:pPr algn="ctr"/>
            <a:r>
              <a:rPr lang="en-US" sz="2000" b="1" dirty="0">
                <a:latin typeface="Helvetica"/>
                <a:cs typeface="Helvetica"/>
              </a:rPr>
              <a:t>lipids/sugars</a:t>
            </a:r>
            <a:endParaRPr lang="en-US" sz="2400" b="1" dirty="0">
              <a:latin typeface="Helvetica"/>
              <a:cs typeface="Helvetica"/>
            </a:endParaRPr>
          </a:p>
        </p:txBody>
      </p:sp>
      <p:cxnSp>
        <p:nvCxnSpPr>
          <p:cNvPr id="12" name="Straight Arrow Connector 11">
            <a:extLst>
              <a:ext uri="{FF2B5EF4-FFF2-40B4-BE49-F238E27FC236}">
                <a16:creationId xmlns:a16="http://schemas.microsoft.com/office/drawing/2014/main" id="{2919C0DB-4410-BDAE-38E1-33AD3D743420}"/>
              </a:ext>
            </a:extLst>
          </p:cNvPr>
          <p:cNvCxnSpPr>
            <a:cxnSpLocks/>
          </p:cNvCxnSpPr>
          <p:nvPr/>
        </p:nvCxnSpPr>
        <p:spPr>
          <a:xfrm flipH="1">
            <a:off x="5829832" y="1972785"/>
            <a:ext cx="273211" cy="39965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56510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PARALLEL vs SERIES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117</a:t>
            </a:fld>
            <a:endParaRPr lang="de-DE" dirty="0"/>
          </a:p>
        </p:txBody>
      </p:sp>
      <p:pic>
        <p:nvPicPr>
          <p:cNvPr id="25" name="Picture 24">
            <a:extLst>
              <a:ext uri="{FF2B5EF4-FFF2-40B4-BE49-F238E27FC236}">
                <a16:creationId xmlns:a16="http://schemas.microsoft.com/office/drawing/2014/main" id="{5C25DE07-85C5-078E-4152-1263A74D1FBE}"/>
              </a:ext>
            </a:extLst>
          </p:cNvPr>
          <p:cNvPicPr>
            <a:picLocks noChangeAspect="1"/>
          </p:cNvPicPr>
          <p:nvPr/>
        </p:nvPicPr>
        <p:blipFill>
          <a:blip r:embed="rId3"/>
          <a:stretch>
            <a:fillRect/>
          </a:stretch>
        </p:blipFill>
        <p:spPr>
          <a:xfrm>
            <a:off x="1202247" y="882650"/>
            <a:ext cx="6946900" cy="3949700"/>
          </a:xfrm>
          <a:prstGeom prst="rect">
            <a:avLst/>
          </a:prstGeom>
        </p:spPr>
      </p:pic>
      <p:grpSp>
        <p:nvGrpSpPr>
          <p:cNvPr id="2" name="Group 1">
            <a:extLst>
              <a:ext uri="{FF2B5EF4-FFF2-40B4-BE49-F238E27FC236}">
                <a16:creationId xmlns:a16="http://schemas.microsoft.com/office/drawing/2014/main" id="{27B0D53A-BC6D-04CD-6137-1A7301B35145}"/>
              </a:ext>
            </a:extLst>
          </p:cNvPr>
          <p:cNvGrpSpPr/>
          <p:nvPr/>
        </p:nvGrpSpPr>
        <p:grpSpPr>
          <a:xfrm>
            <a:off x="3116810" y="988139"/>
            <a:ext cx="3596648" cy="1348642"/>
            <a:chOff x="3116810" y="988139"/>
            <a:chExt cx="3596648" cy="1348642"/>
          </a:xfrm>
        </p:grpSpPr>
        <p:sp>
          <p:nvSpPr>
            <p:cNvPr id="3" name="TextBox 2">
              <a:extLst>
                <a:ext uri="{FF2B5EF4-FFF2-40B4-BE49-F238E27FC236}">
                  <a16:creationId xmlns:a16="http://schemas.microsoft.com/office/drawing/2014/main" id="{9826CCC7-A0D0-B1E7-57C8-D5A07E4C95B9}"/>
                </a:ext>
              </a:extLst>
            </p:cNvPr>
            <p:cNvSpPr txBox="1"/>
            <p:nvPr/>
          </p:nvSpPr>
          <p:spPr>
            <a:xfrm>
              <a:off x="3810658" y="988139"/>
              <a:ext cx="1611984" cy="338554"/>
            </a:xfrm>
            <a:prstGeom prst="rect">
              <a:avLst/>
            </a:prstGeom>
            <a:solidFill>
              <a:schemeClr val="bg1"/>
            </a:solidFill>
          </p:spPr>
          <p:txBody>
            <a:bodyPr wrap="square" rtlCol="0">
              <a:spAutoFit/>
            </a:bodyPr>
            <a:lstStyle/>
            <a:p>
              <a:pPr marL="0" lvl="1" algn="ctr">
                <a:spcAft>
                  <a:spcPts val="600"/>
                </a:spcAft>
              </a:pPr>
              <a:r>
                <a:rPr lang="en-US" sz="1600" b="1" u="sng" dirty="0">
                  <a:latin typeface="Helvetica"/>
                  <a:cs typeface="Helvetica"/>
                </a:rPr>
                <a:t>2-pool parallel</a:t>
              </a:r>
            </a:p>
          </p:txBody>
        </p:sp>
        <p:sp>
          <p:nvSpPr>
            <p:cNvPr id="5" name="TextBox 4">
              <a:extLst>
                <a:ext uri="{FF2B5EF4-FFF2-40B4-BE49-F238E27FC236}">
                  <a16:creationId xmlns:a16="http://schemas.microsoft.com/office/drawing/2014/main" id="{EB2837C7-8B6B-3CCB-7BCE-487BC1CA61CD}"/>
                </a:ext>
              </a:extLst>
            </p:cNvPr>
            <p:cNvSpPr txBox="1"/>
            <p:nvPr/>
          </p:nvSpPr>
          <p:spPr>
            <a:xfrm>
              <a:off x="5337144" y="988139"/>
              <a:ext cx="1376314" cy="338554"/>
            </a:xfrm>
            <a:prstGeom prst="rect">
              <a:avLst/>
            </a:prstGeom>
            <a:solidFill>
              <a:schemeClr val="bg1"/>
            </a:solidFill>
          </p:spPr>
          <p:txBody>
            <a:bodyPr wrap="square" rtlCol="0">
              <a:spAutoFit/>
            </a:bodyPr>
            <a:lstStyle/>
            <a:p>
              <a:pPr marL="0" lvl="1" algn="ctr">
                <a:spcAft>
                  <a:spcPts val="600"/>
                </a:spcAft>
              </a:pPr>
              <a:r>
                <a:rPr lang="en-US" sz="1600" u="sng" dirty="0">
                  <a:latin typeface="Helvetica"/>
                  <a:cs typeface="Helvetica"/>
                </a:rPr>
                <a:t>2-pool series</a:t>
              </a:r>
            </a:p>
          </p:txBody>
        </p:sp>
        <p:sp>
          <p:nvSpPr>
            <p:cNvPr id="6" name="TextBox 5">
              <a:extLst>
                <a:ext uri="{FF2B5EF4-FFF2-40B4-BE49-F238E27FC236}">
                  <a16:creationId xmlns:a16="http://schemas.microsoft.com/office/drawing/2014/main" id="{0DB4F692-415D-68A1-1976-BB0BB77348D6}"/>
                </a:ext>
              </a:extLst>
            </p:cNvPr>
            <p:cNvSpPr txBox="1"/>
            <p:nvPr/>
          </p:nvSpPr>
          <p:spPr>
            <a:xfrm>
              <a:off x="3116810" y="1326693"/>
              <a:ext cx="713622" cy="984885"/>
            </a:xfrm>
            <a:prstGeom prst="rect">
              <a:avLst/>
            </a:prstGeom>
            <a:noFill/>
          </p:spPr>
          <p:txBody>
            <a:bodyPr wrap="square" rtlCol="0">
              <a:spAutoFit/>
            </a:bodyPr>
            <a:lstStyle/>
            <a:p>
              <a:pPr marL="0" lvl="1" algn="ctr">
                <a:spcAft>
                  <a:spcPts val="600"/>
                </a:spcAft>
              </a:pPr>
              <a:r>
                <a:rPr lang="en-US" sz="1600" b="1" dirty="0">
                  <a:latin typeface="Helvetica"/>
                  <a:cs typeface="Helvetica"/>
                </a:rPr>
                <a:t>Age:</a:t>
              </a:r>
            </a:p>
            <a:p>
              <a:pPr marL="0" lvl="1" algn="ctr">
                <a:spcAft>
                  <a:spcPts val="600"/>
                </a:spcAft>
              </a:pPr>
              <a:r>
                <a:rPr lang="en-US" sz="1600" b="1" dirty="0">
                  <a:latin typeface="Helvetica"/>
                  <a:cs typeface="Helvetica"/>
                </a:rPr>
                <a:t>TT:</a:t>
              </a:r>
            </a:p>
            <a:p>
              <a:pPr marL="0" lvl="1" algn="ctr">
                <a:spcAft>
                  <a:spcPts val="600"/>
                </a:spcAft>
              </a:pPr>
              <a:r>
                <a:rPr lang="en-US" sz="1600" b="1" dirty="0">
                  <a:latin typeface="Helvetica"/>
                  <a:cs typeface="Helvetica"/>
                </a:rPr>
                <a:t>lag:</a:t>
              </a:r>
            </a:p>
          </p:txBody>
        </p:sp>
        <p:sp>
          <p:nvSpPr>
            <p:cNvPr id="7" name="TextBox 6">
              <a:extLst>
                <a:ext uri="{FF2B5EF4-FFF2-40B4-BE49-F238E27FC236}">
                  <a16:creationId xmlns:a16="http://schemas.microsoft.com/office/drawing/2014/main" id="{3BB6EDE6-7EE4-4C13-BB38-E28A01D40C35}"/>
                </a:ext>
              </a:extLst>
            </p:cNvPr>
            <p:cNvSpPr txBox="1"/>
            <p:nvPr/>
          </p:nvSpPr>
          <p:spPr>
            <a:xfrm>
              <a:off x="3805490" y="1342082"/>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149 (96)</a:t>
              </a:r>
            </a:p>
          </p:txBody>
        </p:sp>
        <p:sp>
          <p:nvSpPr>
            <p:cNvPr id="9" name="TextBox 8">
              <a:extLst>
                <a:ext uri="{FF2B5EF4-FFF2-40B4-BE49-F238E27FC236}">
                  <a16:creationId xmlns:a16="http://schemas.microsoft.com/office/drawing/2014/main" id="{42F10096-53BC-5C82-4B5F-4B0F201EAF17}"/>
                </a:ext>
              </a:extLst>
            </p:cNvPr>
            <p:cNvSpPr txBox="1"/>
            <p:nvPr/>
          </p:nvSpPr>
          <p:spPr>
            <a:xfrm>
              <a:off x="5337144" y="1339935"/>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149 (102)</a:t>
              </a:r>
            </a:p>
          </p:txBody>
        </p:sp>
        <p:sp>
          <p:nvSpPr>
            <p:cNvPr id="10" name="TextBox 9">
              <a:extLst>
                <a:ext uri="{FF2B5EF4-FFF2-40B4-BE49-F238E27FC236}">
                  <a16:creationId xmlns:a16="http://schemas.microsoft.com/office/drawing/2014/main" id="{C5D5892F-1965-99B7-085E-FFB2D4A7E196}"/>
                </a:ext>
              </a:extLst>
            </p:cNvPr>
            <p:cNvSpPr txBox="1"/>
            <p:nvPr/>
          </p:nvSpPr>
          <p:spPr>
            <a:xfrm>
              <a:off x="3805490" y="1684875"/>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92 (35)</a:t>
              </a:r>
            </a:p>
          </p:txBody>
        </p:sp>
        <p:sp>
          <p:nvSpPr>
            <p:cNvPr id="11" name="TextBox 10">
              <a:extLst>
                <a:ext uri="{FF2B5EF4-FFF2-40B4-BE49-F238E27FC236}">
                  <a16:creationId xmlns:a16="http://schemas.microsoft.com/office/drawing/2014/main" id="{3EE11656-1E93-3F95-6845-F138F64714CA}"/>
                </a:ext>
              </a:extLst>
            </p:cNvPr>
            <p:cNvSpPr txBox="1"/>
            <p:nvPr/>
          </p:nvSpPr>
          <p:spPr>
            <a:xfrm>
              <a:off x="5337144" y="1684875"/>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95 (32)</a:t>
              </a:r>
            </a:p>
          </p:txBody>
        </p:sp>
        <p:sp>
          <p:nvSpPr>
            <p:cNvPr id="12" name="TextBox 11">
              <a:extLst>
                <a:ext uri="{FF2B5EF4-FFF2-40B4-BE49-F238E27FC236}">
                  <a16:creationId xmlns:a16="http://schemas.microsoft.com/office/drawing/2014/main" id="{F368983B-F991-3510-20D2-DD099BA70B5F}"/>
                </a:ext>
              </a:extLst>
            </p:cNvPr>
            <p:cNvSpPr txBox="1"/>
            <p:nvPr/>
          </p:nvSpPr>
          <p:spPr>
            <a:xfrm>
              <a:off x="3805490" y="1998227"/>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1</a:t>
              </a:r>
            </a:p>
          </p:txBody>
        </p:sp>
        <p:sp>
          <p:nvSpPr>
            <p:cNvPr id="13" name="TextBox 12">
              <a:extLst>
                <a:ext uri="{FF2B5EF4-FFF2-40B4-BE49-F238E27FC236}">
                  <a16:creationId xmlns:a16="http://schemas.microsoft.com/office/drawing/2014/main" id="{32B52D67-93AB-E646-E05A-C88793E9807F}"/>
                </a:ext>
              </a:extLst>
            </p:cNvPr>
            <p:cNvSpPr txBox="1"/>
            <p:nvPr/>
          </p:nvSpPr>
          <p:spPr>
            <a:xfrm>
              <a:off x="5337144" y="1998227"/>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11</a:t>
              </a:r>
            </a:p>
          </p:txBody>
        </p:sp>
      </p:grpSp>
    </p:spTree>
    <p:extLst>
      <p:ext uri="{BB962C8B-B14F-4D97-AF65-F5344CB8AC3E}">
        <p14:creationId xmlns:p14="http://schemas.microsoft.com/office/powerpoint/2010/main" val="3490415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PARALLEL vs SERIES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118</a:t>
            </a:fld>
            <a:endParaRPr lang="de-DE" dirty="0"/>
          </a:p>
        </p:txBody>
      </p:sp>
      <p:pic>
        <p:nvPicPr>
          <p:cNvPr id="25" name="Picture 24">
            <a:extLst>
              <a:ext uri="{FF2B5EF4-FFF2-40B4-BE49-F238E27FC236}">
                <a16:creationId xmlns:a16="http://schemas.microsoft.com/office/drawing/2014/main" id="{5C25DE07-85C5-078E-4152-1263A74D1FBE}"/>
              </a:ext>
            </a:extLst>
          </p:cNvPr>
          <p:cNvPicPr>
            <a:picLocks noChangeAspect="1"/>
          </p:cNvPicPr>
          <p:nvPr/>
        </p:nvPicPr>
        <p:blipFill>
          <a:blip r:embed="rId3"/>
          <a:stretch>
            <a:fillRect/>
          </a:stretch>
        </p:blipFill>
        <p:spPr>
          <a:xfrm>
            <a:off x="1202247" y="882650"/>
            <a:ext cx="6946900" cy="3949700"/>
          </a:xfrm>
          <a:prstGeom prst="rect">
            <a:avLst/>
          </a:prstGeom>
        </p:spPr>
      </p:pic>
      <p:grpSp>
        <p:nvGrpSpPr>
          <p:cNvPr id="2" name="Group 1">
            <a:extLst>
              <a:ext uri="{FF2B5EF4-FFF2-40B4-BE49-F238E27FC236}">
                <a16:creationId xmlns:a16="http://schemas.microsoft.com/office/drawing/2014/main" id="{27B0D53A-BC6D-04CD-6137-1A7301B35145}"/>
              </a:ext>
            </a:extLst>
          </p:cNvPr>
          <p:cNvGrpSpPr/>
          <p:nvPr/>
        </p:nvGrpSpPr>
        <p:grpSpPr>
          <a:xfrm>
            <a:off x="3116810" y="988139"/>
            <a:ext cx="3596648" cy="1348642"/>
            <a:chOff x="3116810" y="988139"/>
            <a:chExt cx="3596648" cy="1348642"/>
          </a:xfrm>
        </p:grpSpPr>
        <p:sp>
          <p:nvSpPr>
            <p:cNvPr id="3" name="TextBox 2">
              <a:extLst>
                <a:ext uri="{FF2B5EF4-FFF2-40B4-BE49-F238E27FC236}">
                  <a16:creationId xmlns:a16="http://schemas.microsoft.com/office/drawing/2014/main" id="{9826CCC7-A0D0-B1E7-57C8-D5A07E4C95B9}"/>
                </a:ext>
              </a:extLst>
            </p:cNvPr>
            <p:cNvSpPr txBox="1"/>
            <p:nvPr/>
          </p:nvSpPr>
          <p:spPr>
            <a:xfrm>
              <a:off x="3810658" y="988139"/>
              <a:ext cx="1611984" cy="338554"/>
            </a:xfrm>
            <a:prstGeom prst="rect">
              <a:avLst/>
            </a:prstGeom>
            <a:solidFill>
              <a:schemeClr val="bg1"/>
            </a:solidFill>
          </p:spPr>
          <p:txBody>
            <a:bodyPr wrap="square" rtlCol="0">
              <a:spAutoFit/>
            </a:bodyPr>
            <a:lstStyle/>
            <a:p>
              <a:pPr marL="0" lvl="1" algn="ctr">
                <a:spcAft>
                  <a:spcPts val="600"/>
                </a:spcAft>
              </a:pPr>
              <a:r>
                <a:rPr lang="en-US" sz="1600" b="1" u="sng" dirty="0">
                  <a:latin typeface="Helvetica"/>
                  <a:cs typeface="Helvetica"/>
                </a:rPr>
                <a:t>2-pool parallel</a:t>
              </a:r>
            </a:p>
          </p:txBody>
        </p:sp>
        <p:sp>
          <p:nvSpPr>
            <p:cNvPr id="5" name="TextBox 4">
              <a:extLst>
                <a:ext uri="{FF2B5EF4-FFF2-40B4-BE49-F238E27FC236}">
                  <a16:creationId xmlns:a16="http://schemas.microsoft.com/office/drawing/2014/main" id="{EB2837C7-8B6B-3CCB-7BCE-487BC1CA61CD}"/>
                </a:ext>
              </a:extLst>
            </p:cNvPr>
            <p:cNvSpPr txBox="1"/>
            <p:nvPr/>
          </p:nvSpPr>
          <p:spPr>
            <a:xfrm>
              <a:off x="5337144" y="988139"/>
              <a:ext cx="1376314" cy="338554"/>
            </a:xfrm>
            <a:prstGeom prst="rect">
              <a:avLst/>
            </a:prstGeom>
            <a:solidFill>
              <a:schemeClr val="bg1"/>
            </a:solidFill>
          </p:spPr>
          <p:txBody>
            <a:bodyPr wrap="square" rtlCol="0">
              <a:spAutoFit/>
            </a:bodyPr>
            <a:lstStyle/>
            <a:p>
              <a:pPr marL="0" lvl="1" algn="ctr">
                <a:spcAft>
                  <a:spcPts val="600"/>
                </a:spcAft>
              </a:pPr>
              <a:r>
                <a:rPr lang="en-US" sz="1600" u="sng" dirty="0">
                  <a:latin typeface="Helvetica"/>
                  <a:cs typeface="Helvetica"/>
                </a:rPr>
                <a:t>2-pool series</a:t>
              </a:r>
            </a:p>
          </p:txBody>
        </p:sp>
        <p:sp>
          <p:nvSpPr>
            <p:cNvPr id="6" name="TextBox 5">
              <a:extLst>
                <a:ext uri="{FF2B5EF4-FFF2-40B4-BE49-F238E27FC236}">
                  <a16:creationId xmlns:a16="http://schemas.microsoft.com/office/drawing/2014/main" id="{0DB4F692-415D-68A1-1976-BB0BB77348D6}"/>
                </a:ext>
              </a:extLst>
            </p:cNvPr>
            <p:cNvSpPr txBox="1"/>
            <p:nvPr/>
          </p:nvSpPr>
          <p:spPr>
            <a:xfrm>
              <a:off x="3116810" y="1326693"/>
              <a:ext cx="713622" cy="984885"/>
            </a:xfrm>
            <a:prstGeom prst="rect">
              <a:avLst/>
            </a:prstGeom>
            <a:noFill/>
          </p:spPr>
          <p:txBody>
            <a:bodyPr wrap="square" rtlCol="0">
              <a:spAutoFit/>
            </a:bodyPr>
            <a:lstStyle/>
            <a:p>
              <a:pPr marL="0" lvl="1" algn="ctr">
                <a:spcAft>
                  <a:spcPts val="600"/>
                </a:spcAft>
              </a:pPr>
              <a:r>
                <a:rPr lang="en-US" sz="1600" b="1" dirty="0">
                  <a:latin typeface="Helvetica"/>
                  <a:cs typeface="Helvetica"/>
                </a:rPr>
                <a:t>Age:</a:t>
              </a:r>
            </a:p>
            <a:p>
              <a:pPr marL="0" lvl="1" algn="ctr">
                <a:spcAft>
                  <a:spcPts val="600"/>
                </a:spcAft>
              </a:pPr>
              <a:r>
                <a:rPr lang="en-US" sz="1600" b="1" dirty="0">
                  <a:latin typeface="Helvetica"/>
                  <a:cs typeface="Helvetica"/>
                </a:rPr>
                <a:t>TT:</a:t>
              </a:r>
            </a:p>
            <a:p>
              <a:pPr marL="0" lvl="1" algn="ctr">
                <a:spcAft>
                  <a:spcPts val="600"/>
                </a:spcAft>
              </a:pPr>
              <a:r>
                <a:rPr lang="en-US" sz="1600" b="1" dirty="0">
                  <a:latin typeface="Helvetica"/>
                  <a:cs typeface="Helvetica"/>
                </a:rPr>
                <a:t>lag:</a:t>
              </a:r>
            </a:p>
          </p:txBody>
        </p:sp>
        <p:sp>
          <p:nvSpPr>
            <p:cNvPr id="7" name="TextBox 6">
              <a:extLst>
                <a:ext uri="{FF2B5EF4-FFF2-40B4-BE49-F238E27FC236}">
                  <a16:creationId xmlns:a16="http://schemas.microsoft.com/office/drawing/2014/main" id="{3BB6EDE6-7EE4-4C13-BB38-E28A01D40C35}"/>
                </a:ext>
              </a:extLst>
            </p:cNvPr>
            <p:cNvSpPr txBox="1"/>
            <p:nvPr/>
          </p:nvSpPr>
          <p:spPr>
            <a:xfrm>
              <a:off x="3805490" y="1342082"/>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149 (96)</a:t>
              </a:r>
            </a:p>
          </p:txBody>
        </p:sp>
        <p:sp>
          <p:nvSpPr>
            <p:cNvPr id="9" name="TextBox 8">
              <a:extLst>
                <a:ext uri="{FF2B5EF4-FFF2-40B4-BE49-F238E27FC236}">
                  <a16:creationId xmlns:a16="http://schemas.microsoft.com/office/drawing/2014/main" id="{42F10096-53BC-5C82-4B5F-4B0F201EAF17}"/>
                </a:ext>
              </a:extLst>
            </p:cNvPr>
            <p:cNvSpPr txBox="1"/>
            <p:nvPr/>
          </p:nvSpPr>
          <p:spPr>
            <a:xfrm>
              <a:off x="5337144" y="1339935"/>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149 (102)</a:t>
              </a:r>
            </a:p>
          </p:txBody>
        </p:sp>
        <p:sp>
          <p:nvSpPr>
            <p:cNvPr id="10" name="TextBox 9">
              <a:extLst>
                <a:ext uri="{FF2B5EF4-FFF2-40B4-BE49-F238E27FC236}">
                  <a16:creationId xmlns:a16="http://schemas.microsoft.com/office/drawing/2014/main" id="{C5D5892F-1965-99B7-085E-FFB2D4A7E196}"/>
                </a:ext>
              </a:extLst>
            </p:cNvPr>
            <p:cNvSpPr txBox="1"/>
            <p:nvPr/>
          </p:nvSpPr>
          <p:spPr>
            <a:xfrm>
              <a:off x="3805490" y="1684875"/>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92 (35)</a:t>
              </a:r>
            </a:p>
          </p:txBody>
        </p:sp>
        <p:sp>
          <p:nvSpPr>
            <p:cNvPr id="11" name="TextBox 10">
              <a:extLst>
                <a:ext uri="{FF2B5EF4-FFF2-40B4-BE49-F238E27FC236}">
                  <a16:creationId xmlns:a16="http://schemas.microsoft.com/office/drawing/2014/main" id="{3EE11656-1E93-3F95-6845-F138F64714CA}"/>
                </a:ext>
              </a:extLst>
            </p:cNvPr>
            <p:cNvSpPr txBox="1"/>
            <p:nvPr/>
          </p:nvSpPr>
          <p:spPr>
            <a:xfrm>
              <a:off x="5337144" y="1684875"/>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95 (32)</a:t>
              </a:r>
            </a:p>
          </p:txBody>
        </p:sp>
        <p:sp>
          <p:nvSpPr>
            <p:cNvPr id="12" name="TextBox 11">
              <a:extLst>
                <a:ext uri="{FF2B5EF4-FFF2-40B4-BE49-F238E27FC236}">
                  <a16:creationId xmlns:a16="http://schemas.microsoft.com/office/drawing/2014/main" id="{F368983B-F991-3510-20D2-DD099BA70B5F}"/>
                </a:ext>
              </a:extLst>
            </p:cNvPr>
            <p:cNvSpPr txBox="1"/>
            <p:nvPr/>
          </p:nvSpPr>
          <p:spPr>
            <a:xfrm>
              <a:off x="3805490" y="1998227"/>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1</a:t>
              </a:r>
            </a:p>
          </p:txBody>
        </p:sp>
        <p:sp>
          <p:nvSpPr>
            <p:cNvPr id="13" name="TextBox 12">
              <a:extLst>
                <a:ext uri="{FF2B5EF4-FFF2-40B4-BE49-F238E27FC236}">
                  <a16:creationId xmlns:a16="http://schemas.microsoft.com/office/drawing/2014/main" id="{32B52D67-93AB-E646-E05A-C88793E9807F}"/>
                </a:ext>
              </a:extLst>
            </p:cNvPr>
            <p:cNvSpPr txBox="1"/>
            <p:nvPr/>
          </p:nvSpPr>
          <p:spPr>
            <a:xfrm>
              <a:off x="5337144" y="1998227"/>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11</a:t>
              </a:r>
            </a:p>
          </p:txBody>
        </p:sp>
      </p:grpSp>
      <p:sp>
        <p:nvSpPr>
          <p:cNvPr id="14" name="Rectangle 13">
            <a:extLst>
              <a:ext uri="{FF2B5EF4-FFF2-40B4-BE49-F238E27FC236}">
                <a16:creationId xmlns:a16="http://schemas.microsoft.com/office/drawing/2014/main" id="{90234647-6BF7-DB50-C27F-C48FB274FDBA}"/>
              </a:ext>
            </a:extLst>
          </p:cNvPr>
          <p:cNvSpPr/>
          <p:nvPr/>
        </p:nvSpPr>
        <p:spPr>
          <a:xfrm>
            <a:off x="227012" y="817273"/>
            <a:ext cx="8689975" cy="4339742"/>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95821FA-D0FC-99FE-5F5C-53395D6B0228}"/>
              </a:ext>
            </a:extLst>
          </p:cNvPr>
          <p:cNvSpPr txBox="1"/>
          <p:nvPr/>
        </p:nvSpPr>
        <p:spPr>
          <a:xfrm>
            <a:off x="156123" y="2278567"/>
            <a:ext cx="8831751" cy="1384995"/>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Mean system age &amp; transit time insensitive to model structure with only bulk and respired ∆</a:t>
            </a:r>
            <a:r>
              <a:rPr lang="en-US" sz="2800" i="1" baseline="30000" dirty="0">
                <a:solidFill>
                  <a:srgbClr val="000000"/>
                </a:solidFill>
                <a:latin typeface="Helvetica"/>
                <a:cs typeface="Helvetica"/>
              </a:rPr>
              <a:t>14</a:t>
            </a:r>
            <a:r>
              <a:rPr lang="en-US" sz="2800" i="1" dirty="0">
                <a:solidFill>
                  <a:srgbClr val="000000"/>
                </a:solidFill>
                <a:latin typeface="Helvetica"/>
                <a:cs typeface="Helvetica"/>
              </a:rPr>
              <a:t>C constraints</a:t>
            </a:r>
          </a:p>
        </p:txBody>
      </p:sp>
    </p:spTree>
    <p:extLst>
      <p:ext uri="{BB962C8B-B14F-4D97-AF65-F5344CB8AC3E}">
        <p14:creationId xmlns:p14="http://schemas.microsoft.com/office/powerpoint/2010/main" val="13969345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E06627B0-8B50-4CC6-B04C-9E71C0C394F3}"/>
              </a:ext>
            </a:extLst>
          </p:cNvPr>
          <p:cNvPicPr>
            <a:picLocks noChangeAspect="1"/>
          </p:cNvPicPr>
          <p:nvPr/>
        </p:nvPicPr>
        <p:blipFill>
          <a:blip r:embed="rId3"/>
          <a:stretch>
            <a:fillRect/>
          </a:stretch>
        </p:blipFill>
        <p:spPr>
          <a:xfrm>
            <a:off x="228891" y="1131094"/>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119</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3592050-753A-B8F6-07BA-5B48FBB3FD56}"/>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a) cool -&gt; warm</a:t>
            </a:r>
          </a:p>
        </p:txBody>
      </p:sp>
      <p:sp>
        <p:nvSpPr>
          <p:cNvPr id="8" name="TextBox 7">
            <a:extLst>
              <a:ext uri="{FF2B5EF4-FFF2-40B4-BE49-F238E27FC236}">
                <a16:creationId xmlns:a16="http://schemas.microsoft.com/office/drawing/2014/main" id="{FD24F375-EDDC-BE4E-DF48-80BF4A5847FF}"/>
              </a:ext>
            </a:extLst>
          </p:cNvPr>
          <p:cNvSpPr txBox="1"/>
          <p:nvPr/>
        </p:nvSpPr>
        <p:spPr>
          <a:xfrm>
            <a:off x="4479623" y="1373077"/>
            <a:ext cx="637307" cy="369332"/>
          </a:xfrm>
          <a:prstGeom prst="rect">
            <a:avLst/>
          </a:prstGeom>
          <a:noFill/>
        </p:spPr>
        <p:txBody>
          <a:bodyPr wrap="square" rtlCol="0">
            <a:spAutoFit/>
          </a:bodyPr>
          <a:lstStyle/>
          <a:p>
            <a:pPr marL="0" lvl="1" algn="r">
              <a:spcAft>
                <a:spcPts val="600"/>
              </a:spcAft>
            </a:pPr>
            <a:r>
              <a:rPr lang="en-US" b="1" dirty="0">
                <a:solidFill>
                  <a:srgbClr val="382BDF"/>
                </a:solidFill>
                <a:latin typeface="Helvetica"/>
                <a:cs typeface="Helvetica"/>
              </a:rPr>
              <a:t>+29</a:t>
            </a:r>
            <a:endParaRPr lang="en-US" i="1" dirty="0">
              <a:solidFill>
                <a:srgbClr val="382BDF"/>
              </a:solidFill>
              <a:latin typeface="Helvetica"/>
              <a:cs typeface="Helvetica"/>
            </a:endParaRPr>
          </a:p>
        </p:txBody>
      </p:sp>
      <p:sp>
        <p:nvSpPr>
          <p:cNvPr id="15" name="TextBox 14">
            <a:extLst>
              <a:ext uri="{FF2B5EF4-FFF2-40B4-BE49-F238E27FC236}">
                <a16:creationId xmlns:a16="http://schemas.microsoft.com/office/drawing/2014/main" id="{87B19F6D-C501-C6D8-8D5E-8DB7FAD0C418}"/>
              </a:ext>
            </a:extLst>
          </p:cNvPr>
          <p:cNvSpPr txBox="1"/>
          <p:nvPr/>
        </p:nvSpPr>
        <p:spPr>
          <a:xfrm>
            <a:off x="4160968" y="2007192"/>
            <a:ext cx="637308" cy="369332"/>
          </a:xfrm>
          <a:prstGeom prst="rect">
            <a:avLst/>
          </a:prstGeom>
          <a:solidFill>
            <a:schemeClr val="bg1"/>
          </a:solidFill>
        </p:spPr>
        <p:txBody>
          <a:bodyPr wrap="square" rtlCol="0">
            <a:spAutoFit/>
          </a:bodyPr>
          <a:lstStyle/>
          <a:p>
            <a:pPr marL="0" lvl="1" algn="r">
              <a:spcAft>
                <a:spcPts val="600"/>
              </a:spcAft>
            </a:pPr>
            <a:r>
              <a:rPr lang="en-US" b="1" dirty="0">
                <a:solidFill>
                  <a:srgbClr val="9DABA9"/>
                </a:solidFill>
                <a:latin typeface="Helvetica"/>
                <a:cs typeface="Helvetica"/>
              </a:rPr>
              <a:t>+19</a:t>
            </a:r>
            <a:endParaRPr lang="en-US" i="1" dirty="0">
              <a:solidFill>
                <a:srgbClr val="9DABA9"/>
              </a:solidFill>
              <a:latin typeface="Helvetica"/>
              <a:cs typeface="Helvetica"/>
            </a:endParaRPr>
          </a:p>
        </p:txBody>
      </p:sp>
      <p:cxnSp>
        <p:nvCxnSpPr>
          <p:cNvPr id="18" name="Straight Arrow Connector 17">
            <a:extLst>
              <a:ext uri="{FF2B5EF4-FFF2-40B4-BE49-F238E27FC236}">
                <a16:creationId xmlns:a16="http://schemas.microsoft.com/office/drawing/2014/main" id="{91073F09-A740-9468-555E-B215371681C5}"/>
              </a:ext>
            </a:extLst>
          </p:cNvPr>
          <p:cNvCxnSpPr>
            <a:cxnSpLocks/>
          </p:cNvCxnSpPr>
          <p:nvPr/>
        </p:nvCxnSpPr>
        <p:spPr>
          <a:xfrm flipV="1">
            <a:off x="5209308" y="1320800"/>
            <a:ext cx="0" cy="1148948"/>
          </a:xfrm>
          <a:prstGeom prst="straightConnector1">
            <a:avLst/>
          </a:prstGeom>
          <a:ln w="381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2477241-B005-C552-1BBC-AD3B42334647}"/>
              </a:ext>
            </a:extLst>
          </p:cNvPr>
          <p:cNvCxnSpPr>
            <a:cxnSpLocks/>
          </p:cNvCxnSpPr>
          <p:nvPr/>
        </p:nvCxnSpPr>
        <p:spPr>
          <a:xfrm flipV="1">
            <a:off x="4881412" y="1778000"/>
            <a:ext cx="0" cy="691748"/>
          </a:xfrm>
          <a:prstGeom prst="straightConnector1">
            <a:avLst/>
          </a:prstGeom>
          <a:ln w="381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9437A18-D81F-0BB0-A756-5EF9F8012539}"/>
              </a:ext>
            </a:extLst>
          </p:cNvPr>
          <p:cNvSpPr txBox="1"/>
          <p:nvPr/>
        </p:nvSpPr>
        <p:spPr>
          <a:xfrm>
            <a:off x="903875" y="2788842"/>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b) cold -&gt; cool</a:t>
            </a:r>
          </a:p>
        </p:txBody>
      </p:sp>
      <p:sp>
        <p:nvSpPr>
          <p:cNvPr id="22" name="TextBox 21">
            <a:extLst>
              <a:ext uri="{FF2B5EF4-FFF2-40B4-BE49-F238E27FC236}">
                <a16:creationId xmlns:a16="http://schemas.microsoft.com/office/drawing/2014/main" id="{92380163-1E53-50DA-8A32-439DC3ED266F}"/>
              </a:ext>
            </a:extLst>
          </p:cNvPr>
          <p:cNvSpPr txBox="1"/>
          <p:nvPr/>
        </p:nvSpPr>
        <p:spPr>
          <a:xfrm>
            <a:off x="304800" y="4870488"/>
            <a:ext cx="1162375" cy="276999"/>
          </a:xfrm>
          <a:prstGeom prst="rect">
            <a:avLst/>
          </a:prstGeom>
          <a:noFill/>
        </p:spPr>
        <p:txBody>
          <a:bodyPr wrap="square" rtlCol="0">
            <a:spAutoFit/>
          </a:bodyPr>
          <a:lstStyle/>
          <a:p>
            <a:pPr algn="ctr"/>
            <a:r>
              <a:rPr lang="en-US" sz="1200" b="1" dirty="0">
                <a:solidFill>
                  <a:srgbClr val="382BDF"/>
                </a:solidFill>
                <a:latin typeface="Helvetica" pitchFamily="2" charset="0"/>
              </a:rPr>
              <a:t>14 </a:t>
            </a:r>
            <a:r>
              <a:rPr lang="en-US" sz="1200" b="1" dirty="0" err="1">
                <a:solidFill>
                  <a:srgbClr val="382BDF"/>
                </a:solidFill>
                <a:latin typeface="Helvetica" pitchFamily="2" charset="0"/>
              </a:rPr>
              <a:t>gC</a:t>
            </a:r>
            <a:r>
              <a:rPr lang="en-US" sz="1200" b="1" dirty="0">
                <a:solidFill>
                  <a:srgbClr val="382BDF"/>
                </a:solidFill>
                <a:latin typeface="Helvetica" pitchFamily="2" charset="0"/>
              </a:rPr>
              <a:t> m</a:t>
            </a:r>
            <a:r>
              <a:rPr lang="en-US" sz="1200" b="1" baseline="30000" dirty="0">
                <a:solidFill>
                  <a:srgbClr val="382BDF"/>
                </a:solidFill>
                <a:latin typeface="Helvetica" pitchFamily="2" charset="0"/>
              </a:rPr>
              <a:t>-2 </a:t>
            </a:r>
            <a:r>
              <a:rPr lang="en-US" sz="1200" b="1" dirty="0">
                <a:solidFill>
                  <a:srgbClr val="382BDF"/>
                </a:solidFill>
                <a:latin typeface="Helvetica" pitchFamily="2" charset="0"/>
              </a:rPr>
              <a:t>y</a:t>
            </a:r>
            <a:r>
              <a:rPr lang="en-US" sz="1200" b="1" baseline="30000" dirty="0">
                <a:solidFill>
                  <a:srgbClr val="382BDF"/>
                </a:solidFill>
                <a:latin typeface="Helvetica" pitchFamily="2" charset="0"/>
              </a:rPr>
              <a:t>-1</a:t>
            </a:r>
          </a:p>
        </p:txBody>
      </p:sp>
      <p:sp>
        <p:nvSpPr>
          <p:cNvPr id="23" name="TextBox 22">
            <a:extLst>
              <a:ext uri="{FF2B5EF4-FFF2-40B4-BE49-F238E27FC236}">
                <a16:creationId xmlns:a16="http://schemas.microsoft.com/office/drawing/2014/main" id="{4BF7B4F6-C480-9827-820F-F325889AA4C9}"/>
              </a:ext>
            </a:extLst>
          </p:cNvPr>
          <p:cNvSpPr txBox="1"/>
          <p:nvPr/>
        </p:nvSpPr>
        <p:spPr>
          <a:xfrm>
            <a:off x="230744" y="5060600"/>
            <a:ext cx="1277072" cy="276999"/>
          </a:xfrm>
          <a:prstGeom prst="rect">
            <a:avLst/>
          </a:prstGeom>
          <a:noFill/>
        </p:spPr>
        <p:txBody>
          <a:bodyPr wrap="square" rtlCol="0">
            <a:spAutoFit/>
          </a:bodyPr>
          <a:lstStyle/>
          <a:p>
            <a:pPr algn="ctr"/>
            <a:r>
              <a:rPr lang="en-US" sz="1200" b="1" dirty="0">
                <a:solidFill>
                  <a:srgbClr val="9DABA9"/>
                </a:solidFill>
                <a:latin typeface="Helvetica" pitchFamily="2" charset="0"/>
              </a:rPr>
              <a:t>32 </a:t>
            </a:r>
            <a:r>
              <a:rPr lang="en-US" sz="1200" b="1" dirty="0" err="1">
                <a:solidFill>
                  <a:srgbClr val="9DABA9"/>
                </a:solidFill>
                <a:latin typeface="Helvetica" pitchFamily="2" charset="0"/>
              </a:rPr>
              <a:t>gC</a:t>
            </a:r>
            <a:r>
              <a:rPr lang="en-US" sz="1200" b="1" dirty="0">
                <a:solidFill>
                  <a:srgbClr val="9DABA9"/>
                </a:solidFill>
                <a:latin typeface="Helvetica" pitchFamily="2" charset="0"/>
              </a:rPr>
              <a:t> m</a:t>
            </a:r>
            <a:r>
              <a:rPr lang="en-US" sz="1200" b="1" baseline="30000" dirty="0">
                <a:solidFill>
                  <a:srgbClr val="9DABA9"/>
                </a:solidFill>
                <a:latin typeface="Helvetica" pitchFamily="2" charset="0"/>
              </a:rPr>
              <a:t>-2</a:t>
            </a:r>
            <a:r>
              <a:rPr lang="en-US" sz="1200" b="1" dirty="0">
                <a:solidFill>
                  <a:srgbClr val="382BDF"/>
                </a:solidFill>
                <a:latin typeface="Helvetica" pitchFamily="2" charset="0"/>
              </a:rPr>
              <a:t> </a:t>
            </a:r>
            <a:r>
              <a:rPr lang="en-US" sz="1200" b="1" dirty="0">
                <a:solidFill>
                  <a:srgbClr val="9DABA9"/>
                </a:solidFill>
                <a:latin typeface="Helvetica" pitchFamily="2" charset="0"/>
              </a:rPr>
              <a:t>y</a:t>
            </a:r>
            <a:r>
              <a:rPr lang="en-US" sz="1200" b="1" baseline="30000" dirty="0">
                <a:solidFill>
                  <a:srgbClr val="9DABA9"/>
                </a:solidFill>
                <a:latin typeface="Helvetica" pitchFamily="2" charset="0"/>
              </a:rPr>
              <a:t>-1</a:t>
            </a:r>
          </a:p>
        </p:txBody>
      </p:sp>
      <p:cxnSp>
        <p:nvCxnSpPr>
          <p:cNvPr id="24" name="Straight Arrow Connector 23">
            <a:extLst>
              <a:ext uri="{FF2B5EF4-FFF2-40B4-BE49-F238E27FC236}">
                <a16:creationId xmlns:a16="http://schemas.microsoft.com/office/drawing/2014/main" id="{900B6A44-45F9-A8ED-B6EB-8D7652FEBAF9}"/>
              </a:ext>
            </a:extLst>
          </p:cNvPr>
          <p:cNvCxnSpPr>
            <a:cxnSpLocks/>
          </p:cNvCxnSpPr>
          <p:nvPr/>
        </p:nvCxnSpPr>
        <p:spPr>
          <a:xfrm>
            <a:off x="1452475" y="4836953"/>
            <a:ext cx="0" cy="215562"/>
          </a:xfrm>
          <a:prstGeom prst="straightConnector1">
            <a:avLst/>
          </a:prstGeom>
          <a:ln w="254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DBA506A-B136-5F6F-397D-ADC72232EF65}"/>
              </a:ext>
            </a:extLst>
          </p:cNvPr>
          <p:cNvCxnSpPr>
            <a:cxnSpLocks/>
          </p:cNvCxnSpPr>
          <p:nvPr/>
        </p:nvCxnSpPr>
        <p:spPr>
          <a:xfrm flipV="1">
            <a:off x="1452475" y="5121599"/>
            <a:ext cx="0" cy="216000"/>
          </a:xfrm>
          <a:prstGeom prst="straightConnector1">
            <a:avLst/>
          </a:prstGeom>
          <a:ln w="254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9462339"/>
      </p:ext>
    </p:extLst>
  </p:cSld>
  <p:clrMapOvr>
    <a:masterClrMapping/>
  </p:clrMapOvr>
  <mc:AlternateContent xmlns:mc="http://schemas.openxmlformats.org/markup-compatibility/2006" xmlns:p14="http://schemas.microsoft.com/office/powerpoint/2010/main">
    <mc:Choice Requires="p14">
      <p:transition spd="slow" p14:dur="2000" advClick="0" advTm="21024"/>
    </mc:Choice>
    <mc:Fallback xmlns="">
      <p:transition spd="slow" advClick="0" advTm="2102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28" name="Content Placeholder 2"/>
          <p:cNvSpPr txBox="1">
            <a:spLocks/>
          </p:cNvSpPr>
          <p:nvPr/>
        </p:nvSpPr>
        <p:spPr>
          <a:xfrm>
            <a:off x="1057241" y="1237320"/>
            <a:ext cx="7045392" cy="3023784"/>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spcAft>
                <a:spcPts val="600"/>
              </a:spcAft>
              <a:buFont typeface="+mj-lt"/>
              <a:buAutoNum type="arabicPeriod"/>
            </a:pPr>
            <a:r>
              <a:rPr lang="en-US" sz="2000" b="1" dirty="0">
                <a:latin typeface="Helvetica"/>
                <a:cs typeface="Helvetica"/>
              </a:rPr>
              <a:t>Do soil mineral assemblages affect temperature sensitivity of soil carbon persistence?</a:t>
            </a:r>
          </a:p>
        </p:txBody>
      </p:sp>
      <p:sp>
        <p:nvSpPr>
          <p:cNvPr id="16" name="Title 1"/>
          <p:cNvSpPr txBox="1">
            <a:spLocks/>
          </p:cNvSpPr>
          <p:nvPr/>
        </p:nvSpPr>
        <p:spPr>
          <a:xfrm>
            <a:off x="234950" y="421204"/>
            <a:ext cx="8689975" cy="600092"/>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RESEARCH QUESTIONS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8471"/>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12</a:t>
            </a:fld>
            <a:endParaRPr lang="de-DE" dirty="0"/>
          </a:p>
        </p:txBody>
      </p:sp>
    </p:spTree>
    <p:extLst>
      <p:ext uri="{BB962C8B-B14F-4D97-AF65-F5344CB8AC3E}">
        <p14:creationId xmlns:p14="http://schemas.microsoft.com/office/powerpoint/2010/main" val="3275665185"/>
      </p:ext>
    </p:extLst>
  </p:cSld>
  <p:clrMapOvr>
    <a:masterClrMapping/>
  </p:clrMapOvr>
  <mc:AlternateContent xmlns:mc="http://schemas.openxmlformats.org/markup-compatibility/2006" xmlns:p14="http://schemas.microsoft.com/office/powerpoint/2010/main">
    <mc:Choice Requires="p14">
      <p:transition spd="slow" p14:dur="2000" advClick="0" advTm="24636"/>
    </mc:Choice>
    <mc:Fallback xmlns="">
      <p:transition spd="slow" advClick="0" advTm="24636"/>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81945F29-8825-47E9-E4EF-8FFEED6C5E3A}"/>
              </a:ext>
            </a:extLst>
          </p:cNvPr>
          <p:cNvPicPr>
            <a:picLocks noChangeAspect="1"/>
          </p:cNvPicPr>
          <p:nvPr/>
        </p:nvPicPr>
        <p:blipFill>
          <a:blip r:embed="rId3"/>
          <a:stretch>
            <a:fillRect/>
          </a:stretch>
        </p:blipFill>
        <p:spPr>
          <a:xfrm>
            <a:off x="228891" y="1131094"/>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120</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3592050-753A-B8F6-07BA-5B48FBB3FD56}"/>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a) cool -&gt; warm</a:t>
            </a:r>
          </a:p>
        </p:txBody>
      </p:sp>
      <p:sp>
        <p:nvSpPr>
          <p:cNvPr id="8" name="TextBox 7">
            <a:extLst>
              <a:ext uri="{FF2B5EF4-FFF2-40B4-BE49-F238E27FC236}">
                <a16:creationId xmlns:a16="http://schemas.microsoft.com/office/drawing/2014/main" id="{FD24F375-EDDC-BE4E-DF48-80BF4A5847FF}"/>
              </a:ext>
            </a:extLst>
          </p:cNvPr>
          <p:cNvSpPr txBox="1"/>
          <p:nvPr/>
        </p:nvSpPr>
        <p:spPr>
          <a:xfrm>
            <a:off x="4479623" y="1373077"/>
            <a:ext cx="637307" cy="369332"/>
          </a:xfrm>
          <a:prstGeom prst="rect">
            <a:avLst/>
          </a:prstGeom>
          <a:noFill/>
        </p:spPr>
        <p:txBody>
          <a:bodyPr wrap="square" rtlCol="0">
            <a:spAutoFit/>
          </a:bodyPr>
          <a:lstStyle/>
          <a:p>
            <a:pPr marL="0" lvl="1" algn="r">
              <a:spcAft>
                <a:spcPts val="600"/>
              </a:spcAft>
            </a:pPr>
            <a:r>
              <a:rPr lang="en-US" b="1" dirty="0">
                <a:solidFill>
                  <a:srgbClr val="382BDF"/>
                </a:solidFill>
                <a:latin typeface="Helvetica"/>
                <a:cs typeface="Helvetica"/>
              </a:rPr>
              <a:t>+29</a:t>
            </a:r>
            <a:endParaRPr lang="en-US" i="1" dirty="0">
              <a:solidFill>
                <a:srgbClr val="382BDF"/>
              </a:solidFill>
              <a:latin typeface="Helvetica"/>
              <a:cs typeface="Helvetica"/>
            </a:endParaRPr>
          </a:p>
        </p:txBody>
      </p:sp>
      <p:sp>
        <p:nvSpPr>
          <p:cNvPr id="15" name="TextBox 14">
            <a:extLst>
              <a:ext uri="{FF2B5EF4-FFF2-40B4-BE49-F238E27FC236}">
                <a16:creationId xmlns:a16="http://schemas.microsoft.com/office/drawing/2014/main" id="{87B19F6D-C501-C6D8-8D5E-8DB7FAD0C418}"/>
              </a:ext>
            </a:extLst>
          </p:cNvPr>
          <p:cNvSpPr txBox="1"/>
          <p:nvPr/>
        </p:nvSpPr>
        <p:spPr>
          <a:xfrm>
            <a:off x="4160968" y="2007192"/>
            <a:ext cx="637308" cy="369332"/>
          </a:xfrm>
          <a:prstGeom prst="rect">
            <a:avLst/>
          </a:prstGeom>
          <a:solidFill>
            <a:schemeClr val="bg1"/>
          </a:solidFill>
        </p:spPr>
        <p:txBody>
          <a:bodyPr wrap="square" rtlCol="0">
            <a:spAutoFit/>
          </a:bodyPr>
          <a:lstStyle/>
          <a:p>
            <a:pPr marL="0" lvl="1" algn="r">
              <a:spcAft>
                <a:spcPts val="600"/>
              </a:spcAft>
            </a:pPr>
            <a:r>
              <a:rPr lang="en-US" b="1" dirty="0">
                <a:solidFill>
                  <a:srgbClr val="9DABA9"/>
                </a:solidFill>
                <a:latin typeface="Helvetica"/>
                <a:cs typeface="Helvetica"/>
              </a:rPr>
              <a:t>+19</a:t>
            </a:r>
            <a:endParaRPr lang="en-US" i="1" dirty="0">
              <a:solidFill>
                <a:srgbClr val="9DABA9"/>
              </a:solidFill>
              <a:latin typeface="Helvetica"/>
              <a:cs typeface="Helvetica"/>
            </a:endParaRPr>
          </a:p>
        </p:txBody>
      </p:sp>
      <p:cxnSp>
        <p:nvCxnSpPr>
          <p:cNvPr id="18" name="Straight Arrow Connector 17">
            <a:extLst>
              <a:ext uri="{FF2B5EF4-FFF2-40B4-BE49-F238E27FC236}">
                <a16:creationId xmlns:a16="http://schemas.microsoft.com/office/drawing/2014/main" id="{91073F09-A740-9468-555E-B215371681C5}"/>
              </a:ext>
            </a:extLst>
          </p:cNvPr>
          <p:cNvCxnSpPr>
            <a:cxnSpLocks/>
          </p:cNvCxnSpPr>
          <p:nvPr/>
        </p:nvCxnSpPr>
        <p:spPr>
          <a:xfrm flipV="1">
            <a:off x="5209308" y="1320800"/>
            <a:ext cx="0" cy="1148948"/>
          </a:xfrm>
          <a:prstGeom prst="straightConnector1">
            <a:avLst/>
          </a:prstGeom>
          <a:ln w="381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2477241-B005-C552-1BBC-AD3B42334647}"/>
              </a:ext>
            </a:extLst>
          </p:cNvPr>
          <p:cNvCxnSpPr>
            <a:cxnSpLocks/>
          </p:cNvCxnSpPr>
          <p:nvPr/>
        </p:nvCxnSpPr>
        <p:spPr>
          <a:xfrm flipV="1">
            <a:off x="4881412" y="1778000"/>
            <a:ext cx="0" cy="691748"/>
          </a:xfrm>
          <a:prstGeom prst="straightConnector1">
            <a:avLst/>
          </a:prstGeom>
          <a:ln w="381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BC55416-B3DA-44EF-D1F4-733E9BA9A66E}"/>
              </a:ext>
            </a:extLst>
          </p:cNvPr>
          <p:cNvSpPr txBox="1"/>
          <p:nvPr/>
        </p:nvSpPr>
        <p:spPr>
          <a:xfrm>
            <a:off x="903875" y="2788842"/>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b) cold -&gt; cool</a:t>
            </a:r>
          </a:p>
        </p:txBody>
      </p:sp>
      <p:sp>
        <p:nvSpPr>
          <p:cNvPr id="17" name="TextBox 16">
            <a:extLst>
              <a:ext uri="{FF2B5EF4-FFF2-40B4-BE49-F238E27FC236}">
                <a16:creationId xmlns:a16="http://schemas.microsoft.com/office/drawing/2014/main" id="{77650881-C13E-B2D3-183E-891AD4333A13}"/>
              </a:ext>
            </a:extLst>
          </p:cNvPr>
          <p:cNvSpPr txBox="1"/>
          <p:nvPr/>
        </p:nvSpPr>
        <p:spPr>
          <a:xfrm>
            <a:off x="304800" y="4870488"/>
            <a:ext cx="1162375" cy="276999"/>
          </a:xfrm>
          <a:prstGeom prst="rect">
            <a:avLst/>
          </a:prstGeom>
          <a:noFill/>
        </p:spPr>
        <p:txBody>
          <a:bodyPr wrap="square" rtlCol="0">
            <a:spAutoFit/>
          </a:bodyPr>
          <a:lstStyle/>
          <a:p>
            <a:pPr algn="ctr"/>
            <a:r>
              <a:rPr lang="en-US" sz="1200" b="1" dirty="0">
                <a:solidFill>
                  <a:srgbClr val="382BDF"/>
                </a:solidFill>
                <a:latin typeface="Helvetica" pitchFamily="2" charset="0"/>
              </a:rPr>
              <a:t>14 </a:t>
            </a:r>
            <a:r>
              <a:rPr lang="en-US" sz="1200" b="1" dirty="0" err="1">
                <a:solidFill>
                  <a:srgbClr val="382BDF"/>
                </a:solidFill>
                <a:latin typeface="Helvetica" pitchFamily="2" charset="0"/>
              </a:rPr>
              <a:t>gC</a:t>
            </a:r>
            <a:r>
              <a:rPr lang="en-US" sz="1200" b="1" dirty="0">
                <a:solidFill>
                  <a:srgbClr val="382BDF"/>
                </a:solidFill>
                <a:latin typeface="Helvetica" pitchFamily="2" charset="0"/>
              </a:rPr>
              <a:t> m</a:t>
            </a:r>
            <a:r>
              <a:rPr lang="en-US" sz="1200" b="1" baseline="30000" dirty="0">
                <a:solidFill>
                  <a:srgbClr val="382BDF"/>
                </a:solidFill>
                <a:latin typeface="Helvetica" pitchFamily="2" charset="0"/>
              </a:rPr>
              <a:t>-2 </a:t>
            </a:r>
            <a:r>
              <a:rPr lang="en-US" sz="1200" b="1" dirty="0">
                <a:solidFill>
                  <a:srgbClr val="382BDF"/>
                </a:solidFill>
                <a:latin typeface="Helvetica" pitchFamily="2" charset="0"/>
              </a:rPr>
              <a:t>y</a:t>
            </a:r>
            <a:r>
              <a:rPr lang="en-US" sz="1200" b="1" baseline="30000" dirty="0">
                <a:solidFill>
                  <a:srgbClr val="382BDF"/>
                </a:solidFill>
                <a:latin typeface="Helvetica" pitchFamily="2" charset="0"/>
              </a:rPr>
              <a:t>-1</a:t>
            </a:r>
          </a:p>
        </p:txBody>
      </p:sp>
      <p:sp>
        <p:nvSpPr>
          <p:cNvPr id="22" name="TextBox 21">
            <a:extLst>
              <a:ext uri="{FF2B5EF4-FFF2-40B4-BE49-F238E27FC236}">
                <a16:creationId xmlns:a16="http://schemas.microsoft.com/office/drawing/2014/main" id="{8C6883AC-84B9-0434-D75F-EC4BA3803687}"/>
              </a:ext>
            </a:extLst>
          </p:cNvPr>
          <p:cNvSpPr txBox="1"/>
          <p:nvPr/>
        </p:nvSpPr>
        <p:spPr>
          <a:xfrm>
            <a:off x="230744" y="5060600"/>
            <a:ext cx="1277072" cy="276999"/>
          </a:xfrm>
          <a:prstGeom prst="rect">
            <a:avLst/>
          </a:prstGeom>
          <a:noFill/>
        </p:spPr>
        <p:txBody>
          <a:bodyPr wrap="square" rtlCol="0">
            <a:spAutoFit/>
          </a:bodyPr>
          <a:lstStyle/>
          <a:p>
            <a:pPr algn="ctr"/>
            <a:r>
              <a:rPr lang="en-US" sz="1200" b="1" dirty="0">
                <a:solidFill>
                  <a:srgbClr val="9DABA9"/>
                </a:solidFill>
                <a:latin typeface="Helvetica" pitchFamily="2" charset="0"/>
              </a:rPr>
              <a:t>32 </a:t>
            </a:r>
            <a:r>
              <a:rPr lang="en-US" sz="1200" b="1" dirty="0" err="1">
                <a:solidFill>
                  <a:srgbClr val="9DABA9"/>
                </a:solidFill>
                <a:latin typeface="Helvetica" pitchFamily="2" charset="0"/>
              </a:rPr>
              <a:t>gC</a:t>
            </a:r>
            <a:r>
              <a:rPr lang="en-US" sz="1200" b="1" dirty="0">
                <a:solidFill>
                  <a:srgbClr val="9DABA9"/>
                </a:solidFill>
                <a:latin typeface="Helvetica" pitchFamily="2" charset="0"/>
              </a:rPr>
              <a:t> m</a:t>
            </a:r>
            <a:r>
              <a:rPr lang="en-US" sz="1200" b="1" baseline="30000" dirty="0">
                <a:solidFill>
                  <a:srgbClr val="9DABA9"/>
                </a:solidFill>
                <a:latin typeface="Helvetica" pitchFamily="2" charset="0"/>
              </a:rPr>
              <a:t>-2</a:t>
            </a:r>
            <a:r>
              <a:rPr lang="en-US" sz="1200" b="1" dirty="0">
                <a:solidFill>
                  <a:srgbClr val="382BDF"/>
                </a:solidFill>
                <a:latin typeface="Helvetica" pitchFamily="2" charset="0"/>
              </a:rPr>
              <a:t> </a:t>
            </a:r>
            <a:r>
              <a:rPr lang="en-US" sz="1200" b="1" dirty="0">
                <a:solidFill>
                  <a:srgbClr val="9DABA9"/>
                </a:solidFill>
                <a:latin typeface="Helvetica" pitchFamily="2" charset="0"/>
              </a:rPr>
              <a:t>y</a:t>
            </a:r>
            <a:r>
              <a:rPr lang="en-US" sz="1200" b="1" baseline="30000" dirty="0">
                <a:solidFill>
                  <a:srgbClr val="9DABA9"/>
                </a:solidFill>
                <a:latin typeface="Helvetica" pitchFamily="2" charset="0"/>
              </a:rPr>
              <a:t>-1</a:t>
            </a:r>
          </a:p>
        </p:txBody>
      </p:sp>
      <p:cxnSp>
        <p:nvCxnSpPr>
          <p:cNvPr id="23" name="Straight Arrow Connector 22">
            <a:extLst>
              <a:ext uri="{FF2B5EF4-FFF2-40B4-BE49-F238E27FC236}">
                <a16:creationId xmlns:a16="http://schemas.microsoft.com/office/drawing/2014/main" id="{A52FDACB-051F-F1B6-1584-4F84A7C24EBE}"/>
              </a:ext>
            </a:extLst>
          </p:cNvPr>
          <p:cNvCxnSpPr>
            <a:cxnSpLocks/>
          </p:cNvCxnSpPr>
          <p:nvPr/>
        </p:nvCxnSpPr>
        <p:spPr>
          <a:xfrm flipV="1">
            <a:off x="4668052" y="2857500"/>
            <a:ext cx="0" cy="952451"/>
          </a:xfrm>
          <a:prstGeom prst="straightConnector1">
            <a:avLst/>
          </a:prstGeom>
          <a:ln w="381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0FC3C4C8-4BA6-A565-5EB3-E5F9592B3160}"/>
              </a:ext>
            </a:extLst>
          </p:cNvPr>
          <p:cNvSpPr txBox="1"/>
          <p:nvPr/>
        </p:nvSpPr>
        <p:spPr>
          <a:xfrm>
            <a:off x="3949915" y="3036057"/>
            <a:ext cx="637308" cy="369332"/>
          </a:xfrm>
          <a:prstGeom prst="rect">
            <a:avLst/>
          </a:prstGeom>
          <a:noFill/>
        </p:spPr>
        <p:txBody>
          <a:bodyPr wrap="square" rtlCol="0">
            <a:spAutoFit/>
          </a:bodyPr>
          <a:lstStyle/>
          <a:p>
            <a:pPr marL="0" lvl="1" algn="r">
              <a:spcAft>
                <a:spcPts val="600"/>
              </a:spcAft>
            </a:pPr>
            <a:r>
              <a:rPr lang="en-US" b="1" dirty="0">
                <a:solidFill>
                  <a:srgbClr val="9DABA9"/>
                </a:solidFill>
                <a:latin typeface="Helvetica"/>
                <a:cs typeface="Helvetica"/>
              </a:rPr>
              <a:t>+2.4</a:t>
            </a:r>
            <a:endParaRPr lang="en-US" i="1" dirty="0">
              <a:solidFill>
                <a:srgbClr val="9DABA9"/>
              </a:solidFill>
              <a:latin typeface="Helvetica"/>
              <a:cs typeface="Helvetica"/>
            </a:endParaRPr>
          </a:p>
        </p:txBody>
      </p:sp>
      <p:sp>
        <p:nvSpPr>
          <p:cNvPr id="26" name="TextBox 25">
            <a:extLst>
              <a:ext uri="{FF2B5EF4-FFF2-40B4-BE49-F238E27FC236}">
                <a16:creationId xmlns:a16="http://schemas.microsoft.com/office/drawing/2014/main" id="{02484A28-CDDA-BCA3-640A-5256E5460DD9}"/>
              </a:ext>
            </a:extLst>
          </p:cNvPr>
          <p:cNvSpPr txBox="1"/>
          <p:nvPr/>
        </p:nvSpPr>
        <p:spPr>
          <a:xfrm>
            <a:off x="4761455" y="3836003"/>
            <a:ext cx="637307" cy="369332"/>
          </a:xfrm>
          <a:prstGeom prst="rect">
            <a:avLst/>
          </a:prstGeom>
          <a:noFill/>
        </p:spPr>
        <p:txBody>
          <a:bodyPr wrap="square" rtlCol="0">
            <a:spAutoFit/>
          </a:bodyPr>
          <a:lstStyle/>
          <a:p>
            <a:pPr marL="0" lvl="1" algn="r">
              <a:spcAft>
                <a:spcPts val="600"/>
              </a:spcAft>
            </a:pPr>
            <a:r>
              <a:rPr lang="en-US" b="1" dirty="0">
                <a:solidFill>
                  <a:srgbClr val="382BDF"/>
                </a:solidFill>
                <a:latin typeface="Helvetica"/>
                <a:cs typeface="Helvetica"/>
              </a:rPr>
              <a:t>-0.6</a:t>
            </a:r>
            <a:endParaRPr lang="en-US" i="1" dirty="0">
              <a:solidFill>
                <a:srgbClr val="382BDF"/>
              </a:solidFill>
              <a:latin typeface="Helvetica"/>
              <a:cs typeface="Helvetica"/>
            </a:endParaRPr>
          </a:p>
        </p:txBody>
      </p:sp>
      <p:cxnSp>
        <p:nvCxnSpPr>
          <p:cNvPr id="27" name="Straight Arrow Connector 26">
            <a:extLst>
              <a:ext uri="{FF2B5EF4-FFF2-40B4-BE49-F238E27FC236}">
                <a16:creationId xmlns:a16="http://schemas.microsoft.com/office/drawing/2014/main" id="{BEB1DB14-B56D-D11B-E696-668721016327}"/>
              </a:ext>
            </a:extLst>
          </p:cNvPr>
          <p:cNvCxnSpPr>
            <a:cxnSpLocks/>
          </p:cNvCxnSpPr>
          <p:nvPr/>
        </p:nvCxnSpPr>
        <p:spPr>
          <a:xfrm>
            <a:off x="5219468" y="3273597"/>
            <a:ext cx="3208" cy="405674"/>
          </a:xfrm>
          <a:prstGeom prst="straightConnector1">
            <a:avLst/>
          </a:prstGeom>
          <a:ln w="381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DECEBE2-5B3C-E5AA-5249-07BE86362AD5}"/>
              </a:ext>
            </a:extLst>
          </p:cNvPr>
          <p:cNvCxnSpPr>
            <a:cxnSpLocks/>
          </p:cNvCxnSpPr>
          <p:nvPr/>
        </p:nvCxnSpPr>
        <p:spPr>
          <a:xfrm>
            <a:off x="1452475" y="4836953"/>
            <a:ext cx="0" cy="215562"/>
          </a:xfrm>
          <a:prstGeom prst="straightConnector1">
            <a:avLst/>
          </a:prstGeom>
          <a:ln w="254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F79E780A-2E9E-6BAD-3D78-FE7150F468EC}"/>
              </a:ext>
            </a:extLst>
          </p:cNvPr>
          <p:cNvCxnSpPr>
            <a:cxnSpLocks/>
          </p:cNvCxnSpPr>
          <p:nvPr/>
        </p:nvCxnSpPr>
        <p:spPr>
          <a:xfrm flipV="1">
            <a:off x="1452475" y="5121599"/>
            <a:ext cx="0" cy="216000"/>
          </a:xfrm>
          <a:prstGeom prst="straightConnector1">
            <a:avLst/>
          </a:prstGeom>
          <a:ln w="254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96160"/>
      </p:ext>
    </p:extLst>
  </p:cSld>
  <p:clrMapOvr>
    <a:masterClrMapping/>
  </p:clrMapOvr>
  <mc:AlternateContent xmlns:mc="http://schemas.openxmlformats.org/markup-compatibility/2006" xmlns:p14="http://schemas.microsoft.com/office/powerpoint/2010/main">
    <mc:Choice Requires="p14">
      <p:transition spd="slow" p14:dur="2000" advClick="0" advTm="11597"/>
    </mc:Choice>
    <mc:Fallback xmlns="">
      <p:transition spd="slow" advClick="0" advTm="11597"/>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FRACTION vs. 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 </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121</a:t>
            </a:fld>
            <a:endParaRPr lang="de-DE" dirty="0"/>
          </a:p>
        </p:txBody>
      </p:sp>
      <p:pic>
        <p:nvPicPr>
          <p:cNvPr id="14" name="Picture 13" descr="minC_resp_pts.pdf">
            <a:extLst>
              <a:ext uri="{FF2B5EF4-FFF2-40B4-BE49-F238E27FC236}">
                <a16:creationId xmlns:a16="http://schemas.microsoft.com/office/drawing/2014/main" id="{5A2FF724-3D19-366A-4732-AC52878F567B}"/>
              </a:ext>
            </a:extLst>
          </p:cNvPr>
          <p:cNvPicPr>
            <a:picLocks noChangeAspect="1"/>
          </p:cNvPicPr>
          <p:nvPr/>
        </p:nvPicPr>
        <p:blipFill rotWithShape="1">
          <a:blip r:embed="rId3">
            <a:extLst>
              <a:ext uri="{28A0092B-C50C-407E-A947-70E740481C1C}">
                <a14:useLocalDpi xmlns:a14="http://schemas.microsoft.com/office/drawing/2010/main" val="0"/>
              </a:ext>
            </a:extLst>
          </a:blip>
          <a:srcRect l="10760" t="-5" r="10777" b="5"/>
          <a:stretch/>
        </p:blipFill>
        <p:spPr>
          <a:xfrm>
            <a:off x="3909118" y="1402395"/>
            <a:ext cx="4952746" cy="3398943"/>
          </a:xfrm>
          <a:prstGeom prst="rect">
            <a:avLst/>
          </a:prstGeom>
        </p:spPr>
      </p:pic>
      <p:pic>
        <p:nvPicPr>
          <p:cNvPr id="8" name="Picture 7" descr="fPOM_resp_pts.pdf">
            <a:extLst>
              <a:ext uri="{FF2B5EF4-FFF2-40B4-BE49-F238E27FC236}">
                <a16:creationId xmlns:a16="http://schemas.microsoft.com/office/drawing/2014/main" id="{8FE37FDF-A72A-7DB5-4D94-E346A8FA6D5E}"/>
              </a:ext>
            </a:extLst>
          </p:cNvPr>
          <p:cNvPicPr>
            <a:picLocks noChangeAspect="1"/>
          </p:cNvPicPr>
          <p:nvPr/>
        </p:nvPicPr>
        <p:blipFill rotWithShape="1">
          <a:blip r:embed="rId4">
            <a:extLst>
              <a:ext uri="{28A0092B-C50C-407E-A947-70E740481C1C}">
                <a14:useLocalDpi xmlns:a14="http://schemas.microsoft.com/office/drawing/2010/main" val="0"/>
              </a:ext>
            </a:extLst>
          </a:blip>
          <a:srcRect l="7768" r="35482"/>
          <a:stretch/>
        </p:blipFill>
        <p:spPr>
          <a:xfrm>
            <a:off x="558963" y="1402396"/>
            <a:ext cx="3582114" cy="3398943"/>
          </a:xfrm>
          <a:prstGeom prst="rect">
            <a:avLst/>
          </a:prstGeom>
        </p:spPr>
      </p:pic>
      <p:sp>
        <p:nvSpPr>
          <p:cNvPr id="15" name="Rectangle 14">
            <a:extLst>
              <a:ext uri="{FF2B5EF4-FFF2-40B4-BE49-F238E27FC236}">
                <a16:creationId xmlns:a16="http://schemas.microsoft.com/office/drawing/2014/main" id="{CFF1C174-DD3C-339B-6DD3-77C6FDD077CA}"/>
              </a:ext>
            </a:extLst>
          </p:cNvPr>
          <p:cNvSpPr/>
          <p:nvPr/>
        </p:nvSpPr>
        <p:spPr>
          <a:xfrm>
            <a:off x="7369457" y="2857500"/>
            <a:ext cx="1555467" cy="12487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277714B-73D7-11B3-C320-EC1E9E243AE4}"/>
              </a:ext>
            </a:extLst>
          </p:cNvPr>
          <p:cNvSpPr txBox="1"/>
          <p:nvPr/>
        </p:nvSpPr>
        <p:spPr>
          <a:xfrm>
            <a:off x="1907242" y="1063841"/>
            <a:ext cx="1552246"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free light</a:t>
            </a:r>
            <a:endParaRPr lang="en-US" sz="800" b="1" baseline="30000" dirty="0">
              <a:latin typeface="Helvetica"/>
              <a:cs typeface="Helvetica"/>
            </a:endParaRPr>
          </a:p>
        </p:txBody>
      </p:sp>
      <p:sp>
        <p:nvSpPr>
          <p:cNvPr id="17" name="TextBox 16">
            <a:extLst>
              <a:ext uri="{FF2B5EF4-FFF2-40B4-BE49-F238E27FC236}">
                <a16:creationId xmlns:a16="http://schemas.microsoft.com/office/drawing/2014/main" id="{C466DB80-5B89-A6CA-502B-EDA82C4D4F35}"/>
              </a:ext>
            </a:extLst>
          </p:cNvPr>
          <p:cNvSpPr txBox="1"/>
          <p:nvPr/>
        </p:nvSpPr>
        <p:spPr>
          <a:xfrm>
            <a:off x="5257397" y="1063841"/>
            <a:ext cx="1552246"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heavy</a:t>
            </a:r>
            <a:endParaRPr lang="en-US" sz="800" b="1" baseline="30000" dirty="0">
              <a:latin typeface="Helvetica"/>
              <a:cs typeface="Helvetica"/>
            </a:endParaRPr>
          </a:p>
        </p:txBody>
      </p:sp>
    </p:spTree>
    <p:extLst>
      <p:ext uri="{BB962C8B-B14F-4D97-AF65-F5344CB8AC3E}">
        <p14:creationId xmlns:p14="http://schemas.microsoft.com/office/powerpoint/2010/main" val="37491718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C_resp_lns_eco.pdf">
            <a:extLst>
              <a:ext uri="{FF2B5EF4-FFF2-40B4-BE49-F238E27FC236}">
                <a16:creationId xmlns:a16="http://schemas.microsoft.com/office/drawing/2014/main" id="{1E20FF05-9BDE-F482-4B10-B5D13847DC19}"/>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9173" r="7773"/>
          <a:stretch/>
        </p:blipFill>
        <p:spPr>
          <a:xfrm>
            <a:off x="3800964" y="1391883"/>
            <a:ext cx="5242612" cy="3398943"/>
          </a:xfrm>
          <a:prstGeom prst="rect">
            <a:avLst/>
          </a:prstGeom>
        </p:spPr>
      </p:pic>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FRACTION vs. 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 </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122</a:t>
            </a:fld>
            <a:endParaRPr lang="de-DE" dirty="0"/>
          </a:p>
        </p:txBody>
      </p:sp>
      <p:pic>
        <p:nvPicPr>
          <p:cNvPr id="8" name="Picture 7" descr="fPOM_resp_pts.pdf">
            <a:extLst>
              <a:ext uri="{FF2B5EF4-FFF2-40B4-BE49-F238E27FC236}">
                <a16:creationId xmlns:a16="http://schemas.microsoft.com/office/drawing/2014/main" id="{8FE37FDF-A72A-7DB5-4D94-E346A8FA6D5E}"/>
              </a:ext>
            </a:extLst>
          </p:cNvPr>
          <p:cNvPicPr>
            <a:picLocks noChangeAspect="1"/>
          </p:cNvPicPr>
          <p:nvPr/>
        </p:nvPicPr>
        <p:blipFill rotWithShape="1">
          <a:blip r:embed="rId4">
            <a:extLst>
              <a:ext uri="{28A0092B-C50C-407E-A947-70E740481C1C}">
                <a14:useLocalDpi xmlns:a14="http://schemas.microsoft.com/office/drawing/2010/main" val="0"/>
              </a:ext>
            </a:extLst>
          </a:blip>
          <a:srcRect l="7768" r="35482"/>
          <a:stretch/>
        </p:blipFill>
        <p:spPr>
          <a:xfrm>
            <a:off x="558963" y="1402396"/>
            <a:ext cx="3582114" cy="3398943"/>
          </a:xfrm>
          <a:prstGeom prst="rect">
            <a:avLst/>
          </a:prstGeom>
        </p:spPr>
      </p:pic>
      <p:sp>
        <p:nvSpPr>
          <p:cNvPr id="15" name="Rectangle 14">
            <a:extLst>
              <a:ext uri="{FF2B5EF4-FFF2-40B4-BE49-F238E27FC236}">
                <a16:creationId xmlns:a16="http://schemas.microsoft.com/office/drawing/2014/main" id="{CFF1C174-DD3C-339B-6DD3-77C6FDD077CA}"/>
              </a:ext>
            </a:extLst>
          </p:cNvPr>
          <p:cNvSpPr/>
          <p:nvPr/>
        </p:nvSpPr>
        <p:spPr>
          <a:xfrm>
            <a:off x="7369457" y="2857500"/>
            <a:ext cx="1555467" cy="12487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277714B-73D7-11B3-C320-EC1E9E243AE4}"/>
              </a:ext>
            </a:extLst>
          </p:cNvPr>
          <p:cNvSpPr txBox="1"/>
          <p:nvPr/>
        </p:nvSpPr>
        <p:spPr>
          <a:xfrm>
            <a:off x="1907242" y="1063841"/>
            <a:ext cx="1552246"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free light</a:t>
            </a:r>
            <a:endParaRPr lang="en-US" sz="800" b="1" baseline="30000" dirty="0">
              <a:latin typeface="Helvetica"/>
              <a:cs typeface="Helvetica"/>
            </a:endParaRPr>
          </a:p>
        </p:txBody>
      </p:sp>
      <p:sp>
        <p:nvSpPr>
          <p:cNvPr id="17" name="TextBox 16">
            <a:extLst>
              <a:ext uri="{FF2B5EF4-FFF2-40B4-BE49-F238E27FC236}">
                <a16:creationId xmlns:a16="http://schemas.microsoft.com/office/drawing/2014/main" id="{C466DB80-5B89-A6CA-502B-EDA82C4D4F35}"/>
              </a:ext>
            </a:extLst>
          </p:cNvPr>
          <p:cNvSpPr txBox="1"/>
          <p:nvPr/>
        </p:nvSpPr>
        <p:spPr>
          <a:xfrm>
            <a:off x="5257397" y="1063841"/>
            <a:ext cx="1552246"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heavy</a:t>
            </a:r>
            <a:endParaRPr lang="en-US" sz="800" b="1" baseline="30000" dirty="0">
              <a:latin typeface="Helvetica"/>
              <a:cs typeface="Helvetica"/>
            </a:endParaRPr>
          </a:p>
        </p:txBody>
      </p:sp>
      <p:pic>
        <p:nvPicPr>
          <p:cNvPr id="3" name="Picture 2">
            <a:extLst>
              <a:ext uri="{FF2B5EF4-FFF2-40B4-BE49-F238E27FC236}">
                <a16:creationId xmlns:a16="http://schemas.microsoft.com/office/drawing/2014/main" id="{83575B20-D707-C46E-B39F-7C99FCB67BD9}"/>
              </a:ext>
            </a:extLst>
          </p:cNvPr>
          <p:cNvPicPr>
            <a:picLocks noChangeAspect="1"/>
          </p:cNvPicPr>
          <p:nvPr/>
        </p:nvPicPr>
        <p:blipFill>
          <a:blip r:embed="rId5"/>
          <a:stretch>
            <a:fillRect/>
          </a:stretch>
        </p:blipFill>
        <p:spPr>
          <a:xfrm>
            <a:off x="1353681" y="1488556"/>
            <a:ext cx="2665428" cy="2659125"/>
          </a:xfrm>
          <a:prstGeom prst="rect">
            <a:avLst/>
          </a:prstGeom>
        </p:spPr>
      </p:pic>
    </p:spTree>
    <p:extLst>
      <p:ext uri="{BB962C8B-B14F-4D97-AF65-F5344CB8AC3E}">
        <p14:creationId xmlns:p14="http://schemas.microsoft.com/office/powerpoint/2010/main" val="6450425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LAG TIMES</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123</a:t>
            </a:fld>
            <a:endParaRPr lang="de-DE" dirty="0"/>
          </a:p>
        </p:txBody>
      </p:sp>
      <p:pic>
        <p:nvPicPr>
          <p:cNvPr id="3" name="Picture 2">
            <a:extLst>
              <a:ext uri="{FF2B5EF4-FFF2-40B4-BE49-F238E27FC236}">
                <a16:creationId xmlns:a16="http://schemas.microsoft.com/office/drawing/2014/main" id="{16B172DE-1B5A-444F-3D0E-352D96D667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74407"/>
            <a:ext cx="5943600" cy="3766185"/>
          </a:xfrm>
          <a:prstGeom prst="rect">
            <a:avLst/>
          </a:prstGeom>
          <a:noFill/>
          <a:ln>
            <a:noFill/>
          </a:ln>
        </p:spPr>
      </p:pic>
    </p:spTree>
    <p:extLst>
      <p:ext uri="{BB962C8B-B14F-4D97-AF65-F5344CB8AC3E}">
        <p14:creationId xmlns:p14="http://schemas.microsoft.com/office/powerpoint/2010/main" val="8303253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MOISTURE</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124</a:t>
            </a:fld>
            <a:endParaRPr lang="de-DE" dirty="0"/>
          </a:p>
        </p:txBody>
      </p:sp>
      <p:pic>
        <p:nvPicPr>
          <p:cNvPr id="2" name="Picture 1">
            <a:extLst>
              <a:ext uri="{FF2B5EF4-FFF2-40B4-BE49-F238E27FC236}">
                <a16:creationId xmlns:a16="http://schemas.microsoft.com/office/drawing/2014/main" id="{C1FCA774-02DC-78E9-113E-4D29DF1C5B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1805" y="1153795"/>
            <a:ext cx="5660390" cy="3407410"/>
          </a:xfrm>
          <a:prstGeom prst="rect">
            <a:avLst/>
          </a:prstGeom>
          <a:noFill/>
          <a:ln>
            <a:noFill/>
          </a:ln>
        </p:spPr>
      </p:pic>
    </p:spTree>
    <p:extLst>
      <p:ext uri="{BB962C8B-B14F-4D97-AF65-F5344CB8AC3E}">
        <p14:creationId xmlns:p14="http://schemas.microsoft.com/office/powerpoint/2010/main" val="42053197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71BDD9F-EF58-5D2C-A763-DE45544B0D84}"/>
              </a:ext>
            </a:extLst>
          </p:cNvPr>
          <p:cNvSpPr/>
          <p:nvPr/>
        </p:nvSpPr>
        <p:spPr>
          <a:xfrm>
            <a:off x="3996547" y="1828802"/>
            <a:ext cx="4831259" cy="2657742"/>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itchFamily="2" charset="0"/>
            </a:endParaRPr>
          </a:p>
        </p:txBody>
      </p:sp>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125</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7" name="Right Arrow 6">
            <a:extLst>
              <a:ext uri="{FF2B5EF4-FFF2-40B4-BE49-F238E27FC236}">
                <a16:creationId xmlns:a16="http://schemas.microsoft.com/office/drawing/2014/main" id="{8B8F5786-4D24-F00D-0669-960BD2AAEE87}"/>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207E6E10-5E86-3E35-A892-C32F013EDC1F}"/>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78ABF047-D2BC-5363-0DFE-3C6F55F9FE96}"/>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4A1DF963-70AB-3F12-F2B5-D6F7E2E907EE}"/>
              </a:ext>
            </a:extLst>
          </p:cNvPr>
          <p:cNvGraphicFramePr>
            <a:graphicFrameLocks noGrp="1"/>
          </p:cNvGraphicFramePr>
          <p:nvPr/>
        </p:nvGraphicFramePr>
        <p:xfrm>
          <a:off x="4028333" y="2924850"/>
          <a:ext cx="4716000" cy="1112520"/>
        </p:xfrm>
        <a:graphic>
          <a:graphicData uri="http://schemas.openxmlformats.org/drawingml/2006/table">
            <a:tbl>
              <a:tblPr firstRow="1" bandRow="1">
                <a:tableStyleId>{2D5ABB26-0587-4C30-8999-92F81FD0307C}</a:tableStyleId>
              </a:tblPr>
              <a:tblGrid>
                <a:gridCol w="1152000">
                  <a:extLst>
                    <a:ext uri="{9D8B030D-6E8A-4147-A177-3AD203B41FA5}">
                      <a16:colId xmlns:a16="http://schemas.microsoft.com/office/drawing/2014/main" val="20000"/>
                    </a:ext>
                  </a:extLst>
                </a:gridCol>
                <a:gridCol w="1188000">
                  <a:extLst>
                    <a:ext uri="{9D8B030D-6E8A-4147-A177-3AD203B41FA5}">
                      <a16:colId xmlns:a16="http://schemas.microsoft.com/office/drawing/2014/main" val="20001"/>
                    </a:ext>
                  </a:extLst>
                </a:gridCol>
                <a:gridCol w="1188000">
                  <a:extLst>
                    <a:ext uri="{9D8B030D-6E8A-4147-A177-3AD203B41FA5}">
                      <a16:colId xmlns:a16="http://schemas.microsoft.com/office/drawing/2014/main" val="20002"/>
                    </a:ext>
                  </a:extLst>
                </a:gridCol>
                <a:gridCol w="1188000">
                  <a:extLst>
                    <a:ext uri="{9D8B030D-6E8A-4147-A177-3AD203B41FA5}">
                      <a16:colId xmlns:a16="http://schemas.microsoft.com/office/drawing/2014/main" val="20003"/>
                    </a:ext>
                  </a:extLst>
                </a:gridCol>
              </a:tblGrid>
              <a:tr h="370840">
                <a:tc>
                  <a:txBody>
                    <a:bodyPr/>
                    <a:lstStyle/>
                    <a:p>
                      <a:pPr algn="ctr"/>
                      <a:r>
                        <a:rPr lang="en-US" b="1" dirty="0">
                          <a:solidFill>
                            <a:srgbClr val="BF382D"/>
                          </a:solidFill>
                          <a:latin typeface="Helvetica"/>
                          <a:cs typeface="Helvetica"/>
                        </a:rPr>
                        <a:t>Basalt</a:t>
                      </a:r>
                      <a:endParaRPr lang="en-US" dirty="0">
                        <a:latin typeface="Helvetica"/>
                        <a:cs typeface="Helvetica"/>
                      </a:endParaRPr>
                    </a:p>
                  </a:txBody>
                  <a:tcPr/>
                </a:tc>
                <a:tc>
                  <a:txBody>
                    <a:bodyPr/>
                    <a:lstStyle/>
                    <a:p>
                      <a:pPr marL="7938" indent="0" algn="r">
                        <a:tabLst/>
                      </a:pPr>
                      <a:r>
                        <a:rPr lang="en-US" sz="1600" dirty="0">
                          <a:solidFill>
                            <a:schemeClr val="tx1"/>
                          </a:solidFill>
                          <a:latin typeface="Helvetica"/>
                          <a:cs typeface="Helvetica"/>
                        </a:rPr>
                        <a:t>8.8 (3.0)</a:t>
                      </a:r>
                    </a:p>
                  </a:txBody>
                  <a:tcPr/>
                </a:tc>
                <a:tc>
                  <a:txBody>
                    <a:bodyPr/>
                    <a:lstStyle/>
                    <a:p>
                      <a:pPr marL="7938" indent="0" algn="r">
                        <a:tabLst/>
                      </a:pPr>
                      <a:r>
                        <a:rPr lang="en-US" sz="1600" dirty="0">
                          <a:solidFill>
                            <a:schemeClr val="tx1"/>
                          </a:solidFill>
                          <a:latin typeface="Helvetica"/>
                          <a:cs typeface="Helvetica"/>
                        </a:rPr>
                        <a:t>6.7 (0.6)</a:t>
                      </a:r>
                    </a:p>
                  </a:txBody>
                  <a:tcPr/>
                </a:tc>
                <a:tc>
                  <a:txBody>
                    <a:bodyPr/>
                    <a:lstStyle/>
                    <a:p>
                      <a:pPr algn="r"/>
                      <a:r>
                        <a:rPr lang="en-US" sz="1600" dirty="0">
                          <a:solidFill>
                            <a:schemeClr val="tx1"/>
                          </a:solidFill>
                          <a:latin typeface="Helvetica"/>
                          <a:cs typeface="Helvetica"/>
                        </a:rPr>
                        <a:t>6.4 (0.7)</a:t>
                      </a:r>
                    </a:p>
                  </a:txBody>
                  <a:tcPr/>
                </a:tc>
                <a:extLst>
                  <a:ext uri="{0D108BD9-81ED-4DB2-BD59-A6C34878D82A}">
                    <a16:rowId xmlns:a16="http://schemas.microsoft.com/office/drawing/2014/main" val="10000"/>
                  </a:ext>
                </a:extLst>
              </a:tr>
              <a:tr h="370840">
                <a:tc>
                  <a:txBody>
                    <a:bodyPr/>
                    <a:lstStyle/>
                    <a:p>
                      <a:pPr algn="ctr"/>
                      <a:r>
                        <a:rPr lang="en-US" b="1" dirty="0">
                          <a:solidFill>
                            <a:srgbClr val="382DBF"/>
                          </a:solidFill>
                          <a:latin typeface="Helvetica"/>
                          <a:cs typeface="Helvetica"/>
                        </a:rPr>
                        <a:t>Andesite</a:t>
                      </a:r>
                      <a:endParaRPr lang="en-US" dirty="0">
                        <a:latin typeface="Helvetica"/>
                        <a:cs typeface="Helvetica"/>
                      </a:endParaRPr>
                    </a:p>
                  </a:txBody>
                  <a:tcPr/>
                </a:tc>
                <a:tc>
                  <a:txBody>
                    <a:bodyPr/>
                    <a:lstStyle/>
                    <a:p>
                      <a:pPr marL="7938" indent="0" algn="r">
                        <a:tabLst/>
                      </a:pPr>
                      <a:r>
                        <a:rPr lang="en-US" sz="1600" dirty="0">
                          <a:solidFill>
                            <a:schemeClr val="tx1"/>
                          </a:solidFill>
                          <a:latin typeface="Helvetica"/>
                          <a:cs typeface="Helvetica"/>
                        </a:rPr>
                        <a:t>13.0 (1.1)</a:t>
                      </a:r>
                    </a:p>
                  </a:txBody>
                  <a:tcPr/>
                </a:tc>
                <a:tc>
                  <a:txBody>
                    <a:bodyPr/>
                    <a:lstStyle/>
                    <a:p>
                      <a:pPr algn="r"/>
                      <a:r>
                        <a:rPr lang="en-US" sz="1600" dirty="0">
                          <a:solidFill>
                            <a:schemeClr val="tx1"/>
                          </a:solidFill>
                          <a:latin typeface="Helvetica"/>
                          <a:cs typeface="Helvetica"/>
                        </a:rPr>
                        <a:t>10.4 (2.9)</a:t>
                      </a:r>
                    </a:p>
                  </a:txBody>
                  <a:tcPr/>
                </a:tc>
                <a:tc>
                  <a:txBody>
                    <a:bodyPr/>
                    <a:lstStyle/>
                    <a:p>
                      <a:pPr algn="r"/>
                      <a:r>
                        <a:rPr lang="en-US" sz="1600" dirty="0">
                          <a:solidFill>
                            <a:schemeClr val="tx1"/>
                          </a:solidFill>
                          <a:latin typeface="Helvetica"/>
                          <a:cs typeface="Helvetica"/>
                        </a:rPr>
                        <a:t>10.1 (4.0)</a:t>
                      </a:r>
                    </a:p>
                  </a:txBody>
                  <a:tcPr/>
                </a:tc>
                <a:extLst>
                  <a:ext uri="{0D108BD9-81ED-4DB2-BD59-A6C34878D82A}">
                    <a16:rowId xmlns:a16="http://schemas.microsoft.com/office/drawing/2014/main" val="10001"/>
                  </a:ext>
                </a:extLst>
              </a:tr>
              <a:tr h="370840">
                <a:tc>
                  <a:txBody>
                    <a:bodyPr/>
                    <a:lstStyle/>
                    <a:p>
                      <a:pPr algn="ctr"/>
                      <a:r>
                        <a:rPr lang="en-US" b="1" dirty="0">
                          <a:solidFill>
                            <a:srgbClr val="9DABA9"/>
                          </a:solidFill>
                          <a:latin typeface="Helvetica"/>
                          <a:cs typeface="Helvetica"/>
                        </a:rPr>
                        <a:t>Granite</a:t>
                      </a:r>
                      <a:endParaRPr lang="en-US" dirty="0">
                        <a:latin typeface="Helvetica"/>
                        <a:cs typeface="Helvetica"/>
                      </a:endParaRPr>
                    </a:p>
                  </a:txBody>
                  <a:tcPr/>
                </a:tc>
                <a:tc>
                  <a:txBody>
                    <a:bodyPr/>
                    <a:lstStyle/>
                    <a:p>
                      <a:pPr algn="r"/>
                      <a:r>
                        <a:rPr lang="en-US" sz="1600" dirty="0">
                          <a:solidFill>
                            <a:schemeClr val="tx1"/>
                          </a:solidFill>
                          <a:latin typeface="Helvetica"/>
                          <a:cs typeface="Helvetica"/>
                        </a:rPr>
                        <a:t>8.5 (1.3)</a:t>
                      </a:r>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Helvetica"/>
                          <a:cs typeface="Helvetica"/>
                        </a:rPr>
                        <a:t>6.0 (0.5)</a:t>
                      </a:r>
                    </a:p>
                  </a:txBody>
                  <a:tcPr/>
                </a:tc>
                <a:tc>
                  <a:txBody>
                    <a:bodyPr/>
                    <a:lstStyle/>
                    <a:p>
                      <a:pPr algn="r"/>
                      <a:r>
                        <a:rPr lang="en-US" sz="1600" dirty="0">
                          <a:solidFill>
                            <a:schemeClr val="tx1"/>
                          </a:solidFill>
                          <a:latin typeface="Helvetica"/>
                          <a:cs typeface="Helvetica"/>
                        </a:rPr>
                        <a:t>4.8 (0.1)</a:t>
                      </a:r>
                    </a:p>
                  </a:txBody>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AE7A9B22-DED4-AC69-6C08-41E459890538}"/>
              </a:ext>
            </a:extLst>
          </p:cNvPr>
          <p:cNvSpPr/>
          <p:nvPr/>
        </p:nvSpPr>
        <p:spPr bwMode="auto">
          <a:xfrm>
            <a:off x="5251865" y="2595315"/>
            <a:ext cx="1008112" cy="360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r">
              <a:defRPr/>
            </a:pPr>
            <a:r>
              <a:rPr lang="en-US" b="1" dirty="0">
                <a:solidFill>
                  <a:srgbClr val="BF812D"/>
                </a:solidFill>
                <a:latin typeface="Helvetica"/>
                <a:cs typeface="Helvetica"/>
              </a:rPr>
              <a:t>Warm</a:t>
            </a:r>
            <a:endParaRPr lang="en-US" sz="1600" dirty="0">
              <a:solidFill>
                <a:srgbClr val="BF812D"/>
              </a:solidFill>
              <a:latin typeface="Helvetica"/>
              <a:cs typeface="Helvetica"/>
            </a:endParaRPr>
          </a:p>
        </p:txBody>
      </p:sp>
      <p:sp>
        <p:nvSpPr>
          <p:cNvPr id="16" name="Rectangle 15">
            <a:extLst>
              <a:ext uri="{FF2B5EF4-FFF2-40B4-BE49-F238E27FC236}">
                <a16:creationId xmlns:a16="http://schemas.microsoft.com/office/drawing/2014/main" id="{96E0EF20-9EC7-26CD-F21F-3331F517B991}"/>
              </a:ext>
            </a:extLst>
          </p:cNvPr>
          <p:cNvSpPr/>
          <p:nvPr/>
        </p:nvSpPr>
        <p:spPr bwMode="auto">
          <a:xfrm>
            <a:off x="6490691" y="2594530"/>
            <a:ext cx="889902" cy="360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r">
              <a:defRPr/>
            </a:pPr>
            <a:r>
              <a:rPr lang="en-US" b="1" dirty="0">
                <a:solidFill>
                  <a:srgbClr val="80CDC1"/>
                </a:solidFill>
                <a:latin typeface="Helvetica"/>
                <a:cs typeface="Helvetica"/>
              </a:rPr>
              <a:t>Cool</a:t>
            </a:r>
            <a:endParaRPr lang="en-US" sz="1600" dirty="0">
              <a:solidFill>
                <a:srgbClr val="80CDC1"/>
              </a:solidFill>
              <a:latin typeface="Helvetica"/>
              <a:cs typeface="Helvetica"/>
            </a:endParaRPr>
          </a:p>
        </p:txBody>
      </p:sp>
      <p:sp>
        <p:nvSpPr>
          <p:cNvPr id="18" name="Rectangle 17">
            <a:extLst>
              <a:ext uri="{FF2B5EF4-FFF2-40B4-BE49-F238E27FC236}">
                <a16:creationId xmlns:a16="http://schemas.microsoft.com/office/drawing/2014/main" id="{AD3BD0DC-4872-B66E-9ACC-CD7E83D8E7CA}"/>
              </a:ext>
            </a:extLst>
          </p:cNvPr>
          <p:cNvSpPr/>
          <p:nvPr/>
        </p:nvSpPr>
        <p:spPr bwMode="auto">
          <a:xfrm>
            <a:off x="7668997" y="2600446"/>
            <a:ext cx="889902" cy="3482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r">
              <a:defRPr/>
            </a:pPr>
            <a:r>
              <a:rPr lang="en-US" b="1" dirty="0">
                <a:solidFill>
                  <a:srgbClr val="01665E"/>
                </a:solidFill>
                <a:latin typeface="Helvetica"/>
                <a:cs typeface="Helvetica"/>
              </a:rPr>
              <a:t>Cold</a:t>
            </a:r>
            <a:endParaRPr lang="en-US" sz="1600" dirty="0">
              <a:solidFill>
                <a:srgbClr val="01665E"/>
              </a:solidFill>
              <a:latin typeface="Helvetica"/>
              <a:cs typeface="Helvetica"/>
            </a:endParaRPr>
          </a:p>
        </p:txBody>
      </p:sp>
      <p:sp>
        <p:nvSpPr>
          <p:cNvPr id="19" name="TextBox 18">
            <a:extLst>
              <a:ext uri="{FF2B5EF4-FFF2-40B4-BE49-F238E27FC236}">
                <a16:creationId xmlns:a16="http://schemas.microsoft.com/office/drawing/2014/main" id="{09DCA8AA-EB62-53D5-2C2C-2B7AAF1FE1CA}"/>
              </a:ext>
            </a:extLst>
          </p:cNvPr>
          <p:cNvSpPr txBox="1"/>
          <p:nvPr/>
        </p:nvSpPr>
        <p:spPr>
          <a:xfrm>
            <a:off x="4388724" y="1939046"/>
            <a:ext cx="4203935" cy="338554"/>
          </a:xfrm>
          <a:prstGeom prst="rect">
            <a:avLst/>
          </a:prstGeom>
          <a:noFill/>
          <a:ln>
            <a:noFill/>
          </a:ln>
        </p:spPr>
        <p:txBody>
          <a:bodyPr wrap="square" rtlCol="0">
            <a:spAutoFit/>
          </a:bodyPr>
          <a:lstStyle/>
          <a:p>
            <a:pPr algn="ctr"/>
            <a:r>
              <a:rPr lang="en-US" sz="1600" b="1" dirty="0">
                <a:latin typeface="Helvetica"/>
                <a:cs typeface="Helvetica"/>
              </a:rPr>
              <a:t>Soil organic C stocks (0-0.3 m)</a:t>
            </a:r>
          </a:p>
        </p:txBody>
      </p:sp>
      <p:sp>
        <p:nvSpPr>
          <p:cNvPr id="20" name="Rectangle 19">
            <a:extLst>
              <a:ext uri="{FF2B5EF4-FFF2-40B4-BE49-F238E27FC236}">
                <a16:creationId xmlns:a16="http://schemas.microsoft.com/office/drawing/2014/main" id="{8FD9D1A2-5358-F82C-5B0E-2B8D3CDE8332}"/>
              </a:ext>
            </a:extLst>
          </p:cNvPr>
          <p:cNvSpPr/>
          <p:nvPr/>
        </p:nvSpPr>
        <p:spPr>
          <a:xfrm>
            <a:off x="6168564" y="2321450"/>
            <a:ext cx="784189" cy="338554"/>
          </a:xfrm>
          <a:prstGeom prst="rect">
            <a:avLst/>
          </a:prstGeom>
        </p:spPr>
        <p:txBody>
          <a:bodyPr wrap="none">
            <a:spAutoFit/>
          </a:bodyPr>
          <a:lstStyle/>
          <a:p>
            <a:pPr algn="ctr"/>
            <a:r>
              <a:rPr lang="en-US" sz="1600" b="1" i="1" dirty="0">
                <a:latin typeface="Helvetica"/>
                <a:cs typeface="Helvetica"/>
              </a:rPr>
              <a:t>kg m</a:t>
            </a:r>
            <a:r>
              <a:rPr lang="en-US" sz="1600" b="1" i="1" baseline="30000" dirty="0">
                <a:latin typeface="Helvetica"/>
                <a:cs typeface="Helvetica"/>
              </a:rPr>
              <a:t>-2</a:t>
            </a:r>
            <a:endParaRPr lang="en-US" sz="1600" b="1" i="1" dirty="0">
              <a:latin typeface="Helvetica"/>
              <a:cs typeface="Helvetica"/>
            </a:endParaRPr>
          </a:p>
        </p:txBody>
      </p:sp>
      <p:cxnSp>
        <p:nvCxnSpPr>
          <p:cNvPr id="21" name="Straight Connector 20">
            <a:extLst>
              <a:ext uri="{FF2B5EF4-FFF2-40B4-BE49-F238E27FC236}">
                <a16:creationId xmlns:a16="http://schemas.microsoft.com/office/drawing/2014/main" id="{C6A0E880-D836-B9FD-6CF8-2F14080C2DDD}"/>
              </a:ext>
            </a:extLst>
          </p:cNvPr>
          <p:cNvCxnSpPr>
            <a:cxnSpLocks/>
          </p:cNvCxnSpPr>
          <p:nvPr/>
        </p:nvCxnSpPr>
        <p:spPr>
          <a:xfrm>
            <a:off x="4133850" y="2294692"/>
            <a:ext cx="45815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39493875-8A72-33BF-8926-A882674CD0AF}"/>
              </a:ext>
            </a:extLst>
          </p:cNvPr>
          <p:cNvSpPr/>
          <p:nvPr/>
        </p:nvSpPr>
        <p:spPr>
          <a:xfrm>
            <a:off x="3996547" y="4250432"/>
            <a:ext cx="2332690" cy="230832"/>
          </a:xfrm>
          <a:prstGeom prst="rect">
            <a:avLst/>
          </a:prstGeom>
        </p:spPr>
        <p:txBody>
          <a:bodyPr wrap="none">
            <a:spAutoFit/>
          </a:bodyPr>
          <a:lstStyle/>
          <a:p>
            <a:r>
              <a:rPr lang="en-US" sz="900" i="1" dirty="0">
                <a:latin typeface="Helvetica"/>
                <a:cs typeface="Helvetica"/>
              </a:rPr>
              <a:t>Data from Rasmussen et al., 2006 &amp; 2018</a:t>
            </a:r>
            <a:endParaRPr lang="en-US" sz="900" i="1" dirty="0"/>
          </a:p>
        </p:txBody>
      </p:sp>
    </p:spTree>
    <p:extLst>
      <p:ext uri="{BB962C8B-B14F-4D97-AF65-F5344CB8AC3E}">
        <p14:creationId xmlns:p14="http://schemas.microsoft.com/office/powerpoint/2010/main" val="28130660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WETNESS INDEX &amp; AGE</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126</a:t>
            </a:fld>
            <a:endParaRPr lang="de-DE" dirty="0"/>
          </a:p>
        </p:txBody>
      </p:sp>
      <p:pic>
        <p:nvPicPr>
          <p:cNvPr id="4" name="Picture 3">
            <a:extLst>
              <a:ext uri="{FF2B5EF4-FFF2-40B4-BE49-F238E27FC236}">
                <a16:creationId xmlns:a16="http://schemas.microsoft.com/office/drawing/2014/main" id="{E2F9DA75-BBDD-D641-1EE9-6A2BE1A2035B}"/>
              </a:ext>
            </a:extLst>
          </p:cNvPr>
          <p:cNvPicPr>
            <a:picLocks noChangeAspect="1"/>
          </p:cNvPicPr>
          <p:nvPr/>
        </p:nvPicPr>
        <p:blipFill>
          <a:blip r:embed="rId4"/>
          <a:stretch>
            <a:fillRect/>
          </a:stretch>
        </p:blipFill>
        <p:spPr>
          <a:xfrm>
            <a:off x="1381355" y="1005198"/>
            <a:ext cx="6946900" cy="3949700"/>
          </a:xfrm>
          <a:prstGeom prst="rect">
            <a:avLst/>
          </a:prstGeom>
        </p:spPr>
      </p:pic>
      <p:sp>
        <p:nvSpPr>
          <p:cNvPr id="5" name="Rectangle 4">
            <a:extLst>
              <a:ext uri="{FF2B5EF4-FFF2-40B4-BE49-F238E27FC236}">
                <a16:creationId xmlns:a16="http://schemas.microsoft.com/office/drawing/2014/main" id="{3C1B0B51-E505-2CF0-2582-972CB4DAB5FF}"/>
              </a:ext>
            </a:extLst>
          </p:cNvPr>
          <p:cNvSpPr/>
          <p:nvPr/>
        </p:nvSpPr>
        <p:spPr>
          <a:xfrm>
            <a:off x="7413855" y="2268334"/>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1998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127</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127</a:t>
            </a:fld>
            <a:endParaRPr lang="de-DE" dirty="0"/>
          </a:p>
        </p:txBody>
      </p:sp>
      <p:sp>
        <p:nvSpPr>
          <p:cNvPr id="3" name="TextBox 2">
            <a:extLst>
              <a:ext uri="{FF2B5EF4-FFF2-40B4-BE49-F238E27FC236}">
                <a16:creationId xmlns:a16="http://schemas.microsoft.com/office/drawing/2014/main" id="{6149FE43-C7A3-64B3-E22D-E0E68E85775B}"/>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Data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sp>
        <p:nvSpPr>
          <p:cNvPr id="12" name="Content Placeholder 2">
            <a:extLst>
              <a:ext uri="{FF2B5EF4-FFF2-40B4-BE49-F238E27FC236}">
                <a16:creationId xmlns:a16="http://schemas.microsoft.com/office/drawing/2014/main" id="{BB618B6A-7278-0913-E504-05253B0506AC}"/>
              </a:ext>
            </a:extLst>
          </p:cNvPr>
          <p:cNvSpPr txBox="1">
            <a:spLocks/>
          </p:cNvSpPr>
          <p:nvPr/>
        </p:nvSpPr>
        <p:spPr>
          <a:xfrm>
            <a:off x="251520" y="1318529"/>
            <a:ext cx="2563360" cy="151469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Predominant mechanisms of mineral-organic association varies by mineral</a:t>
            </a:r>
          </a:p>
        </p:txBody>
      </p:sp>
      <p:pic>
        <p:nvPicPr>
          <p:cNvPr id="2" name="Picture 1">
            <a:extLst>
              <a:ext uri="{FF2B5EF4-FFF2-40B4-BE49-F238E27FC236}">
                <a16:creationId xmlns:a16="http://schemas.microsoft.com/office/drawing/2014/main" id="{8ED69870-AB19-0DC9-EB3C-2613F5E7BE99}"/>
              </a:ext>
            </a:extLst>
          </p:cNvPr>
          <p:cNvPicPr>
            <a:picLocks noChangeAspect="1"/>
          </p:cNvPicPr>
          <p:nvPr/>
        </p:nvPicPr>
        <p:blipFill>
          <a:blip r:embed="rId3"/>
          <a:stretch>
            <a:fillRect/>
          </a:stretch>
        </p:blipFill>
        <p:spPr>
          <a:xfrm>
            <a:off x="4335029" y="1242927"/>
            <a:ext cx="1633210" cy="1487742"/>
          </a:xfrm>
          <a:prstGeom prst="rect">
            <a:avLst/>
          </a:prstGeom>
        </p:spPr>
      </p:pic>
      <p:pic>
        <p:nvPicPr>
          <p:cNvPr id="13" name="Picture 12">
            <a:extLst>
              <a:ext uri="{FF2B5EF4-FFF2-40B4-BE49-F238E27FC236}">
                <a16:creationId xmlns:a16="http://schemas.microsoft.com/office/drawing/2014/main" id="{B7AC94C9-3BC3-23D7-A297-73541F9B8E17}"/>
              </a:ext>
            </a:extLst>
          </p:cNvPr>
          <p:cNvPicPr>
            <a:picLocks noChangeAspect="1"/>
          </p:cNvPicPr>
          <p:nvPr/>
        </p:nvPicPr>
        <p:blipFill>
          <a:blip r:embed="rId4"/>
          <a:stretch>
            <a:fillRect/>
          </a:stretch>
        </p:blipFill>
        <p:spPr>
          <a:xfrm>
            <a:off x="6790170" y="1211450"/>
            <a:ext cx="1659659" cy="1487742"/>
          </a:xfrm>
          <a:prstGeom prst="rect">
            <a:avLst/>
          </a:prstGeom>
        </p:spPr>
      </p:pic>
      <p:sp>
        <p:nvSpPr>
          <p:cNvPr id="14" name="TextBox 13">
            <a:extLst>
              <a:ext uri="{FF2B5EF4-FFF2-40B4-BE49-F238E27FC236}">
                <a16:creationId xmlns:a16="http://schemas.microsoft.com/office/drawing/2014/main" id="{D6F72B2F-37DF-A6EB-7191-C7901E7898CF}"/>
              </a:ext>
            </a:extLst>
          </p:cNvPr>
          <p:cNvSpPr txBox="1"/>
          <p:nvPr/>
        </p:nvSpPr>
        <p:spPr>
          <a:xfrm>
            <a:off x="4670794" y="2762146"/>
            <a:ext cx="961680"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goethite</a:t>
            </a:r>
            <a:endParaRPr lang="en-US" sz="700" i="1" dirty="0">
              <a:latin typeface="Helvetica"/>
              <a:cs typeface="Helvetica"/>
            </a:endParaRPr>
          </a:p>
        </p:txBody>
      </p:sp>
      <p:sp>
        <p:nvSpPr>
          <p:cNvPr id="15" name="TextBox 14">
            <a:extLst>
              <a:ext uri="{FF2B5EF4-FFF2-40B4-BE49-F238E27FC236}">
                <a16:creationId xmlns:a16="http://schemas.microsoft.com/office/drawing/2014/main" id="{7EBE73FD-0823-EAD6-AD14-25C41730B07C}"/>
              </a:ext>
            </a:extLst>
          </p:cNvPr>
          <p:cNvSpPr txBox="1"/>
          <p:nvPr/>
        </p:nvSpPr>
        <p:spPr>
          <a:xfrm>
            <a:off x="6999486" y="2730669"/>
            <a:ext cx="1241025"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vermiculite</a:t>
            </a:r>
            <a:endParaRPr lang="en-US" sz="700" i="1" dirty="0">
              <a:latin typeface="Helvetica"/>
              <a:cs typeface="Helvetica"/>
            </a:endParaRPr>
          </a:p>
        </p:txBody>
      </p:sp>
    </p:spTree>
    <p:extLst>
      <p:ext uri="{BB962C8B-B14F-4D97-AF65-F5344CB8AC3E}">
        <p14:creationId xmlns:p14="http://schemas.microsoft.com/office/powerpoint/2010/main" val="19833158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128</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128</a:t>
            </a:fld>
            <a:endParaRPr lang="de-DE" dirty="0"/>
          </a:p>
        </p:txBody>
      </p:sp>
      <p:sp>
        <p:nvSpPr>
          <p:cNvPr id="3" name="TextBox 2">
            <a:extLst>
              <a:ext uri="{FF2B5EF4-FFF2-40B4-BE49-F238E27FC236}">
                <a16:creationId xmlns:a16="http://schemas.microsoft.com/office/drawing/2014/main" id="{6149FE43-C7A3-64B3-E22D-E0E68E85775B}"/>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Data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sp>
        <p:nvSpPr>
          <p:cNvPr id="12" name="Content Placeholder 2">
            <a:extLst>
              <a:ext uri="{FF2B5EF4-FFF2-40B4-BE49-F238E27FC236}">
                <a16:creationId xmlns:a16="http://schemas.microsoft.com/office/drawing/2014/main" id="{BB618B6A-7278-0913-E504-05253B0506AC}"/>
              </a:ext>
            </a:extLst>
          </p:cNvPr>
          <p:cNvSpPr txBox="1">
            <a:spLocks/>
          </p:cNvSpPr>
          <p:nvPr/>
        </p:nvSpPr>
        <p:spPr>
          <a:xfrm>
            <a:off x="251520" y="1318529"/>
            <a:ext cx="2563360" cy="151469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Predominant mechanisms of mineral-organic association varies by mineral</a:t>
            </a:r>
          </a:p>
        </p:txBody>
      </p:sp>
      <p:pic>
        <p:nvPicPr>
          <p:cNvPr id="2" name="Picture 1">
            <a:extLst>
              <a:ext uri="{FF2B5EF4-FFF2-40B4-BE49-F238E27FC236}">
                <a16:creationId xmlns:a16="http://schemas.microsoft.com/office/drawing/2014/main" id="{8ED69870-AB19-0DC9-EB3C-2613F5E7BE99}"/>
              </a:ext>
            </a:extLst>
          </p:cNvPr>
          <p:cNvPicPr>
            <a:picLocks noChangeAspect="1"/>
          </p:cNvPicPr>
          <p:nvPr/>
        </p:nvPicPr>
        <p:blipFill>
          <a:blip r:embed="rId3"/>
          <a:stretch>
            <a:fillRect/>
          </a:stretch>
        </p:blipFill>
        <p:spPr>
          <a:xfrm>
            <a:off x="4335029" y="1242927"/>
            <a:ext cx="1633210" cy="1487742"/>
          </a:xfrm>
          <a:prstGeom prst="rect">
            <a:avLst/>
          </a:prstGeom>
        </p:spPr>
      </p:pic>
      <p:pic>
        <p:nvPicPr>
          <p:cNvPr id="13" name="Picture 12">
            <a:extLst>
              <a:ext uri="{FF2B5EF4-FFF2-40B4-BE49-F238E27FC236}">
                <a16:creationId xmlns:a16="http://schemas.microsoft.com/office/drawing/2014/main" id="{B7AC94C9-3BC3-23D7-A297-73541F9B8E17}"/>
              </a:ext>
            </a:extLst>
          </p:cNvPr>
          <p:cNvPicPr>
            <a:picLocks noChangeAspect="1"/>
          </p:cNvPicPr>
          <p:nvPr/>
        </p:nvPicPr>
        <p:blipFill>
          <a:blip r:embed="rId4"/>
          <a:stretch>
            <a:fillRect/>
          </a:stretch>
        </p:blipFill>
        <p:spPr>
          <a:xfrm>
            <a:off x="6790170" y="1211450"/>
            <a:ext cx="1659659" cy="1487742"/>
          </a:xfrm>
          <a:prstGeom prst="rect">
            <a:avLst/>
          </a:prstGeom>
        </p:spPr>
      </p:pic>
      <p:sp>
        <p:nvSpPr>
          <p:cNvPr id="14" name="TextBox 13">
            <a:extLst>
              <a:ext uri="{FF2B5EF4-FFF2-40B4-BE49-F238E27FC236}">
                <a16:creationId xmlns:a16="http://schemas.microsoft.com/office/drawing/2014/main" id="{D6F72B2F-37DF-A6EB-7191-C7901E7898CF}"/>
              </a:ext>
            </a:extLst>
          </p:cNvPr>
          <p:cNvSpPr txBox="1"/>
          <p:nvPr/>
        </p:nvSpPr>
        <p:spPr>
          <a:xfrm>
            <a:off x="4670794" y="2762146"/>
            <a:ext cx="961680"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goethite</a:t>
            </a:r>
            <a:endParaRPr lang="en-US" sz="700" i="1" dirty="0">
              <a:latin typeface="Helvetica"/>
              <a:cs typeface="Helvetica"/>
            </a:endParaRPr>
          </a:p>
        </p:txBody>
      </p:sp>
      <p:sp>
        <p:nvSpPr>
          <p:cNvPr id="15" name="TextBox 14">
            <a:extLst>
              <a:ext uri="{FF2B5EF4-FFF2-40B4-BE49-F238E27FC236}">
                <a16:creationId xmlns:a16="http://schemas.microsoft.com/office/drawing/2014/main" id="{7EBE73FD-0823-EAD6-AD14-25C41730B07C}"/>
              </a:ext>
            </a:extLst>
          </p:cNvPr>
          <p:cNvSpPr txBox="1"/>
          <p:nvPr/>
        </p:nvSpPr>
        <p:spPr>
          <a:xfrm>
            <a:off x="6999486" y="2730669"/>
            <a:ext cx="1241025"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vermiculite</a:t>
            </a:r>
            <a:endParaRPr lang="en-US" sz="700" i="1" dirty="0">
              <a:latin typeface="Helvetica"/>
              <a:cs typeface="Helvetica"/>
            </a:endParaRPr>
          </a:p>
        </p:txBody>
      </p:sp>
      <p:sp>
        <p:nvSpPr>
          <p:cNvPr id="5" name="TextBox 4">
            <a:extLst>
              <a:ext uri="{FF2B5EF4-FFF2-40B4-BE49-F238E27FC236}">
                <a16:creationId xmlns:a16="http://schemas.microsoft.com/office/drawing/2014/main" id="{EACBD653-E4D7-F202-9AA8-3810024798B5}"/>
              </a:ext>
            </a:extLst>
          </p:cNvPr>
          <p:cNvSpPr txBox="1"/>
          <p:nvPr/>
        </p:nvSpPr>
        <p:spPr>
          <a:xfrm>
            <a:off x="4132014" y="3201314"/>
            <a:ext cx="2039240"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Short-range order</a:t>
            </a:r>
            <a:endParaRPr lang="en-US" sz="800" b="1" dirty="0">
              <a:solidFill>
                <a:srgbClr val="FF0000"/>
              </a:solidFill>
              <a:latin typeface="Helvetica"/>
              <a:cs typeface="Helvetica"/>
            </a:endParaRPr>
          </a:p>
        </p:txBody>
      </p:sp>
      <p:sp>
        <p:nvSpPr>
          <p:cNvPr id="6" name="TextBox 5">
            <a:extLst>
              <a:ext uri="{FF2B5EF4-FFF2-40B4-BE49-F238E27FC236}">
                <a16:creationId xmlns:a16="http://schemas.microsoft.com/office/drawing/2014/main" id="{3ECC471B-E3FE-6A94-1D7E-39342E1C5D8D}"/>
              </a:ext>
            </a:extLst>
          </p:cNvPr>
          <p:cNvSpPr txBox="1"/>
          <p:nvPr/>
        </p:nvSpPr>
        <p:spPr>
          <a:xfrm>
            <a:off x="6553200" y="3201314"/>
            <a:ext cx="2039240"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2:1 clay</a:t>
            </a:r>
            <a:endParaRPr lang="en-US" sz="800" b="1" dirty="0">
              <a:solidFill>
                <a:srgbClr val="FF0000"/>
              </a:solidFill>
              <a:latin typeface="Helvetica"/>
              <a:cs typeface="Helvetica"/>
            </a:endParaRPr>
          </a:p>
        </p:txBody>
      </p:sp>
    </p:spTree>
    <p:extLst>
      <p:ext uri="{BB962C8B-B14F-4D97-AF65-F5344CB8AC3E}">
        <p14:creationId xmlns:p14="http://schemas.microsoft.com/office/powerpoint/2010/main" val="7075643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129</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129</a:t>
            </a:fld>
            <a:endParaRPr lang="de-DE" dirty="0"/>
          </a:p>
        </p:txBody>
      </p:sp>
      <p:sp>
        <p:nvSpPr>
          <p:cNvPr id="3" name="TextBox 2">
            <a:extLst>
              <a:ext uri="{FF2B5EF4-FFF2-40B4-BE49-F238E27FC236}">
                <a16:creationId xmlns:a16="http://schemas.microsoft.com/office/drawing/2014/main" id="{6149FE43-C7A3-64B3-E22D-E0E68E85775B}"/>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Data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pic>
        <p:nvPicPr>
          <p:cNvPr id="5" name="Picture 4">
            <a:extLst>
              <a:ext uri="{FF2B5EF4-FFF2-40B4-BE49-F238E27FC236}">
                <a16:creationId xmlns:a16="http://schemas.microsoft.com/office/drawing/2014/main" id="{A89C9DEA-65D4-DDC5-5221-FDD4E95BE919}"/>
              </a:ext>
            </a:extLst>
          </p:cNvPr>
          <p:cNvPicPr>
            <a:picLocks noChangeAspect="1"/>
          </p:cNvPicPr>
          <p:nvPr/>
        </p:nvPicPr>
        <p:blipFill>
          <a:blip r:embed="rId3"/>
          <a:stretch>
            <a:fillRect/>
          </a:stretch>
        </p:blipFill>
        <p:spPr>
          <a:xfrm>
            <a:off x="4335029" y="1242927"/>
            <a:ext cx="1633210" cy="1487742"/>
          </a:xfrm>
          <a:prstGeom prst="rect">
            <a:avLst/>
          </a:prstGeom>
        </p:spPr>
      </p:pic>
      <p:pic>
        <p:nvPicPr>
          <p:cNvPr id="8" name="Picture 7">
            <a:extLst>
              <a:ext uri="{FF2B5EF4-FFF2-40B4-BE49-F238E27FC236}">
                <a16:creationId xmlns:a16="http://schemas.microsoft.com/office/drawing/2014/main" id="{32B2F9A9-C9E4-D8D1-214E-9154E56EB6FE}"/>
              </a:ext>
            </a:extLst>
          </p:cNvPr>
          <p:cNvPicPr>
            <a:picLocks noChangeAspect="1"/>
          </p:cNvPicPr>
          <p:nvPr/>
        </p:nvPicPr>
        <p:blipFill>
          <a:blip r:embed="rId4"/>
          <a:stretch>
            <a:fillRect/>
          </a:stretch>
        </p:blipFill>
        <p:spPr>
          <a:xfrm>
            <a:off x="6790170" y="1211450"/>
            <a:ext cx="1659659" cy="1487742"/>
          </a:xfrm>
          <a:prstGeom prst="rect">
            <a:avLst/>
          </a:prstGeom>
        </p:spPr>
      </p:pic>
      <p:sp>
        <p:nvSpPr>
          <p:cNvPr id="6" name="TextBox 5">
            <a:extLst>
              <a:ext uri="{FF2B5EF4-FFF2-40B4-BE49-F238E27FC236}">
                <a16:creationId xmlns:a16="http://schemas.microsoft.com/office/drawing/2014/main" id="{686576B9-0CC2-1AAA-DD08-3CCB78C03802}"/>
              </a:ext>
            </a:extLst>
          </p:cNvPr>
          <p:cNvSpPr txBox="1"/>
          <p:nvPr/>
        </p:nvSpPr>
        <p:spPr>
          <a:xfrm>
            <a:off x="4670794" y="2762146"/>
            <a:ext cx="961680"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goethite</a:t>
            </a:r>
            <a:endParaRPr lang="en-US" sz="700" i="1" dirty="0">
              <a:latin typeface="Helvetica"/>
              <a:cs typeface="Helvetica"/>
            </a:endParaRPr>
          </a:p>
        </p:txBody>
      </p:sp>
      <p:sp>
        <p:nvSpPr>
          <p:cNvPr id="11" name="TextBox 10">
            <a:extLst>
              <a:ext uri="{FF2B5EF4-FFF2-40B4-BE49-F238E27FC236}">
                <a16:creationId xmlns:a16="http://schemas.microsoft.com/office/drawing/2014/main" id="{5B8E4216-4C6C-AB6D-0597-9BD1D598EF0F}"/>
              </a:ext>
            </a:extLst>
          </p:cNvPr>
          <p:cNvSpPr txBox="1"/>
          <p:nvPr/>
        </p:nvSpPr>
        <p:spPr>
          <a:xfrm>
            <a:off x="6999486" y="2730669"/>
            <a:ext cx="1241025"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vermiculite</a:t>
            </a:r>
            <a:endParaRPr lang="en-US" sz="700" i="1" dirty="0">
              <a:latin typeface="Helvetica"/>
              <a:cs typeface="Helvetica"/>
            </a:endParaRPr>
          </a:p>
        </p:txBody>
      </p:sp>
      <p:sp>
        <p:nvSpPr>
          <p:cNvPr id="12" name="Content Placeholder 2">
            <a:extLst>
              <a:ext uri="{FF2B5EF4-FFF2-40B4-BE49-F238E27FC236}">
                <a16:creationId xmlns:a16="http://schemas.microsoft.com/office/drawing/2014/main" id="{BB618B6A-7278-0913-E504-05253B0506AC}"/>
              </a:ext>
            </a:extLst>
          </p:cNvPr>
          <p:cNvSpPr txBox="1">
            <a:spLocks/>
          </p:cNvSpPr>
          <p:nvPr/>
        </p:nvSpPr>
        <p:spPr>
          <a:xfrm>
            <a:off x="251520" y="1318529"/>
            <a:ext cx="2563360" cy="2605078"/>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Predominant mechanisms of mineral-organic association varies by mineral</a:t>
            </a:r>
          </a:p>
          <a:p>
            <a:pPr>
              <a:spcAft>
                <a:spcPts val="600"/>
              </a:spcAft>
              <a:buFont typeface="Arial"/>
              <a:buChar char="•"/>
            </a:pPr>
            <a:r>
              <a:rPr lang="en-US" sz="1800" b="1" dirty="0">
                <a:solidFill>
                  <a:srgbClr val="000000"/>
                </a:solidFill>
                <a:latin typeface="Helvetica"/>
                <a:cs typeface="Helvetica"/>
              </a:rPr>
              <a:t>Mineral type matters for soil C persistence</a:t>
            </a:r>
            <a:endParaRPr lang="en-US" sz="1800" b="1" dirty="0">
              <a:latin typeface="Helvetica"/>
              <a:cs typeface="Helvetica"/>
            </a:endParaRPr>
          </a:p>
        </p:txBody>
      </p:sp>
      <p:graphicFrame>
        <p:nvGraphicFramePr>
          <p:cNvPr id="2" name="Table 5">
            <a:extLst>
              <a:ext uri="{FF2B5EF4-FFF2-40B4-BE49-F238E27FC236}">
                <a16:creationId xmlns:a16="http://schemas.microsoft.com/office/drawing/2014/main" id="{6CBE65DC-61E2-7ED1-5375-2DAB4799BAD4}"/>
              </a:ext>
            </a:extLst>
          </p:cNvPr>
          <p:cNvGraphicFramePr>
            <a:graphicFrameLocks noGrp="1"/>
          </p:cNvGraphicFramePr>
          <p:nvPr/>
        </p:nvGraphicFramePr>
        <p:xfrm>
          <a:off x="3976533" y="3714603"/>
          <a:ext cx="4752000" cy="1483360"/>
        </p:xfrm>
        <a:graphic>
          <a:graphicData uri="http://schemas.openxmlformats.org/drawingml/2006/table">
            <a:tbl>
              <a:tblPr firstRow="1" bandRow="1">
                <a:tableStyleId>{5C22544A-7EE6-4342-B048-85BDC9FD1C3A}</a:tableStyleId>
              </a:tblPr>
              <a:tblGrid>
                <a:gridCol w="1188000">
                  <a:extLst>
                    <a:ext uri="{9D8B030D-6E8A-4147-A177-3AD203B41FA5}">
                      <a16:colId xmlns:a16="http://schemas.microsoft.com/office/drawing/2014/main" val="805477717"/>
                    </a:ext>
                  </a:extLst>
                </a:gridCol>
                <a:gridCol w="1188000">
                  <a:extLst>
                    <a:ext uri="{9D8B030D-6E8A-4147-A177-3AD203B41FA5}">
                      <a16:colId xmlns:a16="http://schemas.microsoft.com/office/drawing/2014/main" val="2036026394"/>
                    </a:ext>
                  </a:extLst>
                </a:gridCol>
                <a:gridCol w="1188000">
                  <a:extLst>
                    <a:ext uri="{9D8B030D-6E8A-4147-A177-3AD203B41FA5}">
                      <a16:colId xmlns:a16="http://schemas.microsoft.com/office/drawing/2014/main" val="401882623"/>
                    </a:ext>
                  </a:extLst>
                </a:gridCol>
                <a:gridCol w="1188000">
                  <a:extLst>
                    <a:ext uri="{9D8B030D-6E8A-4147-A177-3AD203B41FA5}">
                      <a16:colId xmlns:a16="http://schemas.microsoft.com/office/drawing/2014/main" val="1570254415"/>
                    </a:ext>
                  </a:extLst>
                </a:gridCol>
              </a:tblGrid>
              <a:tr h="370840">
                <a:tc>
                  <a:txBody>
                    <a:bodyPr/>
                    <a:lstStyle/>
                    <a:p>
                      <a:endParaRPr lang="en-US" sz="1200" dirty="0">
                        <a:solidFill>
                          <a:schemeClr val="tx1"/>
                        </a:solidFill>
                        <a:latin typeface="Helvetica" pitchFamily="2"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Helvetica" pitchFamily="2" charset="0"/>
                        </a:rPr>
                        <a:t>Min-OM sorption type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600" dirty="0">
                        <a:solidFill>
                          <a:schemeClr val="tx1"/>
                        </a:solidFill>
                        <a:latin typeface="Helvetica" pitchFamily="2"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600" dirty="0">
                        <a:solidFill>
                          <a:schemeClr val="tx1"/>
                        </a:solidFill>
                        <a:latin typeface="Helvetica" pitchFamily="2"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3086549"/>
                  </a:ext>
                </a:extLst>
              </a:tr>
              <a:tr h="370840">
                <a:tc>
                  <a:txBody>
                    <a:bodyPr/>
                    <a:lstStyle/>
                    <a:p>
                      <a:endParaRPr lang="en-US" sz="1200" dirty="0">
                        <a:latin typeface="Helvetica"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0" dirty="0">
                          <a:solidFill>
                            <a:schemeClr val="tx1"/>
                          </a:solidFill>
                          <a:latin typeface="Helvetica" pitchFamily="2" charset="0"/>
                        </a:rPr>
                        <a:t>Ligand exch.</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0" dirty="0">
                          <a:solidFill>
                            <a:schemeClr val="tx1"/>
                          </a:solidFill>
                          <a:latin typeface="Helvetica" pitchFamily="2" charset="0"/>
                        </a:rPr>
                        <a:t>Ca</a:t>
                      </a:r>
                      <a:r>
                        <a:rPr lang="en-US" sz="1200" b="0" baseline="30000" dirty="0">
                          <a:solidFill>
                            <a:schemeClr val="tx1"/>
                          </a:solidFill>
                          <a:latin typeface="Helvetica" pitchFamily="2" charset="0"/>
                        </a:rPr>
                        <a:t>++</a:t>
                      </a:r>
                      <a:r>
                        <a:rPr lang="en-US" sz="1200" b="0" dirty="0">
                          <a:solidFill>
                            <a:schemeClr val="tx1"/>
                          </a:solidFill>
                          <a:latin typeface="Helvetica" pitchFamily="2" charset="0"/>
                        </a:rPr>
                        <a:t> &amp; </a:t>
                      </a:r>
                      <a:r>
                        <a:rPr lang="en-US" sz="1200" b="0" dirty="0" err="1">
                          <a:solidFill>
                            <a:schemeClr val="tx1"/>
                          </a:solidFill>
                          <a:latin typeface="Helvetica" pitchFamily="2" charset="0"/>
                        </a:rPr>
                        <a:t>precip</a:t>
                      </a:r>
                      <a:r>
                        <a:rPr lang="en-US" sz="1200" b="0" dirty="0">
                          <a:solidFill>
                            <a:schemeClr val="tx1"/>
                          </a:solidFill>
                          <a:latin typeface="Helvetica" pitchFamily="2"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0" dirty="0">
                          <a:solidFill>
                            <a:schemeClr val="tx1"/>
                          </a:solidFill>
                          <a:latin typeface="Helvetica" pitchFamily="2" charset="0"/>
                        </a:rPr>
                        <a:t>Van der Waals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0581887"/>
                  </a:ext>
                </a:extLst>
              </a:tr>
              <a:tr h="370840">
                <a:tc>
                  <a:txBody>
                    <a:bodyPr/>
                    <a:lstStyle/>
                    <a:p>
                      <a:r>
                        <a:rPr lang="en-US" sz="1400" dirty="0">
                          <a:latin typeface="Helvetica" pitchFamily="2" charset="0"/>
                        </a:rPr>
                        <a:t>goethite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92%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n.d.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8%</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9511146"/>
                  </a:ext>
                </a:extLst>
              </a:tr>
              <a:tr h="370840">
                <a:tc>
                  <a:txBody>
                    <a:bodyPr/>
                    <a:lstStyle/>
                    <a:p>
                      <a:r>
                        <a:rPr lang="en-US" sz="1400" dirty="0">
                          <a:latin typeface="Helvetica" pitchFamily="2" charset="0"/>
                        </a:rPr>
                        <a:t>vermiculite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9690763"/>
                  </a:ext>
                </a:extLst>
              </a:tr>
            </a:tbl>
          </a:graphicData>
        </a:graphic>
      </p:graphicFrame>
      <p:sp>
        <p:nvSpPr>
          <p:cNvPr id="7" name="TextBox 6">
            <a:extLst>
              <a:ext uri="{FF2B5EF4-FFF2-40B4-BE49-F238E27FC236}">
                <a16:creationId xmlns:a16="http://schemas.microsoft.com/office/drawing/2014/main" id="{0ACDE2A8-C32E-1B9C-EBA1-7BCBE84FF90C}"/>
              </a:ext>
            </a:extLst>
          </p:cNvPr>
          <p:cNvSpPr txBox="1"/>
          <p:nvPr/>
        </p:nvSpPr>
        <p:spPr>
          <a:xfrm>
            <a:off x="4132014" y="3201314"/>
            <a:ext cx="2039240"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Short-range order</a:t>
            </a:r>
            <a:endParaRPr lang="en-US" sz="800" b="1" dirty="0">
              <a:solidFill>
                <a:srgbClr val="FF0000"/>
              </a:solidFill>
              <a:latin typeface="Helvetica"/>
              <a:cs typeface="Helvetica"/>
            </a:endParaRPr>
          </a:p>
        </p:txBody>
      </p:sp>
      <p:sp>
        <p:nvSpPr>
          <p:cNvPr id="9" name="TextBox 8">
            <a:extLst>
              <a:ext uri="{FF2B5EF4-FFF2-40B4-BE49-F238E27FC236}">
                <a16:creationId xmlns:a16="http://schemas.microsoft.com/office/drawing/2014/main" id="{777649DE-A4A4-A3D2-719A-96334C2EF151}"/>
              </a:ext>
            </a:extLst>
          </p:cNvPr>
          <p:cNvSpPr txBox="1"/>
          <p:nvPr/>
        </p:nvSpPr>
        <p:spPr>
          <a:xfrm>
            <a:off x="6553200" y="3201314"/>
            <a:ext cx="2039240"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2:1 clay</a:t>
            </a:r>
            <a:endParaRPr lang="en-US" sz="800" b="1" dirty="0">
              <a:solidFill>
                <a:srgbClr val="FF0000"/>
              </a:solidFill>
              <a:latin typeface="Helvetica"/>
              <a:cs typeface="Helvetica"/>
            </a:endParaRPr>
          </a:p>
        </p:txBody>
      </p:sp>
    </p:spTree>
    <p:extLst>
      <p:ext uri="{BB962C8B-B14F-4D97-AF65-F5344CB8AC3E}">
        <p14:creationId xmlns:p14="http://schemas.microsoft.com/office/powerpoint/2010/main" val="19791893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28" name="Content Placeholder 2"/>
          <p:cNvSpPr txBox="1">
            <a:spLocks/>
          </p:cNvSpPr>
          <p:nvPr/>
        </p:nvSpPr>
        <p:spPr>
          <a:xfrm>
            <a:off x="1057241" y="1242738"/>
            <a:ext cx="7045392" cy="3023784"/>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spcAft>
                <a:spcPts val="1200"/>
              </a:spcAft>
              <a:buFont typeface="+mj-lt"/>
              <a:buAutoNum type="arabicPeriod"/>
            </a:pPr>
            <a:r>
              <a:rPr lang="en-US" sz="2000" b="1" dirty="0">
                <a:latin typeface="Helvetica"/>
                <a:cs typeface="Helvetica"/>
              </a:rPr>
              <a:t>Do soil mineral assemblages affect temperature sensitivity of soil carbon persistence? </a:t>
            </a:r>
          </a:p>
          <a:p>
            <a:pPr marL="457200" indent="-457200">
              <a:spcAft>
                <a:spcPts val="1200"/>
              </a:spcAft>
              <a:buFont typeface="+mj-lt"/>
              <a:buAutoNum type="arabicPeriod"/>
            </a:pPr>
            <a:r>
              <a:rPr lang="en-US" sz="2000" b="1" dirty="0">
                <a:latin typeface="Helvetica"/>
                <a:cs typeface="Helvetica"/>
              </a:rPr>
              <a:t>On which time scales are soil mineral assemblages relevant for predicting soil carbon persistence?</a:t>
            </a:r>
          </a:p>
          <a:p>
            <a:pPr marL="457200" indent="-457200">
              <a:spcAft>
                <a:spcPts val="1200"/>
              </a:spcAft>
              <a:buFont typeface="+mj-lt"/>
              <a:buAutoNum type="arabicPeriod"/>
            </a:pPr>
            <a:endParaRPr lang="en-US" sz="2000" b="1" dirty="0">
              <a:latin typeface="Helvetica"/>
              <a:cs typeface="Helvetica"/>
            </a:endParaRPr>
          </a:p>
        </p:txBody>
      </p:sp>
      <p:sp>
        <p:nvSpPr>
          <p:cNvPr id="16" name="Title 1"/>
          <p:cNvSpPr txBox="1">
            <a:spLocks/>
          </p:cNvSpPr>
          <p:nvPr/>
        </p:nvSpPr>
        <p:spPr>
          <a:xfrm>
            <a:off x="234950" y="421204"/>
            <a:ext cx="8689975" cy="600092"/>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RESEARCH QUESTIONS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8471"/>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13</a:t>
            </a:fld>
            <a:endParaRPr lang="de-DE" dirty="0"/>
          </a:p>
        </p:txBody>
      </p:sp>
    </p:spTree>
    <p:extLst>
      <p:ext uri="{BB962C8B-B14F-4D97-AF65-F5344CB8AC3E}">
        <p14:creationId xmlns:p14="http://schemas.microsoft.com/office/powerpoint/2010/main" val="3949472940"/>
      </p:ext>
    </p:extLst>
  </p:cSld>
  <p:clrMapOvr>
    <a:masterClrMapping/>
  </p:clrMapOvr>
  <mc:AlternateContent xmlns:mc="http://schemas.openxmlformats.org/markup-compatibility/2006" xmlns:p14="http://schemas.microsoft.com/office/powerpoint/2010/main">
    <mc:Choice Requires="p14">
      <p:transition spd="slow" p14:dur="2000" advClick="0" advTm="19880"/>
    </mc:Choice>
    <mc:Fallback xmlns="">
      <p:transition spd="slow" advClick="0" advTm="1988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2-PP vs 2-PS MODELS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130</a:t>
            </a:fld>
            <a:endParaRPr lang="de-DE" dirty="0"/>
          </a:p>
        </p:txBody>
      </p:sp>
      <p:sp>
        <p:nvSpPr>
          <p:cNvPr id="2" name="TextBox 1">
            <a:extLst>
              <a:ext uri="{FF2B5EF4-FFF2-40B4-BE49-F238E27FC236}">
                <a16:creationId xmlns:a16="http://schemas.microsoft.com/office/drawing/2014/main" id="{2426D10A-A395-A23C-E178-FC530B5D3BFC}"/>
              </a:ext>
            </a:extLst>
          </p:cNvPr>
          <p:cNvSpPr txBox="1"/>
          <p:nvPr/>
        </p:nvSpPr>
        <p:spPr>
          <a:xfrm>
            <a:off x="1979978" y="3104317"/>
            <a:ext cx="2010487" cy="1477328"/>
          </a:xfrm>
          <a:prstGeom prst="rect">
            <a:avLst/>
          </a:prstGeom>
          <a:noFill/>
        </p:spPr>
        <p:txBody>
          <a:bodyPr wrap="none" rtlCol="0">
            <a:spAutoFit/>
          </a:bodyPr>
          <a:lstStyle/>
          <a:p>
            <a:r>
              <a:rPr lang="en-US" sz="1600" b="1" dirty="0">
                <a:latin typeface="Courier" pitchFamily="2" charset="0"/>
                <a:ea typeface="Verdana" panose="020B0604030504040204" pitchFamily="34" charset="0"/>
                <a:cs typeface="Verdana" panose="020B0604030504040204" pitchFamily="34" charset="0"/>
              </a:rPr>
              <a:t>b) </a:t>
            </a:r>
            <a:r>
              <a:rPr lang="en-US" sz="1600" dirty="0">
                <a:latin typeface="Courier" pitchFamily="2" charset="0"/>
                <a:ea typeface="Verdana" panose="020B0604030504040204" pitchFamily="34" charset="0"/>
                <a:cs typeface="Verdana" panose="020B0604030504040204" pitchFamily="34" charset="0"/>
              </a:rPr>
              <a:t>Series</a:t>
            </a:r>
          </a:p>
          <a:p>
            <a:r>
              <a:rPr lang="en-US" sz="1600" b="1" dirty="0">
                <a:solidFill>
                  <a:srgbClr val="E41F88"/>
                </a:solidFill>
                <a:latin typeface="Courier" pitchFamily="2" charset="0"/>
                <a:ea typeface="Verdana" panose="020B0604030504040204" pitchFamily="34" charset="0"/>
                <a:cs typeface="Verdana" panose="020B0604030504040204" pitchFamily="34" charset="0"/>
              </a:rPr>
              <a:t>𝜏</a:t>
            </a:r>
            <a:r>
              <a:rPr lang="en-US" sz="1600" b="1" i="1" baseline="-25000" dirty="0">
                <a:solidFill>
                  <a:srgbClr val="E41F88"/>
                </a:solidFill>
                <a:latin typeface="Courier" pitchFamily="2" charset="0"/>
                <a:ea typeface="Verdana" panose="020B0604030504040204" pitchFamily="34" charset="0"/>
                <a:cs typeface="Verdana" panose="020B0604030504040204" pitchFamily="34" charset="0"/>
              </a:rPr>
              <a:t>fast</a:t>
            </a:r>
            <a:r>
              <a:rPr lang="en-US" sz="1400" b="1" dirty="0">
                <a:solidFill>
                  <a:srgbClr val="E41F88"/>
                </a:solidFill>
                <a:latin typeface="Courier" pitchFamily="2" charset="0"/>
                <a:ea typeface="Verdana" panose="020B0604030504040204" pitchFamily="34" charset="0"/>
                <a:cs typeface="Verdana" panose="020B0604030504040204" pitchFamily="34" charset="0"/>
              </a:rPr>
              <a:t>:</a:t>
            </a:r>
            <a:r>
              <a:rPr lang="en-US" sz="1600" b="1" dirty="0">
                <a:solidFill>
                  <a:srgbClr val="E41F88"/>
                </a:solidFill>
                <a:latin typeface="Courier" pitchFamily="2" charset="0"/>
                <a:ea typeface="Verdana" panose="020B0604030504040204" pitchFamily="34" charset="0"/>
                <a:cs typeface="Verdana" panose="020B0604030504040204" pitchFamily="34" charset="0"/>
              </a:rPr>
              <a:t> </a:t>
            </a:r>
            <a:r>
              <a:rPr lang="en-US" sz="1400" b="1" dirty="0">
                <a:solidFill>
                  <a:srgbClr val="E41F88"/>
                </a:solidFill>
                <a:latin typeface="Courier" pitchFamily="2" charset="0"/>
                <a:ea typeface="Verdana" panose="020B0604030504040204" pitchFamily="34" charset="0"/>
                <a:cs typeface="Verdana" panose="020B0604030504040204" pitchFamily="34" charset="0"/>
              </a:rPr>
              <a:t>10 (2) y</a:t>
            </a:r>
          </a:p>
          <a:p>
            <a:r>
              <a:rPr lang="en-US" sz="1600" b="1" dirty="0">
                <a:solidFill>
                  <a:srgbClr val="1F88E4"/>
                </a:solidFill>
                <a:latin typeface="Courier" pitchFamily="2" charset="0"/>
                <a:ea typeface="Verdana" panose="020B0604030504040204" pitchFamily="34" charset="0"/>
                <a:cs typeface="Verdana" panose="020B0604030504040204" pitchFamily="34" charset="0"/>
              </a:rPr>
              <a:t>𝜏</a:t>
            </a:r>
            <a:r>
              <a:rPr lang="en-US" sz="1600" b="1" i="1" baseline="-25000" dirty="0">
                <a:solidFill>
                  <a:srgbClr val="1F88E4"/>
                </a:solidFill>
                <a:latin typeface="Courier" pitchFamily="2" charset="0"/>
                <a:ea typeface="Verdana" panose="020B0604030504040204" pitchFamily="34" charset="0"/>
                <a:cs typeface="Verdana" panose="020B0604030504040204" pitchFamily="34" charset="0"/>
              </a:rPr>
              <a:t>slow</a:t>
            </a:r>
            <a:r>
              <a:rPr lang="en-US" sz="1400" b="1" dirty="0">
                <a:solidFill>
                  <a:srgbClr val="1F88E4"/>
                </a:solidFill>
                <a:latin typeface="Courier" pitchFamily="2" charset="0"/>
                <a:ea typeface="Verdana" panose="020B0604030504040204" pitchFamily="34" charset="0"/>
                <a:cs typeface="Verdana" panose="020B0604030504040204" pitchFamily="34" charset="0"/>
              </a:rPr>
              <a:t>: 176 (107) y</a:t>
            </a:r>
          </a:p>
          <a:p>
            <a:pPr marL="7694" indent="-7694"/>
            <a:r>
              <a:rPr lang="en-US" sz="1400" b="1" dirty="0">
                <a:latin typeface="Courier" pitchFamily="2" charset="0"/>
                <a:ea typeface="Verdana" panose="020B0604030504040204" pitchFamily="34" charset="0"/>
                <a:cs typeface="Verdana" panose="020B0604030504040204" pitchFamily="34" charset="0"/>
              </a:rPr>
              <a:t> Age: 149 (102) y</a:t>
            </a:r>
          </a:p>
          <a:p>
            <a:pPr marL="7694" indent="-7694"/>
            <a:r>
              <a:rPr lang="en-US" sz="1400" b="1" dirty="0">
                <a:latin typeface="Courier" pitchFamily="2" charset="0"/>
                <a:ea typeface="Verdana" panose="020B0604030504040204" pitchFamily="34" charset="0"/>
                <a:cs typeface="Verdana" panose="020B0604030504040204" pitchFamily="34" charset="0"/>
              </a:rPr>
              <a:t>  TT: 95 (33) y</a:t>
            </a:r>
          </a:p>
          <a:p>
            <a:pPr marL="7694" indent="-7694"/>
            <a:r>
              <a:rPr lang="en-US" sz="1400" b="1" dirty="0">
                <a:latin typeface="Courier" pitchFamily="2" charset="0"/>
                <a:ea typeface="Verdana" panose="020B0604030504040204" pitchFamily="34" charset="0"/>
                <a:cs typeface="Verdana" panose="020B0604030504040204" pitchFamily="34" charset="0"/>
              </a:rPr>
              <a:t> Lag: 11 y</a:t>
            </a:r>
          </a:p>
        </p:txBody>
      </p:sp>
      <p:sp>
        <p:nvSpPr>
          <p:cNvPr id="3" name="TextBox 2">
            <a:extLst>
              <a:ext uri="{FF2B5EF4-FFF2-40B4-BE49-F238E27FC236}">
                <a16:creationId xmlns:a16="http://schemas.microsoft.com/office/drawing/2014/main" id="{9561F6CA-9E53-83C0-20BC-AEF0A2B0F267}"/>
              </a:ext>
            </a:extLst>
          </p:cNvPr>
          <p:cNvSpPr txBox="1"/>
          <p:nvPr/>
        </p:nvSpPr>
        <p:spPr>
          <a:xfrm>
            <a:off x="1978186" y="1473817"/>
            <a:ext cx="2002471" cy="1477328"/>
          </a:xfrm>
          <a:prstGeom prst="rect">
            <a:avLst/>
          </a:prstGeom>
          <a:noFill/>
        </p:spPr>
        <p:txBody>
          <a:bodyPr wrap="none" rtlCol="0">
            <a:spAutoFit/>
          </a:bodyPr>
          <a:lstStyle/>
          <a:p>
            <a:r>
              <a:rPr lang="en-US" sz="1600" b="1" dirty="0">
                <a:latin typeface="Courier" pitchFamily="2" charset="0"/>
                <a:ea typeface="Verdana" panose="020B0604030504040204" pitchFamily="34" charset="0"/>
                <a:cs typeface="Verdana" panose="020B0604030504040204" pitchFamily="34" charset="0"/>
              </a:rPr>
              <a:t>a) </a:t>
            </a:r>
            <a:r>
              <a:rPr lang="en-US" sz="1600" dirty="0">
                <a:latin typeface="Courier" pitchFamily="2" charset="0"/>
                <a:ea typeface="Verdana" panose="020B0604030504040204" pitchFamily="34" charset="0"/>
                <a:cs typeface="Verdana" panose="020B0604030504040204" pitchFamily="34" charset="0"/>
              </a:rPr>
              <a:t>Parallel</a:t>
            </a:r>
          </a:p>
          <a:p>
            <a:r>
              <a:rPr lang="en-US" sz="1600" b="1" dirty="0">
                <a:solidFill>
                  <a:srgbClr val="E41F88"/>
                </a:solidFill>
                <a:latin typeface="Courier" pitchFamily="2" charset="0"/>
                <a:ea typeface="Verdana" panose="020B0604030504040204" pitchFamily="34" charset="0"/>
                <a:cs typeface="Verdana" panose="020B0604030504040204" pitchFamily="34" charset="0"/>
              </a:rPr>
              <a:t>𝜏</a:t>
            </a:r>
            <a:r>
              <a:rPr lang="en-US" sz="1600" b="1" i="1" baseline="-25000" dirty="0">
                <a:solidFill>
                  <a:srgbClr val="E41F88"/>
                </a:solidFill>
                <a:latin typeface="Courier" pitchFamily="2" charset="0"/>
                <a:ea typeface="Verdana" panose="020B0604030504040204" pitchFamily="34" charset="0"/>
                <a:cs typeface="Verdana" panose="020B0604030504040204" pitchFamily="34" charset="0"/>
              </a:rPr>
              <a:t>fast</a:t>
            </a:r>
            <a:r>
              <a:rPr lang="en-US" sz="1400" b="1" dirty="0">
                <a:solidFill>
                  <a:srgbClr val="E41F88"/>
                </a:solidFill>
                <a:latin typeface="Courier" pitchFamily="2" charset="0"/>
                <a:ea typeface="Verdana" panose="020B0604030504040204" pitchFamily="34" charset="0"/>
                <a:cs typeface="Verdana" panose="020B0604030504040204" pitchFamily="34" charset="0"/>
              </a:rPr>
              <a:t>:</a:t>
            </a:r>
            <a:r>
              <a:rPr lang="en-US" sz="1600" b="1" dirty="0">
                <a:solidFill>
                  <a:srgbClr val="E41F88"/>
                </a:solidFill>
                <a:latin typeface="Courier" pitchFamily="2" charset="0"/>
                <a:ea typeface="Verdana" panose="020B0604030504040204" pitchFamily="34" charset="0"/>
                <a:cs typeface="Verdana" panose="020B0604030504040204" pitchFamily="34" charset="0"/>
              </a:rPr>
              <a:t> </a:t>
            </a:r>
            <a:r>
              <a:rPr lang="en-US" sz="1400" b="1" dirty="0">
                <a:solidFill>
                  <a:srgbClr val="E41F88"/>
                </a:solidFill>
                <a:latin typeface="Courier" pitchFamily="2" charset="0"/>
                <a:ea typeface="Verdana" panose="020B0604030504040204" pitchFamily="34" charset="0"/>
                <a:cs typeface="Verdana" panose="020B0604030504040204" pitchFamily="34" charset="0"/>
              </a:rPr>
              <a:t>17 (12) y</a:t>
            </a:r>
          </a:p>
          <a:p>
            <a:r>
              <a:rPr lang="en-US" sz="1600" b="1" dirty="0">
                <a:solidFill>
                  <a:srgbClr val="1F88E4"/>
                </a:solidFill>
                <a:latin typeface="Courier" pitchFamily="2" charset="0"/>
                <a:ea typeface="Verdana" panose="020B0604030504040204" pitchFamily="34" charset="0"/>
                <a:cs typeface="Verdana" panose="020B0604030504040204" pitchFamily="34" charset="0"/>
              </a:rPr>
              <a:t>𝜏</a:t>
            </a:r>
            <a:r>
              <a:rPr lang="en-US" sz="1600" b="1" i="1" baseline="-25000" dirty="0">
                <a:solidFill>
                  <a:srgbClr val="1F88E4"/>
                </a:solidFill>
                <a:latin typeface="Courier" pitchFamily="2" charset="0"/>
                <a:ea typeface="Verdana" panose="020B0604030504040204" pitchFamily="34" charset="0"/>
                <a:cs typeface="Verdana" panose="020B0604030504040204" pitchFamily="34" charset="0"/>
              </a:rPr>
              <a:t>slow</a:t>
            </a:r>
            <a:r>
              <a:rPr lang="en-US" sz="1400" b="1" dirty="0">
                <a:solidFill>
                  <a:srgbClr val="1F88E4"/>
                </a:solidFill>
                <a:latin typeface="Courier" pitchFamily="2" charset="0"/>
                <a:ea typeface="Verdana" panose="020B0604030504040204" pitchFamily="34" charset="0"/>
                <a:cs typeface="Verdana" panose="020B0604030504040204" pitchFamily="34" charset="0"/>
              </a:rPr>
              <a:t>: 161 (111) y</a:t>
            </a:r>
          </a:p>
          <a:p>
            <a:pPr marL="7694" indent="-7694"/>
            <a:r>
              <a:rPr lang="en-US" sz="1400" b="1" dirty="0">
                <a:latin typeface="Courier" pitchFamily="2" charset="0"/>
                <a:ea typeface="Verdana" panose="020B0604030504040204" pitchFamily="34" charset="0"/>
                <a:cs typeface="Verdana" panose="020B0604030504040204" pitchFamily="34" charset="0"/>
              </a:rPr>
              <a:t> Age: 149 (96) y</a:t>
            </a:r>
          </a:p>
          <a:p>
            <a:pPr marL="7694" indent="-7694"/>
            <a:r>
              <a:rPr lang="en-US" sz="1400" b="1" dirty="0">
                <a:latin typeface="Courier" pitchFamily="2" charset="0"/>
                <a:ea typeface="Verdana" panose="020B0604030504040204" pitchFamily="34" charset="0"/>
                <a:cs typeface="Verdana" panose="020B0604030504040204" pitchFamily="34" charset="0"/>
              </a:rPr>
              <a:t>  TT: 92 (31) y</a:t>
            </a:r>
          </a:p>
          <a:p>
            <a:pPr marL="7694" indent="-7694"/>
            <a:r>
              <a:rPr lang="en-US" sz="1400" b="1" dirty="0">
                <a:latin typeface="Courier" pitchFamily="2" charset="0"/>
                <a:ea typeface="Verdana" panose="020B0604030504040204" pitchFamily="34" charset="0"/>
                <a:cs typeface="Verdana" panose="020B0604030504040204" pitchFamily="34" charset="0"/>
              </a:rPr>
              <a:t> Lag: 1 y</a:t>
            </a:r>
          </a:p>
        </p:txBody>
      </p:sp>
      <p:grpSp>
        <p:nvGrpSpPr>
          <p:cNvPr id="5" name="Group 4">
            <a:extLst>
              <a:ext uri="{FF2B5EF4-FFF2-40B4-BE49-F238E27FC236}">
                <a16:creationId xmlns:a16="http://schemas.microsoft.com/office/drawing/2014/main" id="{E24DEFFE-D291-03D0-1BDE-E7730F08CB96}"/>
              </a:ext>
            </a:extLst>
          </p:cNvPr>
          <p:cNvGrpSpPr/>
          <p:nvPr/>
        </p:nvGrpSpPr>
        <p:grpSpPr>
          <a:xfrm>
            <a:off x="4026115" y="1315742"/>
            <a:ext cx="2732693" cy="1612576"/>
            <a:chOff x="2161870" y="-2314"/>
            <a:chExt cx="2732693" cy="1612576"/>
          </a:xfrm>
        </p:grpSpPr>
        <p:cxnSp>
          <p:nvCxnSpPr>
            <p:cNvPr id="6" name="Straight Arrow Connector 5">
              <a:extLst>
                <a:ext uri="{FF2B5EF4-FFF2-40B4-BE49-F238E27FC236}">
                  <a16:creationId xmlns:a16="http://schemas.microsoft.com/office/drawing/2014/main" id="{D1599E53-B251-7399-6503-D4A9FBCCC322}"/>
                </a:ext>
              </a:extLst>
            </p:cNvPr>
            <p:cNvCxnSpPr>
              <a:cxnSpLocks/>
              <a:stCxn id="7" idx="3"/>
              <a:endCxn id="13" idx="1"/>
            </p:cNvCxnSpPr>
            <p:nvPr/>
          </p:nvCxnSpPr>
          <p:spPr>
            <a:xfrm flipV="1">
              <a:off x="2714666" y="618327"/>
              <a:ext cx="250246" cy="3257"/>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4BA001C-854A-B538-273C-A461BC3489A0}"/>
                </a:ext>
              </a:extLst>
            </p:cNvPr>
            <p:cNvSpPr txBox="1"/>
            <p:nvPr/>
          </p:nvSpPr>
          <p:spPr>
            <a:xfrm>
              <a:off x="2306190" y="467739"/>
              <a:ext cx="408476" cy="307690"/>
            </a:xfrm>
            <a:prstGeom prst="rect">
              <a:avLst/>
            </a:prstGeom>
            <a:noFill/>
          </p:spPr>
          <p:txBody>
            <a:bodyPr wrap="none" rtlCol="0">
              <a:spAutoFit/>
            </a:bodyPr>
            <a:lstStyle/>
            <a:p>
              <a:r>
                <a:rPr lang="en-US" sz="1246" b="1" dirty="0">
                  <a:latin typeface="Courier" pitchFamily="2" charset="0"/>
                  <a:ea typeface="Verdana" panose="020B0604030504040204" pitchFamily="34" charset="0"/>
                  <a:cs typeface="Verdana" panose="020B0604030504040204" pitchFamily="34" charset="0"/>
                </a:rPr>
                <a:t>In</a:t>
              </a:r>
            </a:p>
          </p:txBody>
        </p:sp>
        <p:cxnSp>
          <p:nvCxnSpPr>
            <p:cNvPr id="9" name="Curved Connector 8">
              <a:extLst>
                <a:ext uri="{FF2B5EF4-FFF2-40B4-BE49-F238E27FC236}">
                  <a16:creationId xmlns:a16="http://schemas.microsoft.com/office/drawing/2014/main" id="{427EEEBC-D580-9942-D312-6C0F4DE13AE8}"/>
                </a:ext>
              </a:extLst>
            </p:cNvPr>
            <p:cNvCxnSpPr>
              <a:cxnSpLocks/>
              <a:stCxn id="14" idx="3"/>
              <a:endCxn id="11" idx="4"/>
            </p:cNvCxnSpPr>
            <p:nvPr/>
          </p:nvCxnSpPr>
          <p:spPr>
            <a:xfrm flipV="1">
              <a:off x="3670142" y="998067"/>
              <a:ext cx="762101" cy="196315"/>
            </a:xfrm>
            <a:prstGeom prst="curved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D5428C9D-6ADA-3B87-6582-7F3099322BAD}"/>
                </a:ext>
              </a:extLst>
            </p:cNvPr>
            <p:cNvCxnSpPr>
              <a:cxnSpLocks/>
              <a:stCxn id="13" idx="3"/>
              <a:endCxn id="11" idx="2"/>
            </p:cNvCxnSpPr>
            <p:nvPr/>
          </p:nvCxnSpPr>
          <p:spPr>
            <a:xfrm flipV="1">
              <a:off x="3650764" y="610631"/>
              <a:ext cx="393973" cy="7696"/>
            </a:xfrm>
            <a:prstGeom prst="curvedConnector3">
              <a:avLst>
                <a:gd name="adj1" fmla="val 50000"/>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F6F366E-36C7-AF50-1BBD-5B5D40456A64}"/>
                </a:ext>
              </a:extLst>
            </p:cNvPr>
            <p:cNvSpPr/>
            <p:nvPr/>
          </p:nvSpPr>
          <p:spPr>
            <a:xfrm>
              <a:off x="4044737" y="223195"/>
              <a:ext cx="775012" cy="774871"/>
            </a:xfrm>
            <a:prstGeom prst="ellipse">
              <a:avLst/>
            </a:prstGeom>
            <a:solidFill>
              <a:srgbClr val="E47B1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3" name="Rectangle 12">
              <a:extLst>
                <a:ext uri="{FF2B5EF4-FFF2-40B4-BE49-F238E27FC236}">
                  <a16:creationId xmlns:a16="http://schemas.microsoft.com/office/drawing/2014/main" id="{81272EFF-D1E6-A309-BC5E-326E3FF283AC}"/>
                </a:ext>
              </a:extLst>
            </p:cNvPr>
            <p:cNvSpPr>
              <a:spLocks/>
            </p:cNvSpPr>
            <p:nvPr/>
          </p:nvSpPr>
          <p:spPr>
            <a:xfrm>
              <a:off x="2964912" y="577179"/>
              <a:ext cx="685852" cy="82296"/>
            </a:xfrm>
            <a:prstGeom prst="rect">
              <a:avLst/>
            </a:prstGeom>
            <a:solidFill>
              <a:srgbClr val="E41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4" name="Rectangle 13">
              <a:extLst>
                <a:ext uri="{FF2B5EF4-FFF2-40B4-BE49-F238E27FC236}">
                  <a16:creationId xmlns:a16="http://schemas.microsoft.com/office/drawing/2014/main" id="{E9FDDF26-A4FF-A62E-DE30-9AA2335D29B7}"/>
                </a:ext>
              </a:extLst>
            </p:cNvPr>
            <p:cNvSpPr/>
            <p:nvPr/>
          </p:nvSpPr>
          <p:spPr>
            <a:xfrm>
              <a:off x="2984625" y="778501"/>
              <a:ext cx="685518" cy="831761"/>
            </a:xfrm>
            <a:prstGeom prst="rect">
              <a:avLst/>
            </a:prstGeom>
            <a:solidFill>
              <a:srgbClr val="1F8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5" name="TextBox 14">
              <a:extLst>
                <a:ext uri="{FF2B5EF4-FFF2-40B4-BE49-F238E27FC236}">
                  <a16:creationId xmlns:a16="http://schemas.microsoft.com/office/drawing/2014/main" id="{AF78E6FE-34DA-3ACA-5472-2A399D3DEA33}"/>
                </a:ext>
              </a:extLst>
            </p:cNvPr>
            <p:cNvSpPr txBox="1"/>
            <p:nvPr/>
          </p:nvSpPr>
          <p:spPr>
            <a:xfrm>
              <a:off x="2246072" y="274656"/>
              <a:ext cx="486030" cy="241476"/>
            </a:xfrm>
            <a:prstGeom prst="rect">
              <a:avLst/>
            </a:prstGeom>
            <a:noFill/>
          </p:spPr>
          <p:txBody>
            <a:bodyPr wrap="none" rtlCol="0">
              <a:spAutoFit/>
            </a:bodyPr>
            <a:lstStyle/>
            <a:p>
              <a:r>
                <a:rPr lang="en-US" sz="969" b="1" dirty="0">
                  <a:latin typeface="Courier" pitchFamily="2" charset="0"/>
                  <a:ea typeface="Verdana" panose="020B0604030504040204" pitchFamily="34" charset="0"/>
                  <a:cs typeface="Verdana" panose="020B0604030504040204" pitchFamily="34" charset="0"/>
                </a:rPr>
                <a:t>(49)</a:t>
              </a:r>
              <a:endParaRPr lang="en-US" sz="969" b="1" baseline="30000" dirty="0">
                <a:latin typeface="Courier" pitchFamily="2"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61F3C7A2-5AD2-B5B3-168A-8D6AF9239703}"/>
                </a:ext>
              </a:extLst>
            </p:cNvPr>
            <p:cNvSpPr txBox="1"/>
            <p:nvPr/>
          </p:nvSpPr>
          <p:spPr>
            <a:xfrm>
              <a:off x="4207885" y="-2314"/>
              <a:ext cx="512679" cy="307690"/>
            </a:xfrm>
            <a:prstGeom prst="rect">
              <a:avLst/>
            </a:prstGeom>
            <a:noFill/>
          </p:spPr>
          <p:txBody>
            <a:bodyPr wrap="none" rtlCol="0">
              <a:spAutoFit/>
            </a:bodyPr>
            <a:lstStyle/>
            <a:p>
              <a:r>
                <a:rPr lang="en-US" sz="1246" b="1" dirty="0">
                  <a:latin typeface="Courier" pitchFamily="2" charset="0"/>
                  <a:ea typeface="Verdana" panose="020B0604030504040204" pitchFamily="34" charset="0"/>
                  <a:cs typeface="Verdana" panose="020B0604030504040204" pitchFamily="34" charset="0"/>
                </a:rPr>
                <a:t>Out</a:t>
              </a:r>
            </a:p>
          </p:txBody>
        </p:sp>
        <p:sp>
          <p:nvSpPr>
            <p:cNvPr id="17" name="TextBox 16">
              <a:extLst>
                <a:ext uri="{FF2B5EF4-FFF2-40B4-BE49-F238E27FC236}">
                  <a16:creationId xmlns:a16="http://schemas.microsoft.com/office/drawing/2014/main" id="{60C9CD1B-DFB1-39C0-E895-2A291B635E1A}"/>
                </a:ext>
              </a:extLst>
            </p:cNvPr>
            <p:cNvSpPr txBox="1"/>
            <p:nvPr/>
          </p:nvSpPr>
          <p:spPr>
            <a:xfrm>
              <a:off x="3013514" y="493560"/>
              <a:ext cx="184655" cy="191640"/>
            </a:xfrm>
            <a:prstGeom prst="rect">
              <a:avLst/>
            </a:prstGeom>
            <a:noFill/>
          </p:spPr>
          <p:txBody>
            <a:bodyPr wrap="none" rtlCol="0">
              <a:spAutoFit/>
            </a:bodyPr>
            <a:lstStyle/>
            <a:p>
              <a:endParaRPr lang="en-US" sz="969" b="1" baseline="30000" dirty="0">
                <a:solidFill>
                  <a:schemeClr val="bg1"/>
                </a:solidFill>
                <a:latin typeface="Courier" pitchFamily="2"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296DEC4E-F791-9C05-2827-B0ECFAB2A575}"/>
                </a:ext>
              </a:extLst>
            </p:cNvPr>
            <p:cNvSpPr txBox="1"/>
            <p:nvPr/>
          </p:nvSpPr>
          <p:spPr>
            <a:xfrm>
              <a:off x="3009027" y="1076111"/>
              <a:ext cx="636713" cy="241476"/>
            </a:xfrm>
            <a:prstGeom prst="rect">
              <a:avLst/>
            </a:prstGeom>
            <a:noFill/>
          </p:spPr>
          <p:txBody>
            <a:bodyPr wrap="none" rtlCol="0">
              <a:spAutoFit/>
            </a:bodyPr>
            <a:lstStyle/>
            <a:p>
              <a:r>
                <a:rPr lang="en-US" sz="969" b="1" dirty="0">
                  <a:solidFill>
                    <a:schemeClr val="bg1"/>
                  </a:solidFill>
                  <a:latin typeface="Courier" pitchFamily="2" charset="0"/>
                  <a:ea typeface="Verdana" panose="020B0604030504040204" pitchFamily="34" charset="0"/>
                  <a:cs typeface="Verdana" panose="020B0604030504040204" pitchFamily="34" charset="0"/>
                </a:rPr>
                <a:t>(4119)</a:t>
              </a:r>
              <a:endParaRPr lang="en-US" sz="969" b="1" baseline="30000" dirty="0">
                <a:solidFill>
                  <a:schemeClr val="bg1"/>
                </a:solidFill>
                <a:latin typeface="Courier" pitchFamily="2" charset="0"/>
                <a:ea typeface="Verdana" panose="020B0604030504040204" pitchFamily="34" charset="0"/>
                <a:cs typeface="Verdana" panose="020B0604030504040204" pitchFamily="34" charset="0"/>
              </a:endParaRPr>
            </a:p>
          </p:txBody>
        </p:sp>
        <p:cxnSp>
          <p:nvCxnSpPr>
            <p:cNvPr id="19" name="Elbow Connector 18">
              <a:extLst>
                <a:ext uri="{FF2B5EF4-FFF2-40B4-BE49-F238E27FC236}">
                  <a16:creationId xmlns:a16="http://schemas.microsoft.com/office/drawing/2014/main" id="{1C9DFA21-EA4E-6A3A-088C-35CA1DA0AF18}"/>
                </a:ext>
              </a:extLst>
            </p:cNvPr>
            <p:cNvCxnSpPr>
              <a:cxnSpLocks/>
              <a:stCxn id="7" idx="2"/>
              <a:endCxn id="14" idx="1"/>
            </p:cNvCxnSpPr>
            <p:nvPr/>
          </p:nvCxnSpPr>
          <p:spPr>
            <a:xfrm rot="16200000" flipH="1">
              <a:off x="2538050" y="747807"/>
              <a:ext cx="418952" cy="474197"/>
            </a:xfrm>
            <a:prstGeom prst="bent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D191F63-FE7E-8D17-C8AF-7E7793466F23}"/>
                </a:ext>
              </a:extLst>
            </p:cNvPr>
            <p:cNvSpPr txBox="1"/>
            <p:nvPr/>
          </p:nvSpPr>
          <p:spPr>
            <a:xfrm>
              <a:off x="2608457" y="364146"/>
              <a:ext cx="410690" cy="241476"/>
            </a:xfrm>
            <a:prstGeom prst="rect">
              <a:avLst/>
            </a:prstGeom>
            <a:noFill/>
          </p:spPr>
          <p:txBody>
            <a:bodyPr wrap="none" rtlCol="0">
              <a:spAutoFit/>
            </a:bodyPr>
            <a:lstStyle/>
            <a:p>
              <a:r>
                <a:rPr lang="en-US" sz="969" i="1" dirty="0">
                  <a:latin typeface="Courier" pitchFamily="2" charset="0"/>
                  <a:ea typeface="Verdana" panose="020B0604030504040204" pitchFamily="34" charset="0"/>
                  <a:cs typeface="Verdana" panose="020B0604030504040204" pitchFamily="34" charset="0"/>
                </a:rPr>
                <a:t>48%</a:t>
              </a:r>
              <a:endParaRPr lang="en-US" sz="969" i="1" baseline="30000" dirty="0">
                <a:latin typeface="Courier" pitchFamily="2"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69CA2C4B-164B-4128-A762-389A8D4D708E}"/>
                </a:ext>
              </a:extLst>
            </p:cNvPr>
            <p:cNvSpPr txBox="1"/>
            <p:nvPr/>
          </p:nvSpPr>
          <p:spPr>
            <a:xfrm>
              <a:off x="2161870" y="889475"/>
              <a:ext cx="410690" cy="241476"/>
            </a:xfrm>
            <a:prstGeom prst="rect">
              <a:avLst/>
            </a:prstGeom>
            <a:noFill/>
          </p:spPr>
          <p:txBody>
            <a:bodyPr wrap="none" rtlCol="0">
              <a:spAutoFit/>
            </a:bodyPr>
            <a:lstStyle/>
            <a:p>
              <a:r>
                <a:rPr lang="en-US" sz="969" i="1" dirty="0">
                  <a:latin typeface="Courier" pitchFamily="2" charset="0"/>
                  <a:ea typeface="Verdana" panose="020B0604030504040204" pitchFamily="34" charset="0"/>
                  <a:cs typeface="Verdana" panose="020B0604030504040204" pitchFamily="34" charset="0"/>
                </a:rPr>
                <a:t>52%</a:t>
              </a:r>
              <a:endParaRPr lang="en-US" sz="969" i="1" baseline="30000" dirty="0">
                <a:latin typeface="Courier" pitchFamily="2" charset="0"/>
                <a:ea typeface="Verdana" panose="020B0604030504040204" pitchFamily="34" charset="0"/>
                <a:cs typeface="Verdana" panose="020B0604030504040204" pitchFamily="34" charset="0"/>
              </a:endParaRPr>
            </a:p>
          </p:txBody>
        </p:sp>
        <p:sp>
          <p:nvSpPr>
            <p:cNvPr id="25" name="TextBox 24">
              <a:extLst>
                <a:ext uri="{FF2B5EF4-FFF2-40B4-BE49-F238E27FC236}">
                  <a16:creationId xmlns:a16="http://schemas.microsoft.com/office/drawing/2014/main" id="{93B248FF-489D-E497-2F05-0D8892F2918E}"/>
                </a:ext>
              </a:extLst>
            </p:cNvPr>
            <p:cNvSpPr txBox="1"/>
            <p:nvPr/>
          </p:nvSpPr>
          <p:spPr>
            <a:xfrm>
              <a:off x="4013633" y="436179"/>
              <a:ext cx="880930" cy="377008"/>
            </a:xfrm>
            <a:prstGeom prst="rect">
              <a:avLst/>
            </a:prstGeom>
            <a:noFill/>
          </p:spPr>
          <p:txBody>
            <a:bodyPr wrap="square" rtlCol="0">
              <a:spAutoFit/>
            </a:bodyPr>
            <a:lstStyle/>
            <a:p>
              <a:r>
                <a:rPr lang="en-US" sz="900" i="1" dirty="0">
                  <a:latin typeface="Courier" pitchFamily="2" charset="0"/>
                  <a:ea typeface="Verdana" panose="020B0604030504040204" pitchFamily="34" charset="0"/>
                  <a:cs typeface="Verdana" panose="020B0604030504040204" pitchFamily="34" charset="0"/>
                </a:rPr>
                <a:t>fast: 48%</a:t>
              </a:r>
            </a:p>
            <a:p>
              <a:r>
                <a:rPr lang="en-US" sz="900" i="1" dirty="0">
                  <a:latin typeface="Courier" pitchFamily="2" charset="0"/>
                  <a:ea typeface="Verdana" panose="020B0604030504040204" pitchFamily="34" charset="0"/>
                  <a:cs typeface="Verdana" panose="020B0604030504040204" pitchFamily="34" charset="0"/>
                </a:rPr>
                <a:t>slow: 52%</a:t>
              </a:r>
            </a:p>
          </p:txBody>
        </p:sp>
        <p:sp>
          <p:nvSpPr>
            <p:cNvPr id="29" name="TextBox 28">
              <a:extLst>
                <a:ext uri="{FF2B5EF4-FFF2-40B4-BE49-F238E27FC236}">
                  <a16:creationId xmlns:a16="http://schemas.microsoft.com/office/drawing/2014/main" id="{ADE4A232-FAB6-72C4-FC94-A3D48404A3B5}"/>
                </a:ext>
              </a:extLst>
            </p:cNvPr>
            <p:cNvSpPr txBox="1"/>
            <p:nvPr/>
          </p:nvSpPr>
          <p:spPr>
            <a:xfrm>
              <a:off x="3614425" y="349811"/>
              <a:ext cx="486030" cy="241476"/>
            </a:xfrm>
            <a:prstGeom prst="rect">
              <a:avLst/>
            </a:prstGeom>
            <a:noFill/>
          </p:spPr>
          <p:txBody>
            <a:bodyPr wrap="none" rtlCol="0">
              <a:spAutoFit/>
            </a:bodyPr>
            <a:lstStyle/>
            <a:p>
              <a:r>
                <a:rPr lang="en-US" sz="969" dirty="0">
                  <a:solidFill>
                    <a:srgbClr val="E41F88"/>
                  </a:solidFill>
                  <a:latin typeface="Courier" pitchFamily="2" charset="0"/>
                  <a:ea typeface="Verdana" panose="020B0604030504040204" pitchFamily="34" charset="0"/>
                  <a:cs typeface="Verdana" panose="020B0604030504040204" pitchFamily="34" charset="0"/>
                </a:rPr>
                <a:t>23.5</a:t>
              </a:r>
            </a:p>
          </p:txBody>
        </p:sp>
        <p:sp>
          <p:nvSpPr>
            <p:cNvPr id="38" name="TextBox 37">
              <a:extLst>
                <a:ext uri="{FF2B5EF4-FFF2-40B4-BE49-F238E27FC236}">
                  <a16:creationId xmlns:a16="http://schemas.microsoft.com/office/drawing/2014/main" id="{F70F879F-7ADB-F507-A9DE-E1476C1A697D}"/>
                </a:ext>
              </a:extLst>
            </p:cNvPr>
            <p:cNvSpPr txBox="1"/>
            <p:nvPr/>
          </p:nvSpPr>
          <p:spPr>
            <a:xfrm>
              <a:off x="3641903" y="948210"/>
              <a:ext cx="486030" cy="241476"/>
            </a:xfrm>
            <a:prstGeom prst="rect">
              <a:avLst/>
            </a:prstGeom>
            <a:noFill/>
          </p:spPr>
          <p:txBody>
            <a:bodyPr wrap="none" rtlCol="0">
              <a:spAutoFit/>
            </a:bodyPr>
            <a:lstStyle/>
            <a:p>
              <a:r>
                <a:rPr lang="en-US" sz="969" dirty="0">
                  <a:solidFill>
                    <a:srgbClr val="1F88E4"/>
                  </a:solidFill>
                  <a:latin typeface="Courier" pitchFamily="2" charset="0"/>
                  <a:ea typeface="Verdana" panose="020B0604030504040204" pitchFamily="34" charset="0"/>
                  <a:cs typeface="Verdana" panose="020B0604030504040204" pitchFamily="34" charset="0"/>
                </a:rPr>
                <a:t>25.5</a:t>
              </a:r>
            </a:p>
          </p:txBody>
        </p:sp>
        <p:sp>
          <p:nvSpPr>
            <p:cNvPr id="39" name="TextBox 38">
              <a:extLst>
                <a:ext uri="{FF2B5EF4-FFF2-40B4-BE49-F238E27FC236}">
                  <a16:creationId xmlns:a16="http://schemas.microsoft.com/office/drawing/2014/main" id="{1E6C9681-3913-9102-4853-059F757A2C2E}"/>
                </a:ext>
              </a:extLst>
            </p:cNvPr>
            <p:cNvSpPr txBox="1"/>
            <p:nvPr/>
          </p:nvSpPr>
          <p:spPr>
            <a:xfrm>
              <a:off x="3031242" y="381446"/>
              <a:ext cx="561372" cy="241476"/>
            </a:xfrm>
            <a:prstGeom prst="rect">
              <a:avLst/>
            </a:prstGeom>
            <a:noFill/>
          </p:spPr>
          <p:txBody>
            <a:bodyPr wrap="none" rtlCol="0">
              <a:spAutoFit/>
            </a:bodyPr>
            <a:lstStyle/>
            <a:p>
              <a:r>
                <a:rPr lang="en-US" sz="969" b="1" dirty="0">
                  <a:latin typeface="Courier" pitchFamily="2" charset="0"/>
                  <a:ea typeface="Verdana" panose="020B0604030504040204" pitchFamily="34" charset="0"/>
                  <a:cs typeface="Verdana" panose="020B0604030504040204" pitchFamily="34" charset="0"/>
                </a:rPr>
                <a:t>(388)</a:t>
              </a:r>
              <a:endParaRPr lang="en-US" sz="969" b="1" baseline="30000" dirty="0">
                <a:latin typeface="Courier" pitchFamily="2" charset="0"/>
                <a:ea typeface="Verdana" panose="020B0604030504040204" pitchFamily="34" charset="0"/>
                <a:cs typeface="Verdana" panose="020B0604030504040204" pitchFamily="34" charset="0"/>
              </a:endParaRPr>
            </a:p>
          </p:txBody>
        </p:sp>
      </p:grpSp>
      <p:grpSp>
        <p:nvGrpSpPr>
          <p:cNvPr id="41" name="Group 40">
            <a:extLst>
              <a:ext uri="{FF2B5EF4-FFF2-40B4-BE49-F238E27FC236}">
                <a16:creationId xmlns:a16="http://schemas.microsoft.com/office/drawing/2014/main" id="{DF1290DE-FC80-CEF4-F8DB-31901F1B2E2A}"/>
              </a:ext>
            </a:extLst>
          </p:cNvPr>
          <p:cNvGrpSpPr/>
          <p:nvPr/>
        </p:nvGrpSpPr>
        <p:grpSpPr>
          <a:xfrm>
            <a:off x="4137749" y="2952321"/>
            <a:ext cx="2657459" cy="1616209"/>
            <a:chOff x="2246072" y="1341657"/>
            <a:chExt cx="2657459" cy="1616209"/>
          </a:xfrm>
        </p:grpSpPr>
        <p:sp>
          <p:nvSpPr>
            <p:cNvPr id="42" name="TextBox 41">
              <a:extLst>
                <a:ext uri="{FF2B5EF4-FFF2-40B4-BE49-F238E27FC236}">
                  <a16:creationId xmlns:a16="http://schemas.microsoft.com/office/drawing/2014/main" id="{556196F0-6B64-3C80-C9CF-1E9712B6A2E5}"/>
                </a:ext>
              </a:extLst>
            </p:cNvPr>
            <p:cNvSpPr txBox="1"/>
            <p:nvPr/>
          </p:nvSpPr>
          <p:spPr>
            <a:xfrm>
              <a:off x="2922708" y="2041999"/>
              <a:ext cx="410690" cy="241476"/>
            </a:xfrm>
            <a:prstGeom prst="rect">
              <a:avLst/>
            </a:prstGeom>
            <a:noFill/>
          </p:spPr>
          <p:txBody>
            <a:bodyPr wrap="none" rtlCol="0">
              <a:spAutoFit/>
            </a:bodyPr>
            <a:lstStyle/>
            <a:p>
              <a:r>
                <a:rPr lang="en-US" sz="969" i="1" dirty="0">
                  <a:latin typeface="Courier" pitchFamily="2" charset="0"/>
                  <a:ea typeface="Verdana" panose="020B0604030504040204" pitchFamily="34" charset="0"/>
                  <a:cs typeface="Verdana" panose="020B0604030504040204" pitchFamily="34" charset="0"/>
                </a:rPr>
                <a:t>61%</a:t>
              </a:r>
              <a:endParaRPr lang="en-US" sz="969" i="1" baseline="30000" dirty="0">
                <a:latin typeface="Courier" pitchFamily="2" charset="0"/>
                <a:ea typeface="Verdana" panose="020B0604030504040204" pitchFamily="34" charset="0"/>
                <a:cs typeface="Verdana" panose="020B0604030504040204" pitchFamily="34" charset="0"/>
              </a:endParaRPr>
            </a:p>
          </p:txBody>
        </p:sp>
        <p:sp>
          <p:nvSpPr>
            <p:cNvPr id="43" name="Rectangle 42">
              <a:extLst>
                <a:ext uri="{FF2B5EF4-FFF2-40B4-BE49-F238E27FC236}">
                  <a16:creationId xmlns:a16="http://schemas.microsoft.com/office/drawing/2014/main" id="{88A99BF1-A6A6-0C30-0723-83D87331E995}"/>
                </a:ext>
              </a:extLst>
            </p:cNvPr>
            <p:cNvSpPr>
              <a:spLocks/>
            </p:cNvSpPr>
            <p:nvPr/>
          </p:nvSpPr>
          <p:spPr>
            <a:xfrm>
              <a:off x="2978399" y="1921381"/>
              <a:ext cx="685852" cy="82296"/>
            </a:xfrm>
            <a:prstGeom prst="rect">
              <a:avLst/>
            </a:prstGeom>
            <a:solidFill>
              <a:srgbClr val="E41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0" b="1" dirty="0">
                <a:latin typeface="Courier" pitchFamily="2" charset="0"/>
              </a:endParaRPr>
            </a:p>
          </p:txBody>
        </p:sp>
        <p:cxnSp>
          <p:nvCxnSpPr>
            <p:cNvPr id="47" name="Straight Arrow Connector 46">
              <a:extLst>
                <a:ext uri="{FF2B5EF4-FFF2-40B4-BE49-F238E27FC236}">
                  <a16:creationId xmlns:a16="http://schemas.microsoft.com/office/drawing/2014/main" id="{078FCDB1-DF98-B9BB-1EC3-EA7E714336FB}"/>
                </a:ext>
              </a:extLst>
            </p:cNvPr>
            <p:cNvCxnSpPr>
              <a:cxnSpLocks/>
              <a:stCxn id="49" idx="3"/>
              <a:endCxn id="43" idx="1"/>
            </p:cNvCxnSpPr>
            <p:nvPr/>
          </p:nvCxnSpPr>
          <p:spPr>
            <a:xfrm>
              <a:off x="2707091" y="1961639"/>
              <a:ext cx="271308" cy="890"/>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3A1DFCA-CBC3-BB7A-C0A9-2671D6E97A63}"/>
                </a:ext>
              </a:extLst>
            </p:cNvPr>
            <p:cNvCxnSpPr>
              <a:cxnSpLocks/>
              <a:stCxn id="43" idx="2"/>
              <a:endCxn id="51" idx="0"/>
            </p:cNvCxnSpPr>
            <p:nvPr/>
          </p:nvCxnSpPr>
          <p:spPr>
            <a:xfrm>
              <a:off x="3321325" y="2003677"/>
              <a:ext cx="69" cy="250101"/>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376AB45-8A75-0713-003C-66AD93F2362E}"/>
                </a:ext>
              </a:extLst>
            </p:cNvPr>
            <p:cNvSpPr txBox="1"/>
            <p:nvPr/>
          </p:nvSpPr>
          <p:spPr>
            <a:xfrm>
              <a:off x="2298615" y="1807794"/>
              <a:ext cx="408476" cy="307690"/>
            </a:xfrm>
            <a:prstGeom prst="rect">
              <a:avLst/>
            </a:prstGeom>
            <a:noFill/>
          </p:spPr>
          <p:txBody>
            <a:bodyPr wrap="none" rtlCol="0">
              <a:spAutoFit/>
            </a:bodyPr>
            <a:lstStyle/>
            <a:p>
              <a:r>
                <a:rPr lang="en-US" sz="1246" b="1" dirty="0">
                  <a:latin typeface="Courier" pitchFamily="2" charset="0"/>
                  <a:ea typeface="Verdana" panose="020B0604030504040204" pitchFamily="34" charset="0"/>
                  <a:cs typeface="Verdana" panose="020B0604030504040204" pitchFamily="34" charset="0"/>
                </a:rPr>
                <a:t>In</a:t>
              </a:r>
            </a:p>
          </p:txBody>
        </p:sp>
        <p:cxnSp>
          <p:nvCxnSpPr>
            <p:cNvPr id="50" name="Curved Connector 49">
              <a:extLst>
                <a:ext uri="{FF2B5EF4-FFF2-40B4-BE49-F238E27FC236}">
                  <a16:creationId xmlns:a16="http://schemas.microsoft.com/office/drawing/2014/main" id="{EBB7AE69-EB71-9251-1689-43C613D3EF6E}"/>
                </a:ext>
              </a:extLst>
            </p:cNvPr>
            <p:cNvCxnSpPr>
              <a:cxnSpLocks/>
              <a:stCxn id="51" idx="3"/>
              <a:endCxn id="52" idx="4"/>
            </p:cNvCxnSpPr>
            <p:nvPr/>
          </p:nvCxnSpPr>
          <p:spPr>
            <a:xfrm flipV="1">
              <a:off x="3664320" y="2343396"/>
              <a:ext cx="769891" cy="262426"/>
            </a:xfrm>
            <a:prstGeom prst="curved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668F393-8CEF-0047-528C-437B702310A6}"/>
                </a:ext>
              </a:extLst>
            </p:cNvPr>
            <p:cNvSpPr/>
            <p:nvPr/>
          </p:nvSpPr>
          <p:spPr>
            <a:xfrm>
              <a:off x="2978468" y="2253778"/>
              <a:ext cx="685852" cy="704088"/>
            </a:xfrm>
            <a:prstGeom prst="rect">
              <a:avLst/>
            </a:prstGeom>
            <a:solidFill>
              <a:srgbClr val="1F8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52" name="Oval 51">
              <a:extLst>
                <a:ext uri="{FF2B5EF4-FFF2-40B4-BE49-F238E27FC236}">
                  <a16:creationId xmlns:a16="http://schemas.microsoft.com/office/drawing/2014/main" id="{0DBB7CCA-F6D4-EA5E-3389-E7FAC1B68E55}"/>
                </a:ext>
              </a:extLst>
            </p:cNvPr>
            <p:cNvSpPr/>
            <p:nvPr/>
          </p:nvSpPr>
          <p:spPr>
            <a:xfrm>
              <a:off x="4046705" y="1568525"/>
              <a:ext cx="775012" cy="774871"/>
            </a:xfrm>
            <a:prstGeom prst="ellipse">
              <a:avLst/>
            </a:prstGeom>
            <a:solidFill>
              <a:srgbClr val="E47B1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53" name="TextBox 52">
              <a:extLst>
                <a:ext uri="{FF2B5EF4-FFF2-40B4-BE49-F238E27FC236}">
                  <a16:creationId xmlns:a16="http://schemas.microsoft.com/office/drawing/2014/main" id="{5DB990A3-430D-1A13-0CEE-ADFEFA9A0DB1}"/>
                </a:ext>
              </a:extLst>
            </p:cNvPr>
            <p:cNvSpPr txBox="1"/>
            <p:nvPr/>
          </p:nvSpPr>
          <p:spPr>
            <a:xfrm>
              <a:off x="2246072" y="1635253"/>
              <a:ext cx="486030" cy="241476"/>
            </a:xfrm>
            <a:prstGeom prst="rect">
              <a:avLst/>
            </a:prstGeom>
            <a:noFill/>
          </p:spPr>
          <p:txBody>
            <a:bodyPr wrap="none" rtlCol="0">
              <a:spAutoFit/>
            </a:bodyPr>
            <a:lstStyle/>
            <a:p>
              <a:r>
                <a:rPr lang="en-US" sz="969" b="1" dirty="0">
                  <a:latin typeface="Courier" pitchFamily="2" charset="0"/>
                  <a:ea typeface="Verdana" panose="020B0604030504040204" pitchFamily="34" charset="0"/>
                  <a:cs typeface="Verdana" panose="020B0604030504040204" pitchFamily="34" charset="0"/>
                </a:rPr>
                <a:t>(39)</a:t>
              </a:r>
              <a:endParaRPr lang="en-US" sz="969" b="1" baseline="30000" dirty="0">
                <a:latin typeface="Courier" pitchFamily="2" charset="0"/>
                <a:ea typeface="Verdana" panose="020B0604030504040204" pitchFamily="34" charset="0"/>
                <a:cs typeface="Verdana" panose="020B0604030504040204" pitchFamily="34" charset="0"/>
              </a:endParaRPr>
            </a:p>
          </p:txBody>
        </p:sp>
        <p:cxnSp>
          <p:nvCxnSpPr>
            <p:cNvPr id="54" name="Straight Arrow Connector 53">
              <a:extLst>
                <a:ext uri="{FF2B5EF4-FFF2-40B4-BE49-F238E27FC236}">
                  <a16:creationId xmlns:a16="http://schemas.microsoft.com/office/drawing/2014/main" id="{9C1E16CD-BABA-D10C-E45C-F108883236DD}"/>
                </a:ext>
              </a:extLst>
            </p:cNvPr>
            <p:cNvCxnSpPr>
              <a:cxnSpLocks/>
              <a:stCxn id="43" idx="3"/>
              <a:endCxn id="52" idx="2"/>
            </p:cNvCxnSpPr>
            <p:nvPr/>
          </p:nvCxnSpPr>
          <p:spPr>
            <a:xfrm flipV="1">
              <a:off x="3664251" y="1955961"/>
              <a:ext cx="382454" cy="6568"/>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3850395-2820-625C-235E-EE7157A9B737}"/>
                </a:ext>
              </a:extLst>
            </p:cNvPr>
            <p:cNvSpPr txBox="1"/>
            <p:nvPr/>
          </p:nvSpPr>
          <p:spPr>
            <a:xfrm>
              <a:off x="4209853" y="1341657"/>
              <a:ext cx="512679" cy="307690"/>
            </a:xfrm>
            <a:prstGeom prst="rect">
              <a:avLst/>
            </a:prstGeom>
            <a:noFill/>
          </p:spPr>
          <p:txBody>
            <a:bodyPr wrap="none" rtlCol="0">
              <a:spAutoFit/>
            </a:bodyPr>
            <a:lstStyle/>
            <a:p>
              <a:r>
                <a:rPr lang="en-US" sz="1246" b="1" dirty="0">
                  <a:latin typeface="Courier" pitchFamily="2" charset="0"/>
                  <a:ea typeface="Verdana" panose="020B0604030504040204" pitchFamily="34" charset="0"/>
                  <a:cs typeface="Verdana" panose="020B0604030504040204" pitchFamily="34" charset="0"/>
                </a:rPr>
                <a:t>Out</a:t>
              </a:r>
            </a:p>
          </p:txBody>
        </p:sp>
        <p:sp>
          <p:nvSpPr>
            <p:cNvPr id="56" name="TextBox 55">
              <a:extLst>
                <a:ext uri="{FF2B5EF4-FFF2-40B4-BE49-F238E27FC236}">
                  <a16:creationId xmlns:a16="http://schemas.microsoft.com/office/drawing/2014/main" id="{4F32225B-DD1C-E273-E461-94CF6CBE8C46}"/>
                </a:ext>
              </a:extLst>
            </p:cNvPr>
            <p:cNvSpPr txBox="1"/>
            <p:nvPr/>
          </p:nvSpPr>
          <p:spPr>
            <a:xfrm>
              <a:off x="3003038" y="2465557"/>
              <a:ext cx="636713" cy="241476"/>
            </a:xfrm>
            <a:prstGeom prst="rect">
              <a:avLst/>
            </a:prstGeom>
            <a:noFill/>
          </p:spPr>
          <p:txBody>
            <a:bodyPr wrap="none" rtlCol="0">
              <a:spAutoFit/>
            </a:bodyPr>
            <a:lstStyle/>
            <a:p>
              <a:r>
                <a:rPr lang="en-US" sz="969" b="1" dirty="0">
                  <a:solidFill>
                    <a:schemeClr val="bg1"/>
                  </a:solidFill>
                  <a:latin typeface="Courier" pitchFamily="2" charset="0"/>
                  <a:ea typeface="Verdana" panose="020B0604030504040204" pitchFamily="34" charset="0"/>
                  <a:cs typeface="Verdana" panose="020B0604030504040204" pitchFamily="34" charset="0"/>
                </a:rPr>
                <a:t>(4160)</a:t>
              </a:r>
              <a:endParaRPr lang="en-US" sz="969" b="1" baseline="30000" dirty="0">
                <a:solidFill>
                  <a:schemeClr val="bg1"/>
                </a:solidFill>
                <a:latin typeface="Courier" pitchFamily="2" charset="0"/>
                <a:ea typeface="Verdana" panose="020B0604030504040204" pitchFamily="34" charset="0"/>
                <a:cs typeface="Verdana" panose="020B0604030504040204" pitchFamily="34" charset="0"/>
              </a:endParaRPr>
            </a:p>
          </p:txBody>
        </p:sp>
        <p:sp>
          <p:nvSpPr>
            <p:cNvPr id="57" name="TextBox 56">
              <a:extLst>
                <a:ext uri="{FF2B5EF4-FFF2-40B4-BE49-F238E27FC236}">
                  <a16:creationId xmlns:a16="http://schemas.microsoft.com/office/drawing/2014/main" id="{81F83BB6-E705-5F93-A012-2D14A0AF3FAE}"/>
                </a:ext>
              </a:extLst>
            </p:cNvPr>
            <p:cNvSpPr txBox="1"/>
            <p:nvPr/>
          </p:nvSpPr>
          <p:spPr>
            <a:xfrm>
              <a:off x="2585779" y="1713650"/>
              <a:ext cx="526573" cy="261571"/>
            </a:xfrm>
            <a:prstGeom prst="rect">
              <a:avLst/>
            </a:prstGeom>
            <a:noFill/>
          </p:spPr>
          <p:txBody>
            <a:bodyPr wrap="none" rtlCol="0">
              <a:spAutoFit/>
            </a:bodyPr>
            <a:lstStyle/>
            <a:p>
              <a:r>
                <a:rPr lang="en-US" sz="969" i="1" dirty="0">
                  <a:latin typeface="Courier" pitchFamily="2" charset="0"/>
                  <a:ea typeface="Verdana" panose="020B0604030504040204" pitchFamily="34" charset="0"/>
                  <a:cs typeface="Verdana" panose="020B0604030504040204" pitchFamily="34" charset="0"/>
                </a:rPr>
                <a:t>100%</a:t>
              </a:r>
              <a:endParaRPr lang="en-US" sz="969" i="1" baseline="30000" dirty="0">
                <a:latin typeface="Courier" pitchFamily="2" charset="0"/>
                <a:ea typeface="Verdana" panose="020B0604030504040204" pitchFamily="34" charset="0"/>
                <a:cs typeface="Verdana" panose="020B0604030504040204" pitchFamily="34" charset="0"/>
              </a:endParaRPr>
            </a:p>
          </p:txBody>
        </p:sp>
        <p:sp>
          <p:nvSpPr>
            <p:cNvPr id="58" name="TextBox 57">
              <a:extLst>
                <a:ext uri="{FF2B5EF4-FFF2-40B4-BE49-F238E27FC236}">
                  <a16:creationId xmlns:a16="http://schemas.microsoft.com/office/drawing/2014/main" id="{57C6D74C-38DE-16F2-0634-BE02584ECA09}"/>
                </a:ext>
              </a:extLst>
            </p:cNvPr>
            <p:cNvSpPr txBox="1"/>
            <p:nvPr/>
          </p:nvSpPr>
          <p:spPr>
            <a:xfrm>
              <a:off x="4022601" y="1784057"/>
              <a:ext cx="880930" cy="377008"/>
            </a:xfrm>
            <a:prstGeom prst="rect">
              <a:avLst/>
            </a:prstGeom>
            <a:noFill/>
          </p:spPr>
          <p:txBody>
            <a:bodyPr wrap="square" rtlCol="0">
              <a:spAutoFit/>
            </a:bodyPr>
            <a:lstStyle/>
            <a:p>
              <a:r>
                <a:rPr lang="en-US" sz="900" i="1" dirty="0">
                  <a:latin typeface="Courier" pitchFamily="2" charset="0"/>
                  <a:ea typeface="Verdana" panose="020B0604030504040204" pitchFamily="34" charset="0"/>
                  <a:cs typeface="Verdana" panose="020B0604030504040204" pitchFamily="34" charset="0"/>
                </a:rPr>
                <a:t>fast: 39%</a:t>
              </a:r>
            </a:p>
            <a:p>
              <a:r>
                <a:rPr lang="en-US" sz="900" i="1" dirty="0">
                  <a:latin typeface="Courier" pitchFamily="2" charset="0"/>
                  <a:ea typeface="Verdana" panose="020B0604030504040204" pitchFamily="34" charset="0"/>
                  <a:cs typeface="Verdana" panose="020B0604030504040204" pitchFamily="34" charset="0"/>
                </a:rPr>
                <a:t>slow: 61%</a:t>
              </a:r>
            </a:p>
          </p:txBody>
        </p:sp>
        <p:sp>
          <p:nvSpPr>
            <p:cNvPr id="59" name="TextBox 58">
              <a:extLst>
                <a:ext uri="{FF2B5EF4-FFF2-40B4-BE49-F238E27FC236}">
                  <a16:creationId xmlns:a16="http://schemas.microsoft.com/office/drawing/2014/main" id="{38C86C9D-59A3-0339-F763-62207DE0C61E}"/>
                </a:ext>
              </a:extLst>
            </p:cNvPr>
            <p:cNvSpPr txBox="1"/>
            <p:nvPr/>
          </p:nvSpPr>
          <p:spPr>
            <a:xfrm>
              <a:off x="3614425" y="2343147"/>
              <a:ext cx="486030" cy="241476"/>
            </a:xfrm>
            <a:prstGeom prst="rect">
              <a:avLst/>
            </a:prstGeom>
            <a:noFill/>
          </p:spPr>
          <p:txBody>
            <a:bodyPr wrap="none" rtlCol="0">
              <a:spAutoFit/>
            </a:bodyPr>
            <a:lstStyle/>
            <a:p>
              <a:r>
                <a:rPr lang="en-US" sz="969" dirty="0">
                  <a:solidFill>
                    <a:srgbClr val="1F88E4"/>
                  </a:solidFill>
                  <a:latin typeface="Courier" pitchFamily="2" charset="0"/>
                  <a:ea typeface="Verdana" panose="020B0604030504040204" pitchFamily="34" charset="0"/>
                  <a:cs typeface="Verdana" panose="020B0604030504040204" pitchFamily="34" charset="0"/>
                </a:rPr>
                <a:t>23.8</a:t>
              </a:r>
            </a:p>
          </p:txBody>
        </p:sp>
        <p:sp>
          <p:nvSpPr>
            <p:cNvPr id="60" name="TextBox 59">
              <a:extLst>
                <a:ext uri="{FF2B5EF4-FFF2-40B4-BE49-F238E27FC236}">
                  <a16:creationId xmlns:a16="http://schemas.microsoft.com/office/drawing/2014/main" id="{0BEF53CD-3D60-6F6F-58BF-47A3A35586AF}"/>
                </a:ext>
              </a:extLst>
            </p:cNvPr>
            <p:cNvSpPr txBox="1"/>
            <p:nvPr/>
          </p:nvSpPr>
          <p:spPr>
            <a:xfrm>
              <a:off x="3606154" y="1696064"/>
              <a:ext cx="486030" cy="241476"/>
            </a:xfrm>
            <a:prstGeom prst="rect">
              <a:avLst/>
            </a:prstGeom>
            <a:noFill/>
          </p:spPr>
          <p:txBody>
            <a:bodyPr wrap="none" rtlCol="0">
              <a:spAutoFit/>
            </a:bodyPr>
            <a:lstStyle/>
            <a:p>
              <a:r>
                <a:rPr lang="en-US" sz="969" dirty="0">
                  <a:solidFill>
                    <a:srgbClr val="E41F88"/>
                  </a:solidFill>
                  <a:latin typeface="Courier" pitchFamily="2" charset="0"/>
                  <a:ea typeface="Verdana" panose="020B0604030504040204" pitchFamily="34" charset="0"/>
                  <a:cs typeface="Verdana" panose="020B0604030504040204" pitchFamily="34" charset="0"/>
                </a:rPr>
                <a:t>15.2</a:t>
              </a:r>
              <a:endParaRPr lang="en-US" sz="969" baseline="30000" dirty="0">
                <a:solidFill>
                  <a:srgbClr val="E41F88"/>
                </a:solidFill>
                <a:latin typeface="Courier" pitchFamily="2" charset="0"/>
                <a:ea typeface="Verdana" panose="020B0604030504040204" pitchFamily="34" charset="0"/>
                <a:cs typeface="Verdana" panose="020B0604030504040204" pitchFamily="34" charset="0"/>
              </a:endParaRPr>
            </a:p>
          </p:txBody>
        </p:sp>
        <p:sp>
          <p:nvSpPr>
            <p:cNvPr id="61" name="TextBox 60">
              <a:extLst>
                <a:ext uri="{FF2B5EF4-FFF2-40B4-BE49-F238E27FC236}">
                  <a16:creationId xmlns:a16="http://schemas.microsoft.com/office/drawing/2014/main" id="{A7B278C1-CF82-D055-1B49-BBB312E68F44}"/>
                </a:ext>
              </a:extLst>
            </p:cNvPr>
            <p:cNvSpPr txBox="1"/>
            <p:nvPr/>
          </p:nvSpPr>
          <p:spPr>
            <a:xfrm>
              <a:off x="3031242" y="1733376"/>
              <a:ext cx="561372" cy="241476"/>
            </a:xfrm>
            <a:prstGeom prst="rect">
              <a:avLst/>
            </a:prstGeom>
            <a:noFill/>
          </p:spPr>
          <p:txBody>
            <a:bodyPr wrap="none" rtlCol="0">
              <a:spAutoFit/>
            </a:bodyPr>
            <a:lstStyle/>
            <a:p>
              <a:r>
                <a:rPr lang="en-US" sz="969" b="1" dirty="0">
                  <a:latin typeface="Courier" pitchFamily="2" charset="0"/>
                  <a:ea typeface="Verdana" panose="020B0604030504040204" pitchFamily="34" charset="0"/>
                  <a:cs typeface="Verdana" panose="020B0604030504040204" pitchFamily="34" charset="0"/>
                </a:rPr>
                <a:t>(401)</a:t>
              </a:r>
              <a:endParaRPr lang="en-US" sz="969" b="1" baseline="30000" dirty="0">
                <a:latin typeface="Courier" pitchFamily="2"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5677724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131</a:t>
            </a:fld>
            <a:endParaRPr lang="de-DE" dirty="0"/>
          </a:p>
        </p:txBody>
      </p:sp>
      <p:pic>
        <p:nvPicPr>
          <p:cNvPr id="4" name="Picture 3">
            <a:extLst>
              <a:ext uri="{FF2B5EF4-FFF2-40B4-BE49-F238E27FC236}">
                <a16:creationId xmlns:a16="http://schemas.microsoft.com/office/drawing/2014/main" id="{FE8EA138-7B34-2F17-2BA0-1D2FDD9F561C}"/>
              </a:ext>
            </a:extLst>
          </p:cNvPr>
          <p:cNvPicPr>
            <a:picLocks noChangeAspect="1"/>
          </p:cNvPicPr>
          <p:nvPr/>
        </p:nvPicPr>
        <p:blipFill>
          <a:blip r:embed="rId4">
            <a:alphaModFix amt="38000"/>
          </a:blip>
          <a:stretch>
            <a:fillRect/>
          </a:stretch>
        </p:blipFill>
        <p:spPr>
          <a:xfrm>
            <a:off x="4645245" y="1000655"/>
            <a:ext cx="3658070" cy="4272626"/>
          </a:xfrm>
          <a:prstGeom prst="rect">
            <a:avLst/>
          </a:prstGeom>
        </p:spPr>
      </p:pic>
    </p:spTree>
    <p:extLst>
      <p:ext uri="{BB962C8B-B14F-4D97-AF65-F5344CB8AC3E}">
        <p14:creationId xmlns:p14="http://schemas.microsoft.com/office/powerpoint/2010/main" val="3621195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BAYESIAN LINEAR MODELS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132</a:t>
            </a:fld>
            <a:endParaRPr lang="de-D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A8228E-0C41-DD56-05A4-4724752D45F9}"/>
                  </a:ext>
                </a:extLst>
              </p:cNvPr>
              <p:cNvSpPr txBox="1"/>
              <p:nvPr/>
            </p:nvSpPr>
            <p:spPr>
              <a:xfrm>
                <a:off x="1302327" y="2061592"/>
                <a:ext cx="631767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ln</m:t>
                          </m:r>
                          <m:r>
                            <a:rPr lang="en-US">
                              <a:latin typeface="Cambria Math" panose="02040503050406030204" pitchFamily="18" charset="0"/>
                            </a:rPr>
                            <m:t> </m:t>
                          </m:r>
                        </m:fName>
                        <m:e>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m:t>
                                  </m:r>
                                </m:sub>
                              </m:sSub>
                            </m:e>
                          </m:d>
                        </m:e>
                      </m:func>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0</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𝑜𝑥</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𝑂𝑋</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𝑜𝑥</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𝑂𝑋</m:t>
                          </m:r>
                        </m:e>
                        <m:sub>
                          <m:r>
                            <a:rPr lang="en-US" i="1">
                              <a:latin typeface="Cambria Math" panose="02040503050406030204" pitchFamily="18" charset="0"/>
                            </a:rPr>
                            <m:t>𝑖</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m:oMathPara>
                </a14:m>
                <a:endParaRPr lang="en-US" dirty="0"/>
              </a:p>
            </p:txBody>
          </p:sp>
        </mc:Choice>
        <mc:Fallback xmlns="">
          <p:sp>
            <p:nvSpPr>
              <p:cNvPr id="5" name="TextBox 4">
                <a:extLst>
                  <a:ext uri="{FF2B5EF4-FFF2-40B4-BE49-F238E27FC236}">
                    <a16:creationId xmlns:a16="http://schemas.microsoft.com/office/drawing/2014/main" id="{C5A8228E-0C41-DD56-05A4-4724752D45F9}"/>
                  </a:ext>
                </a:extLst>
              </p:cNvPr>
              <p:cNvSpPr txBox="1">
                <a:spLocks noRot="1" noChangeAspect="1" noMove="1" noResize="1" noEditPoints="1" noAdjustHandles="1" noChangeArrowheads="1" noChangeShapeType="1" noTextEdit="1"/>
              </p:cNvSpPr>
              <p:nvPr/>
            </p:nvSpPr>
            <p:spPr>
              <a:xfrm>
                <a:off x="1302327" y="2061592"/>
                <a:ext cx="6317673" cy="369332"/>
              </a:xfrm>
              <a:prstGeom prst="rect">
                <a:avLst/>
              </a:prstGeom>
              <a:blipFill>
                <a:blip r:embed="rId4"/>
                <a:stretch>
                  <a:fillRect b="-1666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C8F046F-C4B2-FD88-B301-413115F92303}"/>
              </a:ext>
            </a:extLst>
          </p:cNvPr>
          <p:cNvSpPr/>
          <p:nvPr/>
        </p:nvSpPr>
        <p:spPr>
          <a:xfrm>
            <a:off x="495966" y="1385609"/>
            <a:ext cx="2117925" cy="400110"/>
          </a:xfrm>
          <a:prstGeom prst="rect">
            <a:avLst/>
          </a:prstGeom>
          <a:noFill/>
        </p:spPr>
        <p:txBody>
          <a:bodyPr wrap="square">
            <a:spAutoFit/>
          </a:bodyPr>
          <a:lstStyle/>
          <a:p>
            <a:r>
              <a:rPr lang="en-US" sz="2000" b="1" dirty="0">
                <a:latin typeface="Helvetica"/>
              </a:rPr>
              <a:t>Mineral model:</a:t>
            </a:r>
          </a:p>
        </p:txBody>
      </p:sp>
      <p:sp>
        <p:nvSpPr>
          <p:cNvPr id="9" name="Rectangle 8">
            <a:extLst>
              <a:ext uri="{FF2B5EF4-FFF2-40B4-BE49-F238E27FC236}">
                <a16:creationId xmlns:a16="http://schemas.microsoft.com/office/drawing/2014/main" id="{AC661E79-F223-C013-93F1-B878CDDC0EEB}"/>
              </a:ext>
            </a:extLst>
          </p:cNvPr>
          <p:cNvSpPr/>
          <p:nvPr/>
        </p:nvSpPr>
        <p:spPr>
          <a:xfrm>
            <a:off x="495965" y="2887899"/>
            <a:ext cx="2644399" cy="400110"/>
          </a:xfrm>
          <a:prstGeom prst="rect">
            <a:avLst/>
          </a:prstGeom>
          <a:noFill/>
        </p:spPr>
        <p:txBody>
          <a:bodyPr wrap="square">
            <a:spAutoFit/>
          </a:bodyPr>
          <a:lstStyle/>
          <a:p>
            <a:r>
              <a:rPr lang="en-US" sz="2000" b="1" dirty="0">
                <a:latin typeface="Helvetica"/>
              </a:rPr>
              <a:t>Temperature model: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F8ADE0-FFE6-4129-A13C-6A045F019A86}"/>
                  </a:ext>
                </a:extLst>
              </p:cNvPr>
              <p:cNvSpPr txBox="1"/>
              <p:nvPr/>
            </p:nvSpPr>
            <p:spPr>
              <a:xfrm>
                <a:off x="1554928" y="3533104"/>
                <a:ext cx="5334000" cy="42434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𝑖𝑗</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0</m:t>
                              </m:r>
                            </m:e>
                            <m:sub>
                              <m:r>
                                <a:rPr lang="en-US" i="1">
                                  <a:latin typeface="Cambria Math" panose="02040503050406030204" pitchFamily="18" charset="0"/>
                                </a:rPr>
                                <m:t>𝑗</m:t>
                              </m:r>
                            </m:sub>
                          </m:sSub>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𝑇</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m:oMathPara>
                </a14:m>
                <a:endParaRPr lang="en-US" dirty="0"/>
              </a:p>
            </p:txBody>
          </p:sp>
        </mc:Choice>
        <mc:Fallback xmlns="">
          <p:sp>
            <p:nvSpPr>
              <p:cNvPr id="12" name="TextBox 11">
                <a:extLst>
                  <a:ext uri="{FF2B5EF4-FFF2-40B4-BE49-F238E27FC236}">
                    <a16:creationId xmlns:a16="http://schemas.microsoft.com/office/drawing/2014/main" id="{C0F8ADE0-FFE6-4129-A13C-6A045F019A86}"/>
                  </a:ext>
                </a:extLst>
              </p:cNvPr>
              <p:cNvSpPr txBox="1">
                <a:spLocks noRot="1" noChangeAspect="1" noMove="1" noResize="1" noEditPoints="1" noAdjustHandles="1" noChangeArrowheads="1" noChangeShapeType="1" noTextEdit="1"/>
              </p:cNvSpPr>
              <p:nvPr/>
            </p:nvSpPr>
            <p:spPr>
              <a:xfrm>
                <a:off x="1554928" y="3533104"/>
                <a:ext cx="5334000" cy="424347"/>
              </a:xfrm>
              <a:prstGeom prst="rect">
                <a:avLst/>
              </a:prstGeom>
              <a:blipFill>
                <a:blip r:embed="rId5"/>
                <a:stretch>
                  <a:fillRect b="-5882"/>
                </a:stretch>
              </a:blipFill>
            </p:spPr>
            <p:txBody>
              <a:bodyPr/>
              <a:lstStyle/>
              <a:p>
                <a:r>
                  <a:rPr lang="en-US">
                    <a:noFill/>
                  </a:rPr>
                  <a:t> </a:t>
                </a:r>
              </a:p>
            </p:txBody>
          </p:sp>
        </mc:Fallback>
      </mc:AlternateContent>
    </p:spTree>
    <p:extLst>
      <p:ext uri="{BB962C8B-B14F-4D97-AF65-F5344CB8AC3E}">
        <p14:creationId xmlns:p14="http://schemas.microsoft.com/office/powerpoint/2010/main" val="34269348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BAYESIAN LINEAR MODELS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133</a:t>
            </a:fld>
            <a:endParaRPr lang="de-D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A8228E-0C41-DD56-05A4-4724752D45F9}"/>
                  </a:ext>
                </a:extLst>
              </p:cNvPr>
              <p:cNvSpPr txBox="1"/>
              <p:nvPr/>
            </p:nvSpPr>
            <p:spPr>
              <a:xfrm>
                <a:off x="1302327" y="2061592"/>
                <a:ext cx="631767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ln</m:t>
                          </m:r>
                          <m:r>
                            <a:rPr lang="en-US">
                              <a:latin typeface="Cambria Math" panose="02040503050406030204" pitchFamily="18" charset="0"/>
                            </a:rPr>
                            <m:t> </m:t>
                          </m:r>
                        </m:fName>
                        <m:e>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m:t>
                                  </m:r>
                                </m:sub>
                              </m:sSub>
                            </m:e>
                          </m:d>
                        </m:e>
                      </m:func>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0</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𝑜𝑥</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𝑂𝑋</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𝑜𝑥</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𝑂𝑋</m:t>
                          </m:r>
                        </m:e>
                        <m:sub>
                          <m:r>
                            <a:rPr lang="en-US" i="1">
                              <a:latin typeface="Cambria Math" panose="02040503050406030204" pitchFamily="18" charset="0"/>
                            </a:rPr>
                            <m:t>𝑖</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m:oMathPara>
                </a14:m>
                <a:endParaRPr lang="en-US" dirty="0"/>
              </a:p>
            </p:txBody>
          </p:sp>
        </mc:Choice>
        <mc:Fallback xmlns="">
          <p:sp>
            <p:nvSpPr>
              <p:cNvPr id="5" name="TextBox 4">
                <a:extLst>
                  <a:ext uri="{FF2B5EF4-FFF2-40B4-BE49-F238E27FC236}">
                    <a16:creationId xmlns:a16="http://schemas.microsoft.com/office/drawing/2014/main" id="{C5A8228E-0C41-DD56-05A4-4724752D45F9}"/>
                  </a:ext>
                </a:extLst>
              </p:cNvPr>
              <p:cNvSpPr txBox="1">
                <a:spLocks noRot="1" noChangeAspect="1" noMove="1" noResize="1" noEditPoints="1" noAdjustHandles="1" noChangeArrowheads="1" noChangeShapeType="1" noTextEdit="1"/>
              </p:cNvSpPr>
              <p:nvPr/>
            </p:nvSpPr>
            <p:spPr>
              <a:xfrm>
                <a:off x="1302327" y="2061592"/>
                <a:ext cx="6317673" cy="369332"/>
              </a:xfrm>
              <a:prstGeom prst="rect">
                <a:avLst/>
              </a:prstGeom>
              <a:blipFill>
                <a:blip r:embed="rId4"/>
                <a:stretch>
                  <a:fillRect b="-1666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C8F046F-C4B2-FD88-B301-413115F92303}"/>
              </a:ext>
            </a:extLst>
          </p:cNvPr>
          <p:cNvSpPr/>
          <p:nvPr/>
        </p:nvSpPr>
        <p:spPr>
          <a:xfrm>
            <a:off x="495966" y="1385609"/>
            <a:ext cx="2117925" cy="400110"/>
          </a:xfrm>
          <a:prstGeom prst="rect">
            <a:avLst/>
          </a:prstGeom>
          <a:noFill/>
        </p:spPr>
        <p:txBody>
          <a:bodyPr wrap="square">
            <a:spAutoFit/>
          </a:bodyPr>
          <a:lstStyle/>
          <a:p>
            <a:r>
              <a:rPr lang="en-US" sz="2000" b="1" dirty="0">
                <a:latin typeface="Helvetica"/>
              </a:rPr>
              <a:t>Mineral model:</a:t>
            </a:r>
          </a:p>
        </p:txBody>
      </p:sp>
      <p:sp>
        <p:nvSpPr>
          <p:cNvPr id="2" name="Rectangle 1">
            <a:extLst>
              <a:ext uri="{FF2B5EF4-FFF2-40B4-BE49-F238E27FC236}">
                <a16:creationId xmlns:a16="http://schemas.microsoft.com/office/drawing/2014/main" id="{FEF5F22F-956E-DC91-D191-B2DB9B4D62C0}"/>
              </a:ext>
            </a:extLst>
          </p:cNvPr>
          <p:cNvSpPr/>
          <p:nvPr/>
        </p:nvSpPr>
        <p:spPr>
          <a:xfrm>
            <a:off x="5449454" y="1904513"/>
            <a:ext cx="1911927"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82072E4-409E-3B5F-090A-EC5990EA52AF}"/>
              </a:ext>
            </a:extLst>
          </p:cNvPr>
          <p:cNvSpPr/>
          <p:nvPr/>
        </p:nvSpPr>
        <p:spPr>
          <a:xfrm>
            <a:off x="3140364" y="1904513"/>
            <a:ext cx="1089891"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D5F84E-6964-8E16-49C4-FBB1D8D98744}"/>
              </a:ext>
            </a:extLst>
          </p:cNvPr>
          <p:cNvSpPr/>
          <p:nvPr/>
        </p:nvSpPr>
        <p:spPr>
          <a:xfrm>
            <a:off x="4461163" y="1910167"/>
            <a:ext cx="812800"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5A2CB3-5B67-DED6-52A0-BBBC897CF2B4}"/>
              </a:ext>
            </a:extLst>
          </p:cNvPr>
          <p:cNvSpPr/>
          <p:nvPr/>
        </p:nvSpPr>
        <p:spPr>
          <a:xfrm>
            <a:off x="2626346" y="2612682"/>
            <a:ext cx="2117925" cy="369332"/>
          </a:xfrm>
          <a:prstGeom prst="rect">
            <a:avLst/>
          </a:prstGeom>
          <a:noFill/>
        </p:spPr>
        <p:txBody>
          <a:bodyPr wrap="square">
            <a:spAutoFit/>
          </a:bodyPr>
          <a:lstStyle/>
          <a:p>
            <a:pPr algn="ctr"/>
            <a:r>
              <a:rPr lang="en-US" dirty="0" err="1">
                <a:latin typeface="Helvetica"/>
              </a:rPr>
              <a:t>Al</a:t>
            </a:r>
            <a:r>
              <a:rPr lang="en-US" baseline="-25000" dirty="0" err="1">
                <a:latin typeface="Helvetica"/>
              </a:rPr>
              <a:t>ox</a:t>
            </a:r>
            <a:r>
              <a:rPr lang="en-US" dirty="0">
                <a:latin typeface="Helvetica"/>
              </a:rPr>
              <a:t> + ½ </a:t>
            </a:r>
            <a:r>
              <a:rPr lang="en-US" dirty="0" err="1">
                <a:latin typeface="Helvetica"/>
              </a:rPr>
              <a:t>Fe</a:t>
            </a:r>
            <a:r>
              <a:rPr lang="en-US" baseline="-25000" dirty="0" err="1">
                <a:latin typeface="Helvetica"/>
              </a:rPr>
              <a:t>ox</a:t>
            </a:r>
            <a:endParaRPr lang="en-US" baseline="-25000" dirty="0">
              <a:latin typeface="Helvetica"/>
            </a:endParaRPr>
          </a:p>
        </p:txBody>
      </p:sp>
      <p:sp>
        <p:nvSpPr>
          <p:cNvPr id="11" name="Rectangle 10">
            <a:extLst>
              <a:ext uri="{FF2B5EF4-FFF2-40B4-BE49-F238E27FC236}">
                <a16:creationId xmlns:a16="http://schemas.microsoft.com/office/drawing/2014/main" id="{4710BDA4-5D61-7282-AC8C-4E6753E42B37}"/>
              </a:ext>
            </a:extLst>
          </p:cNvPr>
          <p:cNvSpPr/>
          <p:nvPr/>
        </p:nvSpPr>
        <p:spPr>
          <a:xfrm>
            <a:off x="4393499" y="2617831"/>
            <a:ext cx="948127" cy="369332"/>
          </a:xfrm>
          <a:prstGeom prst="rect">
            <a:avLst/>
          </a:prstGeom>
          <a:noFill/>
        </p:spPr>
        <p:txBody>
          <a:bodyPr wrap="square">
            <a:spAutoFit/>
          </a:bodyPr>
          <a:lstStyle/>
          <a:p>
            <a:pPr algn="ctr"/>
            <a:r>
              <a:rPr lang="en-US" dirty="0">
                <a:latin typeface="Helvetica"/>
              </a:rPr>
              <a:t>depth</a:t>
            </a:r>
            <a:endParaRPr lang="en-US" baseline="-25000" dirty="0">
              <a:latin typeface="Helvetica"/>
            </a:endParaRPr>
          </a:p>
        </p:txBody>
      </p:sp>
      <p:sp>
        <p:nvSpPr>
          <p:cNvPr id="14" name="Rectangle 13">
            <a:extLst>
              <a:ext uri="{FF2B5EF4-FFF2-40B4-BE49-F238E27FC236}">
                <a16:creationId xmlns:a16="http://schemas.microsoft.com/office/drawing/2014/main" id="{0A749021-B764-F4DB-07A1-1CD08CAE028D}"/>
              </a:ext>
            </a:extLst>
          </p:cNvPr>
          <p:cNvSpPr/>
          <p:nvPr/>
        </p:nvSpPr>
        <p:spPr>
          <a:xfrm>
            <a:off x="5683159" y="2617831"/>
            <a:ext cx="1425620" cy="369332"/>
          </a:xfrm>
          <a:prstGeom prst="rect">
            <a:avLst/>
          </a:prstGeom>
          <a:noFill/>
        </p:spPr>
        <p:txBody>
          <a:bodyPr wrap="square">
            <a:spAutoFit/>
          </a:bodyPr>
          <a:lstStyle/>
          <a:p>
            <a:pPr algn="ctr"/>
            <a:r>
              <a:rPr lang="en-US" dirty="0">
                <a:latin typeface="Helvetica"/>
              </a:rPr>
              <a:t>interaction</a:t>
            </a:r>
            <a:endParaRPr lang="en-US" baseline="-25000" dirty="0">
              <a:latin typeface="Helvetica"/>
            </a:endParaRPr>
          </a:p>
        </p:txBody>
      </p:sp>
    </p:spTree>
    <p:extLst>
      <p:ext uri="{BB962C8B-B14F-4D97-AF65-F5344CB8AC3E}">
        <p14:creationId xmlns:p14="http://schemas.microsoft.com/office/powerpoint/2010/main" val="26550531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BAYESIAN LINEAR MODELS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134</a:t>
            </a:fld>
            <a:endParaRPr lang="de-DE" dirty="0"/>
          </a:p>
        </p:txBody>
      </p:sp>
      <p:sp>
        <p:nvSpPr>
          <p:cNvPr id="9" name="Rectangle 8">
            <a:extLst>
              <a:ext uri="{FF2B5EF4-FFF2-40B4-BE49-F238E27FC236}">
                <a16:creationId xmlns:a16="http://schemas.microsoft.com/office/drawing/2014/main" id="{AC661E79-F223-C013-93F1-B878CDDC0EEB}"/>
              </a:ext>
            </a:extLst>
          </p:cNvPr>
          <p:cNvSpPr/>
          <p:nvPr/>
        </p:nvSpPr>
        <p:spPr>
          <a:xfrm>
            <a:off x="495965" y="2887899"/>
            <a:ext cx="4288471" cy="400110"/>
          </a:xfrm>
          <a:prstGeom prst="rect">
            <a:avLst/>
          </a:prstGeom>
          <a:noFill/>
        </p:spPr>
        <p:txBody>
          <a:bodyPr wrap="square">
            <a:spAutoFit/>
          </a:bodyPr>
          <a:lstStyle/>
          <a:p>
            <a:r>
              <a:rPr lang="en-US" sz="2000" b="1" dirty="0">
                <a:latin typeface="Helvetica"/>
              </a:rPr>
              <a:t>Temperature model (hierarchical):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F8ADE0-FFE6-4129-A13C-6A045F019A86}"/>
                  </a:ext>
                </a:extLst>
              </p:cNvPr>
              <p:cNvSpPr txBox="1"/>
              <p:nvPr/>
            </p:nvSpPr>
            <p:spPr>
              <a:xfrm>
                <a:off x="1554928" y="3533104"/>
                <a:ext cx="5334000" cy="42434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𝑖𝑗</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0</m:t>
                              </m:r>
                            </m:e>
                            <m:sub>
                              <m:r>
                                <a:rPr lang="en-US" i="1">
                                  <a:latin typeface="Cambria Math" panose="02040503050406030204" pitchFamily="18" charset="0"/>
                                </a:rPr>
                                <m:t>𝑗</m:t>
                              </m:r>
                            </m:sub>
                          </m:sSub>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𝑇</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m:oMathPara>
                </a14:m>
                <a:endParaRPr lang="en-US" dirty="0"/>
              </a:p>
            </p:txBody>
          </p:sp>
        </mc:Choice>
        <mc:Fallback xmlns="">
          <p:sp>
            <p:nvSpPr>
              <p:cNvPr id="12" name="TextBox 11">
                <a:extLst>
                  <a:ext uri="{FF2B5EF4-FFF2-40B4-BE49-F238E27FC236}">
                    <a16:creationId xmlns:a16="http://schemas.microsoft.com/office/drawing/2014/main" id="{C0F8ADE0-FFE6-4129-A13C-6A045F019A86}"/>
                  </a:ext>
                </a:extLst>
              </p:cNvPr>
              <p:cNvSpPr txBox="1">
                <a:spLocks noRot="1" noChangeAspect="1" noMove="1" noResize="1" noEditPoints="1" noAdjustHandles="1" noChangeArrowheads="1" noChangeShapeType="1" noTextEdit="1"/>
              </p:cNvSpPr>
              <p:nvPr/>
            </p:nvSpPr>
            <p:spPr>
              <a:xfrm>
                <a:off x="1554928" y="3533104"/>
                <a:ext cx="5334000" cy="424347"/>
              </a:xfrm>
              <a:prstGeom prst="rect">
                <a:avLst/>
              </a:prstGeom>
              <a:blipFill>
                <a:blip r:embed="rId4"/>
                <a:stretch>
                  <a:fillRect b="-588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593946D-7AD4-0F31-A493-4411CC08733D}"/>
              </a:ext>
            </a:extLst>
          </p:cNvPr>
          <p:cNvSpPr/>
          <p:nvPr/>
        </p:nvSpPr>
        <p:spPr>
          <a:xfrm>
            <a:off x="5115549" y="3392867"/>
            <a:ext cx="1636233"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63E511-BFF8-B88F-2014-30464BA59C32}"/>
              </a:ext>
            </a:extLst>
          </p:cNvPr>
          <p:cNvSpPr/>
          <p:nvPr/>
        </p:nvSpPr>
        <p:spPr>
          <a:xfrm>
            <a:off x="3020292" y="3392867"/>
            <a:ext cx="858981"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73AEAB-3F6E-E3AF-A613-83FECA364B55}"/>
              </a:ext>
            </a:extLst>
          </p:cNvPr>
          <p:cNvSpPr/>
          <p:nvPr/>
        </p:nvSpPr>
        <p:spPr>
          <a:xfrm>
            <a:off x="4109483" y="3392867"/>
            <a:ext cx="812800"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DFECA4-44EC-75E9-959D-D37439683F92}"/>
              </a:ext>
            </a:extLst>
          </p:cNvPr>
          <p:cNvSpPr/>
          <p:nvPr/>
        </p:nvSpPr>
        <p:spPr>
          <a:xfrm>
            <a:off x="4109483" y="4136786"/>
            <a:ext cx="948127" cy="369332"/>
          </a:xfrm>
          <a:prstGeom prst="rect">
            <a:avLst/>
          </a:prstGeom>
          <a:noFill/>
        </p:spPr>
        <p:txBody>
          <a:bodyPr wrap="square">
            <a:spAutoFit/>
          </a:bodyPr>
          <a:lstStyle/>
          <a:p>
            <a:pPr algn="ctr"/>
            <a:r>
              <a:rPr lang="en-US" dirty="0">
                <a:latin typeface="Helvetica"/>
              </a:rPr>
              <a:t>depth</a:t>
            </a:r>
            <a:endParaRPr lang="en-US" baseline="-25000" dirty="0">
              <a:latin typeface="Helvetica"/>
            </a:endParaRPr>
          </a:p>
        </p:txBody>
      </p:sp>
      <p:sp>
        <p:nvSpPr>
          <p:cNvPr id="11" name="Rectangle 10">
            <a:extLst>
              <a:ext uri="{FF2B5EF4-FFF2-40B4-BE49-F238E27FC236}">
                <a16:creationId xmlns:a16="http://schemas.microsoft.com/office/drawing/2014/main" id="{8C2EB358-46B4-7567-FCA1-7850544C81B5}"/>
              </a:ext>
            </a:extLst>
          </p:cNvPr>
          <p:cNvSpPr/>
          <p:nvPr/>
        </p:nvSpPr>
        <p:spPr>
          <a:xfrm>
            <a:off x="5155288" y="4132660"/>
            <a:ext cx="1425620" cy="369332"/>
          </a:xfrm>
          <a:prstGeom prst="rect">
            <a:avLst/>
          </a:prstGeom>
          <a:noFill/>
        </p:spPr>
        <p:txBody>
          <a:bodyPr wrap="square">
            <a:spAutoFit/>
          </a:bodyPr>
          <a:lstStyle/>
          <a:p>
            <a:pPr algn="ctr"/>
            <a:r>
              <a:rPr lang="en-US" dirty="0">
                <a:latin typeface="Helvetica"/>
              </a:rPr>
              <a:t>interaction</a:t>
            </a:r>
            <a:endParaRPr lang="en-US" baseline="-25000" dirty="0">
              <a:latin typeface="Helvetica"/>
            </a:endParaRPr>
          </a:p>
        </p:txBody>
      </p:sp>
      <p:sp>
        <p:nvSpPr>
          <p:cNvPr id="14" name="Rectangle 13">
            <a:extLst>
              <a:ext uri="{FF2B5EF4-FFF2-40B4-BE49-F238E27FC236}">
                <a16:creationId xmlns:a16="http://schemas.microsoft.com/office/drawing/2014/main" id="{398B7FC4-DA25-7871-7B05-23E517E5C8AB}"/>
              </a:ext>
            </a:extLst>
          </p:cNvPr>
          <p:cNvSpPr/>
          <p:nvPr/>
        </p:nvSpPr>
        <p:spPr>
          <a:xfrm>
            <a:off x="2729345" y="4136786"/>
            <a:ext cx="1440873" cy="369332"/>
          </a:xfrm>
          <a:prstGeom prst="rect">
            <a:avLst/>
          </a:prstGeom>
          <a:noFill/>
        </p:spPr>
        <p:txBody>
          <a:bodyPr wrap="square">
            <a:spAutoFit/>
          </a:bodyPr>
          <a:lstStyle/>
          <a:p>
            <a:pPr algn="ctr"/>
            <a:r>
              <a:rPr lang="en-US" dirty="0">
                <a:latin typeface="Helvetica"/>
              </a:rPr>
              <a:t>temperature</a:t>
            </a:r>
            <a:endParaRPr lang="en-US" baseline="-25000" dirty="0">
              <a:latin typeface="Helvetica"/>
            </a:endParaRPr>
          </a:p>
        </p:txBody>
      </p:sp>
      <p:sp>
        <p:nvSpPr>
          <p:cNvPr id="15" name="Rectangle 14">
            <a:extLst>
              <a:ext uri="{FF2B5EF4-FFF2-40B4-BE49-F238E27FC236}">
                <a16:creationId xmlns:a16="http://schemas.microsoft.com/office/drawing/2014/main" id="{BFC9D631-77C6-CE89-B182-797C6AB2CB11}"/>
              </a:ext>
            </a:extLst>
          </p:cNvPr>
          <p:cNvSpPr/>
          <p:nvPr/>
        </p:nvSpPr>
        <p:spPr>
          <a:xfrm>
            <a:off x="234949" y="4132660"/>
            <a:ext cx="2369706" cy="369332"/>
          </a:xfrm>
          <a:prstGeom prst="rect">
            <a:avLst/>
          </a:prstGeom>
          <a:noFill/>
        </p:spPr>
        <p:txBody>
          <a:bodyPr wrap="square">
            <a:spAutoFit/>
          </a:bodyPr>
          <a:lstStyle/>
          <a:p>
            <a:pPr algn="ctr"/>
            <a:r>
              <a:rPr lang="en-US" i="1" dirty="0">
                <a:latin typeface="Helvetica"/>
              </a:rPr>
              <a:t>j</a:t>
            </a:r>
            <a:r>
              <a:rPr lang="en-US" i="1" baseline="-25000" dirty="0">
                <a:latin typeface="Helvetica"/>
              </a:rPr>
              <a:t>1</a:t>
            </a:r>
            <a:r>
              <a:rPr lang="en-US" dirty="0">
                <a:latin typeface="Helvetica"/>
              </a:rPr>
              <a:t> = parent material</a:t>
            </a:r>
            <a:r>
              <a:rPr lang="en-US" baseline="-25000" dirty="0">
                <a:latin typeface="Helvetica"/>
              </a:rPr>
              <a:t>1</a:t>
            </a:r>
          </a:p>
        </p:txBody>
      </p:sp>
      <p:sp>
        <p:nvSpPr>
          <p:cNvPr id="16" name="Rectangle 15">
            <a:extLst>
              <a:ext uri="{FF2B5EF4-FFF2-40B4-BE49-F238E27FC236}">
                <a16:creationId xmlns:a16="http://schemas.microsoft.com/office/drawing/2014/main" id="{B48E6C89-D1F7-A638-5DCA-19C9C32B7548}"/>
              </a:ext>
            </a:extLst>
          </p:cNvPr>
          <p:cNvSpPr/>
          <p:nvPr/>
        </p:nvSpPr>
        <p:spPr>
          <a:xfrm>
            <a:off x="1725944" y="3392867"/>
            <a:ext cx="435366"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5957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SIERRA SITES MINERALOGY</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135</a:t>
            </a:fld>
            <a:endParaRPr lang="de-DE" dirty="0"/>
          </a:p>
        </p:txBody>
      </p:sp>
      <p:pic>
        <p:nvPicPr>
          <p:cNvPr id="2" name="Picture 1">
            <a:extLst>
              <a:ext uri="{FF2B5EF4-FFF2-40B4-BE49-F238E27FC236}">
                <a16:creationId xmlns:a16="http://schemas.microsoft.com/office/drawing/2014/main" id="{28BAB3CE-5755-D4A2-74B0-3575AEFE7B25}"/>
              </a:ext>
            </a:extLst>
          </p:cNvPr>
          <p:cNvPicPr>
            <a:picLocks noChangeAspect="1"/>
          </p:cNvPicPr>
          <p:nvPr/>
        </p:nvPicPr>
        <p:blipFill>
          <a:blip r:embed="rId4"/>
          <a:stretch>
            <a:fillRect/>
          </a:stretch>
        </p:blipFill>
        <p:spPr>
          <a:xfrm>
            <a:off x="685800" y="1370641"/>
            <a:ext cx="7772400" cy="2973717"/>
          </a:xfrm>
          <a:prstGeom prst="rect">
            <a:avLst/>
          </a:prstGeom>
        </p:spPr>
      </p:pic>
      <p:sp>
        <p:nvSpPr>
          <p:cNvPr id="5" name="Rectangle 4">
            <a:extLst>
              <a:ext uri="{FF2B5EF4-FFF2-40B4-BE49-F238E27FC236}">
                <a16:creationId xmlns:a16="http://schemas.microsoft.com/office/drawing/2014/main" id="{E5BA808A-A5D5-B71F-B6CB-251EF081E25B}"/>
              </a:ext>
            </a:extLst>
          </p:cNvPr>
          <p:cNvSpPr/>
          <p:nvPr/>
        </p:nvSpPr>
        <p:spPr>
          <a:xfrm>
            <a:off x="234949" y="5335639"/>
            <a:ext cx="1935145" cy="230832"/>
          </a:xfrm>
          <a:prstGeom prst="rect">
            <a:avLst/>
          </a:prstGeom>
        </p:spPr>
        <p:txBody>
          <a:bodyPr wrap="none">
            <a:spAutoFit/>
          </a:bodyPr>
          <a:lstStyle/>
          <a:p>
            <a:r>
              <a:rPr lang="en-US" sz="900" i="1" dirty="0">
                <a:latin typeface="Helvetica"/>
                <a:cs typeface="Helvetica"/>
              </a:rPr>
              <a:t>Data from Rasmussen et al., 2018</a:t>
            </a:r>
            <a:endParaRPr lang="en-US" sz="900" i="1" dirty="0"/>
          </a:p>
        </p:txBody>
      </p:sp>
    </p:spTree>
    <p:extLst>
      <p:ext uri="{BB962C8B-B14F-4D97-AF65-F5344CB8AC3E}">
        <p14:creationId xmlns:p14="http://schemas.microsoft.com/office/powerpoint/2010/main" val="4763395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0201D2-C01F-AFB4-D750-3C9B1C273A58}"/>
              </a:ext>
            </a:extLst>
          </p:cNvPr>
          <p:cNvSpPr/>
          <p:nvPr/>
        </p:nvSpPr>
        <p:spPr>
          <a:xfrm>
            <a:off x="3523057" y="1212020"/>
            <a:ext cx="4650245" cy="4123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136</a:t>
            </a:fld>
            <a:endParaRPr lang="de-DE" dirty="0"/>
          </a:p>
        </p:txBody>
      </p:sp>
      <p:sp>
        <p:nvSpPr>
          <p:cNvPr id="6" name="Rectangle 5"/>
          <p:cNvSpPr/>
          <p:nvPr/>
        </p:nvSpPr>
        <p:spPr>
          <a:xfrm>
            <a:off x="3627496" y="1405232"/>
            <a:ext cx="2925704" cy="2356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424452" y="1599922"/>
            <a:ext cx="3120515" cy="2866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0771FB5-F8FB-845A-E80F-413A69BDB88C}"/>
              </a:ext>
            </a:extLst>
          </p:cNvPr>
          <p:cNvGrpSpPr/>
          <p:nvPr/>
        </p:nvGrpSpPr>
        <p:grpSpPr>
          <a:xfrm>
            <a:off x="4019635" y="1216011"/>
            <a:ext cx="3930148" cy="3688698"/>
            <a:chOff x="5090348" y="1261731"/>
            <a:chExt cx="3930148" cy="3688698"/>
          </a:xfrm>
        </p:grpSpPr>
        <p:pic>
          <p:nvPicPr>
            <p:cNvPr id="2" name="Picture 1"/>
            <p:cNvPicPr>
              <a:picLocks noChangeAspect="1"/>
            </p:cNvPicPr>
            <p:nvPr/>
          </p:nvPicPr>
          <p:blipFill rotWithShape="1">
            <a:blip r:embed="rId3"/>
            <a:srcRect l="69981" t="66112" r="-1371" b="-42"/>
            <a:stretch/>
          </p:blipFill>
          <p:spPr>
            <a:xfrm>
              <a:off x="5690275" y="3197747"/>
              <a:ext cx="1939355" cy="1528909"/>
            </a:xfrm>
            <a:prstGeom prst="rect">
              <a:avLst/>
            </a:prstGeom>
          </p:spPr>
        </p:pic>
        <p:grpSp>
          <p:nvGrpSpPr>
            <p:cNvPr id="7" name="Group 6"/>
            <p:cNvGrpSpPr/>
            <p:nvPr/>
          </p:nvGrpSpPr>
          <p:grpSpPr>
            <a:xfrm>
              <a:off x="7639038" y="2395507"/>
              <a:ext cx="1381458" cy="1090112"/>
              <a:chOff x="7216910" y="1704531"/>
              <a:chExt cx="1381458" cy="1090112"/>
            </a:xfrm>
          </p:grpSpPr>
          <p:sp>
            <p:nvSpPr>
              <p:cNvPr id="5" name="TextBox 4"/>
              <p:cNvSpPr txBox="1"/>
              <p:nvPr/>
            </p:nvSpPr>
            <p:spPr>
              <a:xfrm>
                <a:off x="7386696" y="2092677"/>
                <a:ext cx="1211672" cy="338554"/>
              </a:xfrm>
              <a:prstGeom prst="rect">
                <a:avLst/>
              </a:prstGeom>
              <a:solidFill>
                <a:schemeClr val="bg1"/>
              </a:solidFill>
            </p:spPr>
            <p:txBody>
              <a:bodyPr wrap="square" rtlCol="0">
                <a:spAutoFit/>
              </a:bodyPr>
              <a:lstStyle/>
              <a:p>
                <a:r>
                  <a:rPr lang="en-US" sz="1600" b="1" dirty="0">
                    <a:latin typeface="Helvetica"/>
                    <a:cs typeface="Helvetica"/>
                  </a:rPr>
                  <a:t>free light</a:t>
                </a:r>
              </a:p>
            </p:txBody>
          </p:sp>
          <p:sp>
            <p:nvSpPr>
              <p:cNvPr id="15" name="TextBox 14"/>
              <p:cNvSpPr txBox="1"/>
              <p:nvPr/>
            </p:nvSpPr>
            <p:spPr>
              <a:xfrm>
                <a:off x="7226317" y="1704531"/>
                <a:ext cx="1181196" cy="369332"/>
              </a:xfrm>
              <a:prstGeom prst="rect">
                <a:avLst/>
              </a:prstGeom>
              <a:solidFill>
                <a:schemeClr val="bg1"/>
              </a:solidFill>
            </p:spPr>
            <p:txBody>
              <a:bodyPr wrap="square" rtlCol="0">
                <a:spAutoFit/>
              </a:bodyPr>
              <a:lstStyle/>
              <a:p>
                <a:r>
                  <a:rPr lang="en-US" b="1" dirty="0">
                    <a:latin typeface="Helvetica"/>
                    <a:cs typeface="Helvetica"/>
                  </a:rPr>
                  <a:t>Fraction        </a:t>
                </a:r>
              </a:p>
            </p:txBody>
          </p:sp>
          <p:sp>
            <p:nvSpPr>
              <p:cNvPr id="17" name="TextBox 16"/>
              <p:cNvSpPr txBox="1"/>
              <p:nvPr/>
            </p:nvSpPr>
            <p:spPr>
              <a:xfrm>
                <a:off x="7412428" y="2456089"/>
                <a:ext cx="946383" cy="338554"/>
              </a:xfrm>
              <a:prstGeom prst="rect">
                <a:avLst/>
              </a:prstGeom>
              <a:solidFill>
                <a:schemeClr val="bg1"/>
              </a:solidFill>
            </p:spPr>
            <p:txBody>
              <a:bodyPr wrap="square" rtlCol="0">
                <a:spAutoFit/>
              </a:bodyPr>
              <a:lstStyle/>
              <a:p>
                <a:r>
                  <a:rPr lang="en-US" sz="1600" b="1" dirty="0">
                    <a:latin typeface="Helvetica"/>
                    <a:cs typeface="Helvetica"/>
                  </a:rPr>
                  <a:t>heavy</a:t>
                </a:r>
              </a:p>
            </p:txBody>
          </p:sp>
          <p:sp>
            <p:nvSpPr>
              <p:cNvPr id="14" name="Rectangle 13"/>
              <p:cNvSpPr/>
              <p:nvPr/>
            </p:nvSpPr>
            <p:spPr>
              <a:xfrm>
                <a:off x="7216910" y="2184284"/>
                <a:ext cx="164592" cy="164592"/>
              </a:xfrm>
              <a:prstGeom prst="rect">
                <a:avLst/>
              </a:prstGeom>
              <a:noFill/>
              <a:ln w="38100">
                <a:solidFill>
                  <a:srgbClr val="A4CB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3" name="Rectangle 2"/>
              <p:cNvSpPr/>
              <p:nvPr/>
            </p:nvSpPr>
            <p:spPr>
              <a:xfrm>
                <a:off x="7219615" y="2548682"/>
                <a:ext cx="164592" cy="164592"/>
              </a:xfrm>
              <a:prstGeom prst="rect">
                <a:avLst/>
              </a:prstGeom>
              <a:noFill/>
              <a:ln w="38100">
                <a:solidFill>
                  <a:srgbClr val="A3DD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pic>
          <p:nvPicPr>
            <p:cNvPr id="20" name="Picture 19"/>
            <p:cNvPicPr>
              <a:picLocks noChangeAspect="1"/>
            </p:cNvPicPr>
            <p:nvPr/>
          </p:nvPicPr>
          <p:blipFill rotWithShape="1">
            <a:blip r:embed="rId3"/>
            <a:srcRect l="70703" t="2202" r="1231" b="63868"/>
            <a:stretch/>
          </p:blipFill>
          <p:spPr>
            <a:xfrm>
              <a:off x="5743711" y="1717734"/>
              <a:ext cx="1734132" cy="1528909"/>
            </a:xfrm>
            <a:prstGeom prst="rect">
              <a:avLst/>
            </a:prstGeom>
          </p:spPr>
        </p:pic>
        <p:sp>
          <p:nvSpPr>
            <p:cNvPr id="23" name="TextBox 22"/>
            <p:cNvSpPr txBox="1"/>
            <p:nvPr/>
          </p:nvSpPr>
          <p:spPr>
            <a:xfrm>
              <a:off x="5961211" y="4550319"/>
              <a:ext cx="1564942" cy="400110"/>
            </a:xfrm>
            <a:prstGeom prst="rect">
              <a:avLst/>
            </a:prstGeom>
            <a:solidFill>
              <a:schemeClr val="bg1"/>
            </a:solidFill>
          </p:spPr>
          <p:txBody>
            <a:bodyPr wrap="square" rtlCol="0">
              <a:spAutoFit/>
            </a:bodyPr>
            <a:lstStyle/>
            <a:p>
              <a:r>
                <a:rPr lang="en-US" sz="2000" b="1" dirty="0">
                  <a:latin typeface="Helvetica"/>
                  <a:cs typeface="Helvetica"/>
                </a:rPr>
                <a:t>% of bulk C</a:t>
              </a:r>
            </a:p>
          </p:txBody>
        </p:sp>
        <p:sp>
          <p:nvSpPr>
            <p:cNvPr id="25" name="TextBox 24"/>
            <p:cNvSpPr txBox="1"/>
            <p:nvPr/>
          </p:nvSpPr>
          <p:spPr>
            <a:xfrm>
              <a:off x="5090348" y="1261731"/>
              <a:ext cx="3423413" cy="584775"/>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Global distribution of C in fractions (&lt;0.3 m) </a:t>
              </a:r>
            </a:p>
          </p:txBody>
        </p:sp>
      </p:gr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136</a:t>
            </a:fld>
            <a:endParaRPr lang="de-DE" dirty="0"/>
          </a:p>
        </p:txBody>
      </p:sp>
      <p:sp>
        <p:nvSpPr>
          <p:cNvPr id="11" name="TextBox 10">
            <a:extLst>
              <a:ext uri="{FF2B5EF4-FFF2-40B4-BE49-F238E27FC236}">
                <a16:creationId xmlns:a16="http://schemas.microsoft.com/office/drawing/2014/main" id="{AC209187-1554-1448-4108-F61667A4A0CD}"/>
              </a:ext>
            </a:extLst>
          </p:cNvPr>
          <p:cNvSpPr txBox="1"/>
          <p:nvPr/>
        </p:nvSpPr>
        <p:spPr>
          <a:xfrm>
            <a:off x="44484" y="5318289"/>
            <a:ext cx="3823428" cy="261610"/>
          </a:xfrm>
          <a:prstGeom prst="rect">
            <a:avLst/>
          </a:prstGeom>
          <a:noFill/>
        </p:spPr>
        <p:txBody>
          <a:bodyPr wrap="square" rtlCol="0">
            <a:spAutoFit/>
          </a:bodyPr>
          <a:lstStyle/>
          <a:p>
            <a:pPr marL="0" lvl="1">
              <a:spcAft>
                <a:spcPts val="600"/>
              </a:spcAft>
            </a:pPr>
            <a:r>
              <a:rPr lang="en-US" sz="1100" i="1" dirty="0">
                <a:latin typeface="Helvetica"/>
                <a:cs typeface="Helvetica"/>
              </a:rPr>
              <a:t>Figure adapted from Heckman &amp; Hicks-Pries et al. 2021</a:t>
            </a:r>
            <a:endParaRPr lang="en-US" sz="500" i="1" dirty="0">
              <a:latin typeface="Helvetica"/>
              <a:cs typeface="Helvetica"/>
            </a:endParaRPr>
          </a:p>
        </p:txBody>
      </p:sp>
    </p:spTree>
    <p:extLst>
      <p:ext uri="{BB962C8B-B14F-4D97-AF65-F5344CB8AC3E}">
        <p14:creationId xmlns:p14="http://schemas.microsoft.com/office/powerpoint/2010/main" val="38570045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28A2DB-735A-5DD5-BA9A-A464A4FB15F7}"/>
              </a:ext>
            </a:extLst>
          </p:cNvPr>
          <p:cNvSpPr/>
          <p:nvPr/>
        </p:nvSpPr>
        <p:spPr>
          <a:xfrm>
            <a:off x="3523057" y="1212020"/>
            <a:ext cx="4650245" cy="4123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137</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137</a:t>
            </a:fld>
            <a:endParaRPr lang="de-DE" dirty="0"/>
          </a:p>
        </p:txBody>
      </p:sp>
      <p:sp>
        <p:nvSpPr>
          <p:cNvPr id="9" name="Content Placeholder 2">
            <a:extLst>
              <a:ext uri="{FF2B5EF4-FFF2-40B4-BE49-F238E27FC236}">
                <a16:creationId xmlns:a16="http://schemas.microsoft.com/office/drawing/2014/main" id="{AB24C66B-C1BD-0784-3CD2-5DFFDFFB93FA}"/>
              </a:ext>
            </a:extLst>
          </p:cNvPr>
          <p:cNvSpPr txBox="1">
            <a:spLocks/>
          </p:cNvSpPr>
          <p:nvPr/>
        </p:nvSpPr>
        <p:spPr>
          <a:xfrm>
            <a:off x="251520" y="1318530"/>
            <a:ext cx="2675528" cy="2773763"/>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Majority of soil C is mineral-associated (“heavy”)</a:t>
            </a:r>
          </a:p>
          <a:p>
            <a:pPr marL="0" indent="0">
              <a:spcAft>
                <a:spcPts val="600"/>
              </a:spcAft>
              <a:buNone/>
            </a:pPr>
            <a:endParaRPr lang="en-US" sz="1800" b="1" dirty="0">
              <a:latin typeface="Helvetica"/>
              <a:cs typeface="Helvetica"/>
            </a:endParaRPr>
          </a:p>
        </p:txBody>
      </p:sp>
      <p:grpSp>
        <p:nvGrpSpPr>
          <p:cNvPr id="11" name="Group 10">
            <a:extLst>
              <a:ext uri="{FF2B5EF4-FFF2-40B4-BE49-F238E27FC236}">
                <a16:creationId xmlns:a16="http://schemas.microsoft.com/office/drawing/2014/main" id="{D65DA0E9-EEB0-A4B9-26B6-6D16602EFED9}"/>
              </a:ext>
            </a:extLst>
          </p:cNvPr>
          <p:cNvGrpSpPr/>
          <p:nvPr/>
        </p:nvGrpSpPr>
        <p:grpSpPr>
          <a:xfrm>
            <a:off x="4019635" y="1216011"/>
            <a:ext cx="3930148" cy="3688698"/>
            <a:chOff x="5090348" y="1261731"/>
            <a:chExt cx="3930148" cy="3688698"/>
          </a:xfrm>
        </p:grpSpPr>
        <p:pic>
          <p:nvPicPr>
            <p:cNvPr id="13" name="Picture 12">
              <a:extLst>
                <a:ext uri="{FF2B5EF4-FFF2-40B4-BE49-F238E27FC236}">
                  <a16:creationId xmlns:a16="http://schemas.microsoft.com/office/drawing/2014/main" id="{27F81514-DD7C-4413-371C-CD2E36F0E02A}"/>
                </a:ext>
              </a:extLst>
            </p:cNvPr>
            <p:cNvPicPr>
              <a:picLocks noChangeAspect="1"/>
            </p:cNvPicPr>
            <p:nvPr/>
          </p:nvPicPr>
          <p:blipFill rotWithShape="1">
            <a:blip r:embed="rId3"/>
            <a:srcRect l="69981" t="66112" r="-1371" b="-42"/>
            <a:stretch/>
          </p:blipFill>
          <p:spPr>
            <a:xfrm>
              <a:off x="5690275" y="3197747"/>
              <a:ext cx="1939355" cy="1528909"/>
            </a:xfrm>
            <a:prstGeom prst="rect">
              <a:avLst/>
            </a:prstGeom>
          </p:spPr>
        </p:pic>
        <p:grpSp>
          <p:nvGrpSpPr>
            <p:cNvPr id="18" name="Group 17">
              <a:extLst>
                <a:ext uri="{FF2B5EF4-FFF2-40B4-BE49-F238E27FC236}">
                  <a16:creationId xmlns:a16="http://schemas.microsoft.com/office/drawing/2014/main" id="{E86191C4-7B32-7D63-ABAE-1866DB5D5EBD}"/>
                </a:ext>
              </a:extLst>
            </p:cNvPr>
            <p:cNvGrpSpPr/>
            <p:nvPr/>
          </p:nvGrpSpPr>
          <p:grpSpPr>
            <a:xfrm>
              <a:off x="7639038" y="2395507"/>
              <a:ext cx="1381458" cy="1090112"/>
              <a:chOff x="7216910" y="1704531"/>
              <a:chExt cx="1381458" cy="1090112"/>
            </a:xfrm>
          </p:grpSpPr>
          <p:sp>
            <p:nvSpPr>
              <p:cNvPr id="26" name="TextBox 25">
                <a:extLst>
                  <a:ext uri="{FF2B5EF4-FFF2-40B4-BE49-F238E27FC236}">
                    <a16:creationId xmlns:a16="http://schemas.microsoft.com/office/drawing/2014/main" id="{451B7B0D-3EAB-456A-22CD-B74320BBBAF0}"/>
                  </a:ext>
                </a:extLst>
              </p:cNvPr>
              <p:cNvSpPr txBox="1"/>
              <p:nvPr/>
            </p:nvSpPr>
            <p:spPr>
              <a:xfrm>
                <a:off x="7386696" y="2092677"/>
                <a:ext cx="1211672" cy="338554"/>
              </a:xfrm>
              <a:prstGeom prst="rect">
                <a:avLst/>
              </a:prstGeom>
              <a:solidFill>
                <a:schemeClr val="bg1"/>
              </a:solidFill>
            </p:spPr>
            <p:txBody>
              <a:bodyPr wrap="square" rtlCol="0">
                <a:spAutoFit/>
              </a:bodyPr>
              <a:lstStyle/>
              <a:p>
                <a:r>
                  <a:rPr lang="en-US" sz="1600" b="1" dirty="0">
                    <a:latin typeface="Helvetica"/>
                    <a:cs typeface="Helvetica"/>
                  </a:rPr>
                  <a:t>free light</a:t>
                </a:r>
              </a:p>
            </p:txBody>
          </p:sp>
          <p:sp>
            <p:nvSpPr>
              <p:cNvPr id="27" name="TextBox 26">
                <a:extLst>
                  <a:ext uri="{FF2B5EF4-FFF2-40B4-BE49-F238E27FC236}">
                    <a16:creationId xmlns:a16="http://schemas.microsoft.com/office/drawing/2014/main" id="{8577701A-54B1-795F-D9B6-B18F43B6AC70}"/>
                  </a:ext>
                </a:extLst>
              </p:cNvPr>
              <p:cNvSpPr txBox="1"/>
              <p:nvPr/>
            </p:nvSpPr>
            <p:spPr>
              <a:xfrm>
                <a:off x="7226317" y="1704531"/>
                <a:ext cx="1181196" cy="369332"/>
              </a:xfrm>
              <a:prstGeom prst="rect">
                <a:avLst/>
              </a:prstGeom>
              <a:solidFill>
                <a:schemeClr val="bg1"/>
              </a:solidFill>
            </p:spPr>
            <p:txBody>
              <a:bodyPr wrap="square" rtlCol="0">
                <a:spAutoFit/>
              </a:bodyPr>
              <a:lstStyle/>
              <a:p>
                <a:r>
                  <a:rPr lang="en-US" b="1" dirty="0">
                    <a:latin typeface="Helvetica"/>
                    <a:cs typeface="Helvetica"/>
                  </a:rPr>
                  <a:t>Fraction        </a:t>
                </a:r>
              </a:p>
            </p:txBody>
          </p:sp>
          <p:sp>
            <p:nvSpPr>
              <p:cNvPr id="28" name="TextBox 27">
                <a:extLst>
                  <a:ext uri="{FF2B5EF4-FFF2-40B4-BE49-F238E27FC236}">
                    <a16:creationId xmlns:a16="http://schemas.microsoft.com/office/drawing/2014/main" id="{B46F286C-3500-7EF8-1F19-0AE1BB312292}"/>
                  </a:ext>
                </a:extLst>
              </p:cNvPr>
              <p:cNvSpPr txBox="1"/>
              <p:nvPr/>
            </p:nvSpPr>
            <p:spPr>
              <a:xfrm>
                <a:off x="7412428" y="2456089"/>
                <a:ext cx="946383" cy="338554"/>
              </a:xfrm>
              <a:prstGeom prst="rect">
                <a:avLst/>
              </a:prstGeom>
              <a:solidFill>
                <a:schemeClr val="bg1"/>
              </a:solidFill>
            </p:spPr>
            <p:txBody>
              <a:bodyPr wrap="square" rtlCol="0">
                <a:spAutoFit/>
              </a:bodyPr>
              <a:lstStyle/>
              <a:p>
                <a:r>
                  <a:rPr lang="en-US" sz="1600" b="1" dirty="0">
                    <a:latin typeface="Helvetica"/>
                    <a:cs typeface="Helvetica"/>
                  </a:rPr>
                  <a:t>heavy</a:t>
                </a:r>
              </a:p>
            </p:txBody>
          </p:sp>
          <p:sp>
            <p:nvSpPr>
              <p:cNvPr id="29" name="Rectangle 28">
                <a:extLst>
                  <a:ext uri="{FF2B5EF4-FFF2-40B4-BE49-F238E27FC236}">
                    <a16:creationId xmlns:a16="http://schemas.microsoft.com/office/drawing/2014/main" id="{53FCD066-8A90-177C-6C31-50C88952F01D}"/>
                  </a:ext>
                </a:extLst>
              </p:cNvPr>
              <p:cNvSpPr/>
              <p:nvPr/>
            </p:nvSpPr>
            <p:spPr>
              <a:xfrm>
                <a:off x="7216910" y="2184284"/>
                <a:ext cx="164592" cy="164592"/>
              </a:xfrm>
              <a:prstGeom prst="rect">
                <a:avLst/>
              </a:prstGeom>
              <a:noFill/>
              <a:ln w="38100">
                <a:solidFill>
                  <a:srgbClr val="A4CB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30" name="Rectangle 29">
                <a:extLst>
                  <a:ext uri="{FF2B5EF4-FFF2-40B4-BE49-F238E27FC236}">
                    <a16:creationId xmlns:a16="http://schemas.microsoft.com/office/drawing/2014/main" id="{5E73BE25-B55B-ABFA-A7B8-4B89D8EC746A}"/>
                  </a:ext>
                </a:extLst>
              </p:cNvPr>
              <p:cNvSpPr/>
              <p:nvPr/>
            </p:nvSpPr>
            <p:spPr>
              <a:xfrm>
                <a:off x="7219615" y="2548682"/>
                <a:ext cx="164592" cy="164592"/>
              </a:xfrm>
              <a:prstGeom prst="rect">
                <a:avLst/>
              </a:prstGeom>
              <a:noFill/>
              <a:ln w="38100">
                <a:solidFill>
                  <a:srgbClr val="A3DD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pic>
          <p:nvPicPr>
            <p:cNvPr id="19" name="Picture 18">
              <a:extLst>
                <a:ext uri="{FF2B5EF4-FFF2-40B4-BE49-F238E27FC236}">
                  <a16:creationId xmlns:a16="http://schemas.microsoft.com/office/drawing/2014/main" id="{BF204B74-0DC6-A90D-C61D-E6BE2BE2365D}"/>
                </a:ext>
              </a:extLst>
            </p:cNvPr>
            <p:cNvPicPr>
              <a:picLocks noChangeAspect="1"/>
            </p:cNvPicPr>
            <p:nvPr/>
          </p:nvPicPr>
          <p:blipFill rotWithShape="1">
            <a:blip r:embed="rId3"/>
            <a:srcRect l="70703" t="2202" r="1231" b="63868"/>
            <a:stretch/>
          </p:blipFill>
          <p:spPr>
            <a:xfrm>
              <a:off x="5743711" y="1717734"/>
              <a:ext cx="1734132" cy="1528909"/>
            </a:xfrm>
            <a:prstGeom prst="rect">
              <a:avLst/>
            </a:prstGeom>
          </p:spPr>
        </p:pic>
        <p:sp>
          <p:nvSpPr>
            <p:cNvPr id="22" name="TextBox 21">
              <a:extLst>
                <a:ext uri="{FF2B5EF4-FFF2-40B4-BE49-F238E27FC236}">
                  <a16:creationId xmlns:a16="http://schemas.microsoft.com/office/drawing/2014/main" id="{D8668FB5-AB5D-E5DB-3071-69242A729B6A}"/>
                </a:ext>
              </a:extLst>
            </p:cNvPr>
            <p:cNvSpPr txBox="1"/>
            <p:nvPr/>
          </p:nvSpPr>
          <p:spPr>
            <a:xfrm>
              <a:off x="5961211" y="4550319"/>
              <a:ext cx="1564942" cy="400110"/>
            </a:xfrm>
            <a:prstGeom prst="rect">
              <a:avLst/>
            </a:prstGeom>
            <a:solidFill>
              <a:schemeClr val="bg1"/>
            </a:solidFill>
          </p:spPr>
          <p:txBody>
            <a:bodyPr wrap="square" rtlCol="0">
              <a:spAutoFit/>
            </a:bodyPr>
            <a:lstStyle/>
            <a:p>
              <a:r>
                <a:rPr lang="en-US" sz="2000" b="1" dirty="0">
                  <a:latin typeface="Helvetica"/>
                  <a:cs typeface="Helvetica"/>
                </a:rPr>
                <a:t>% of bulk C</a:t>
              </a:r>
            </a:p>
          </p:txBody>
        </p:sp>
        <p:sp>
          <p:nvSpPr>
            <p:cNvPr id="24" name="TextBox 23">
              <a:extLst>
                <a:ext uri="{FF2B5EF4-FFF2-40B4-BE49-F238E27FC236}">
                  <a16:creationId xmlns:a16="http://schemas.microsoft.com/office/drawing/2014/main" id="{866AB628-AD7A-9BBF-AA19-A4DDF654CCEE}"/>
                </a:ext>
              </a:extLst>
            </p:cNvPr>
            <p:cNvSpPr txBox="1"/>
            <p:nvPr/>
          </p:nvSpPr>
          <p:spPr>
            <a:xfrm>
              <a:off x="5090348" y="1261731"/>
              <a:ext cx="3423413" cy="584775"/>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Global distribution of C in fractions (&lt;0.3 m) </a:t>
              </a:r>
            </a:p>
          </p:txBody>
        </p:sp>
      </p:grpSp>
      <p:sp>
        <p:nvSpPr>
          <p:cNvPr id="3" name="TextBox 2">
            <a:extLst>
              <a:ext uri="{FF2B5EF4-FFF2-40B4-BE49-F238E27FC236}">
                <a16:creationId xmlns:a16="http://schemas.microsoft.com/office/drawing/2014/main" id="{053EE1F4-24F9-BA67-05BD-717BBA454EB5}"/>
              </a:ext>
            </a:extLst>
          </p:cNvPr>
          <p:cNvSpPr txBox="1"/>
          <p:nvPr/>
        </p:nvSpPr>
        <p:spPr>
          <a:xfrm>
            <a:off x="44484" y="5318289"/>
            <a:ext cx="3823428" cy="261610"/>
          </a:xfrm>
          <a:prstGeom prst="rect">
            <a:avLst/>
          </a:prstGeom>
          <a:noFill/>
        </p:spPr>
        <p:txBody>
          <a:bodyPr wrap="square" rtlCol="0">
            <a:spAutoFit/>
          </a:bodyPr>
          <a:lstStyle/>
          <a:p>
            <a:pPr marL="0" lvl="1">
              <a:spcAft>
                <a:spcPts val="600"/>
              </a:spcAft>
            </a:pPr>
            <a:r>
              <a:rPr lang="en-US" sz="1100" i="1" dirty="0">
                <a:latin typeface="Helvetica"/>
                <a:cs typeface="Helvetica"/>
              </a:rPr>
              <a:t>Figure adapted from Heckman &amp; Hicks-Pries et al. 2021</a:t>
            </a:r>
            <a:endParaRPr lang="en-US" sz="500" i="1" dirty="0">
              <a:latin typeface="Helvetica"/>
              <a:cs typeface="Helvetica"/>
            </a:endParaRPr>
          </a:p>
        </p:txBody>
      </p:sp>
    </p:spTree>
    <p:extLst>
      <p:ext uri="{BB962C8B-B14F-4D97-AF65-F5344CB8AC3E}">
        <p14:creationId xmlns:p14="http://schemas.microsoft.com/office/powerpoint/2010/main" val="40832223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42BF45-B868-61DD-5B2C-888053AEA4B1}"/>
              </a:ext>
            </a:extLst>
          </p:cNvPr>
          <p:cNvSpPr/>
          <p:nvPr/>
        </p:nvSpPr>
        <p:spPr>
          <a:xfrm>
            <a:off x="3523057" y="1212020"/>
            <a:ext cx="4650245" cy="4123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138</a:t>
            </a:fld>
            <a:endParaRPr lang="de-DE" dirty="0"/>
          </a:p>
        </p:txBody>
      </p:sp>
      <p:sp>
        <p:nvSpPr>
          <p:cNvPr id="6" name="Rectangle 5"/>
          <p:cNvSpPr/>
          <p:nvPr/>
        </p:nvSpPr>
        <p:spPr>
          <a:xfrm>
            <a:off x="3627496" y="1405232"/>
            <a:ext cx="2925704" cy="2356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
          <p:cNvSpPr txBox="1">
            <a:spLocks/>
          </p:cNvSpPr>
          <p:nvPr/>
        </p:nvSpPr>
        <p:spPr>
          <a:xfrm>
            <a:off x="251520" y="1318530"/>
            <a:ext cx="2675528" cy="2773763"/>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Majority of soil C is mineral-associated (“heavy”)</a:t>
            </a:r>
          </a:p>
          <a:p>
            <a:pPr>
              <a:spcAft>
                <a:spcPts val="600"/>
              </a:spcAft>
              <a:buFont typeface="Arial"/>
              <a:buChar char="•"/>
            </a:pPr>
            <a:r>
              <a:rPr lang="en-US" sz="1800" b="1" dirty="0">
                <a:latin typeface="Helvetica"/>
                <a:cs typeface="Helvetica"/>
              </a:rPr>
              <a:t>Some mineral-associated C very old…</a:t>
            </a:r>
            <a:endParaRPr lang="en-US" sz="1800" b="1" baseline="30000" dirty="0">
              <a:latin typeface="Helvetica"/>
              <a:cs typeface="Helvetica"/>
            </a:endParaRPr>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138</a:t>
            </a:fld>
            <a:endParaRPr lang="de-DE" dirty="0"/>
          </a:p>
        </p:txBody>
      </p:sp>
      <p:grpSp>
        <p:nvGrpSpPr>
          <p:cNvPr id="68" name="Group 67">
            <a:extLst>
              <a:ext uri="{FF2B5EF4-FFF2-40B4-BE49-F238E27FC236}">
                <a16:creationId xmlns:a16="http://schemas.microsoft.com/office/drawing/2014/main" id="{FB2E8495-5C27-241F-25F7-CEF98C79C5B4}"/>
              </a:ext>
            </a:extLst>
          </p:cNvPr>
          <p:cNvGrpSpPr/>
          <p:nvPr/>
        </p:nvGrpSpPr>
        <p:grpSpPr>
          <a:xfrm>
            <a:off x="4019635" y="1212019"/>
            <a:ext cx="3930148" cy="3723788"/>
            <a:chOff x="5090348" y="1261731"/>
            <a:chExt cx="3930148" cy="3723788"/>
          </a:xfrm>
        </p:grpSpPr>
        <p:grpSp>
          <p:nvGrpSpPr>
            <p:cNvPr id="69" name="Group 68">
              <a:extLst>
                <a:ext uri="{FF2B5EF4-FFF2-40B4-BE49-F238E27FC236}">
                  <a16:creationId xmlns:a16="http://schemas.microsoft.com/office/drawing/2014/main" id="{0A3851BA-06D3-1695-BECC-E6DD106FADB0}"/>
                </a:ext>
              </a:extLst>
            </p:cNvPr>
            <p:cNvGrpSpPr/>
            <p:nvPr/>
          </p:nvGrpSpPr>
          <p:grpSpPr>
            <a:xfrm>
              <a:off x="7639038" y="2395507"/>
              <a:ext cx="1381458" cy="1090112"/>
              <a:chOff x="7216910" y="1704531"/>
              <a:chExt cx="1381458" cy="1090112"/>
            </a:xfrm>
          </p:grpSpPr>
          <p:sp>
            <p:nvSpPr>
              <p:cNvPr id="76" name="TextBox 75">
                <a:extLst>
                  <a:ext uri="{FF2B5EF4-FFF2-40B4-BE49-F238E27FC236}">
                    <a16:creationId xmlns:a16="http://schemas.microsoft.com/office/drawing/2014/main" id="{558B35A7-FC72-607A-7689-A33CED13A0B8}"/>
                  </a:ext>
                </a:extLst>
              </p:cNvPr>
              <p:cNvSpPr txBox="1"/>
              <p:nvPr/>
            </p:nvSpPr>
            <p:spPr>
              <a:xfrm>
                <a:off x="7386696" y="2092677"/>
                <a:ext cx="1211672" cy="338554"/>
              </a:xfrm>
              <a:prstGeom prst="rect">
                <a:avLst/>
              </a:prstGeom>
              <a:solidFill>
                <a:schemeClr val="bg1"/>
              </a:solidFill>
            </p:spPr>
            <p:txBody>
              <a:bodyPr wrap="square" rtlCol="0">
                <a:spAutoFit/>
              </a:bodyPr>
              <a:lstStyle/>
              <a:p>
                <a:r>
                  <a:rPr lang="en-US" sz="1600" b="1" dirty="0">
                    <a:latin typeface="Helvetica"/>
                    <a:cs typeface="Helvetica"/>
                  </a:rPr>
                  <a:t>free light</a:t>
                </a:r>
              </a:p>
            </p:txBody>
          </p:sp>
          <p:sp>
            <p:nvSpPr>
              <p:cNvPr id="77" name="TextBox 76">
                <a:extLst>
                  <a:ext uri="{FF2B5EF4-FFF2-40B4-BE49-F238E27FC236}">
                    <a16:creationId xmlns:a16="http://schemas.microsoft.com/office/drawing/2014/main" id="{F56B3F25-7332-9887-A08B-2DC7FE63CBEF}"/>
                  </a:ext>
                </a:extLst>
              </p:cNvPr>
              <p:cNvSpPr txBox="1"/>
              <p:nvPr/>
            </p:nvSpPr>
            <p:spPr>
              <a:xfrm>
                <a:off x="7226317" y="1704531"/>
                <a:ext cx="1181196" cy="369332"/>
              </a:xfrm>
              <a:prstGeom prst="rect">
                <a:avLst/>
              </a:prstGeom>
              <a:solidFill>
                <a:schemeClr val="bg1"/>
              </a:solidFill>
            </p:spPr>
            <p:txBody>
              <a:bodyPr wrap="square" rtlCol="0">
                <a:spAutoFit/>
              </a:bodyPr>
              <a:lstStyle/>
              <a:p>
                <a:r>
                  <a:rPr lang="en-US" b="1" dirty="0">
                    <a:latin typeface="Helvetica"/>
                    <a:cs typeface="Helvetica"/>
                  </a:rPr>
                  <a:t>Fraction        </a:t>
                </a:r>
              </a:p>
            </p:txBody>
          </p:sp>
          <p:sp>
            <p:nvSpPr>
              <p:cNvPr id="78" name="TextBox 77">
                <a:extLst>
                  <a:ext uri="{FF2B5EF4-FFF2-40B4-BE49-F238E27FC236}">
                    <a16:creationId xmlns:a16="http://schemas.microsoft.com/office/drawing/2014/main" id="{23F032D9-627A-6DAE-90D5-AAF02B014ABA}"/>
                  </a:ext>
                </a:extLst>
              </p:cNvPr>
              <p:cNvSpPr txBox="1"/>
              <p:nvPr/>
            </p:nvSpPr>
            <p:spPr>
              <a:xfrm>
                <a:off x="7412428" y="2456089"/>
                <a:ext cx="946383" cy="338554"/>
              </a:xfrm>
              <a:prstGeom prst="rect">
                <a:avLst/>
              </a:prstGeom>
              <a:solidFill>
                <a:schemeClr val="bg1"/>
              </a:solidFill>
            </p:spPr>
            <p:txBody>
              <a:bodyPr wrap="square" rtlCol="0">
                <a:spAutoFit/>
              </a:bodyPr>
              <a:lstStyle/>
              <a:p>
                <a:r>
                  <a:rPr lang="en-US" sz="1600" b="1" dirty="0">
                    <a:latin typeface="Helvetica"/>
                    <a:cs typeface="Helvetica"/>
                  </a:rPr>
                  <a:t>heavy</a:t>
                </a:r>
              </a:p>
            </p:txBody>
          </p:sp>
          <p:sp>
            <p:nvSpPr>
              <p:cNvPr id="79" name="Rectangle 78">
                <a:extLst>
                  <a:ext uri="{FF2B5EF4-FFF2-40B4-BE49-F238E27FC236}">
                    <a16:creationId xmlns:a16="http://schemas.microsoft.com/office/drawing/2014/main" id="{4A9E824A-849D-2FA4-D0A1-88B7025F7CB4}"/>
                  </a:ext>
                </a:extLst>
              </p:cNvPr>
              <p:cNvSpPr/>
              <p:nvPr/>
            </p:nvSpPr>
            <p:spPr>
              <a:xfrm>
                <a:off x="7216910" y="2184284"/>
                <a:ext cx="164592" cy="164592"/>
              </a:xfrm>
              <a:prstGeom prst="rect">
                <a:avLst/>
              </a:prstGeom>
              <a:noFill/>
              <a:ln w="38100">
                <a:solidFill>
                  <a:srgbClr val="A4CB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80" name="Rectangle 79">
                <a:extLst>
                  <a:ext uri="{FF2B5EF4-FFF2-40B4-BE49-F238E27FC236}">
                    <a16:creationId xmlns:a16="http://schemas.microsoft.com/office/drawing/2014/main" id="{E0D498F2-8093-AE19-A7F1-ADAC1FC613B4}"/>
                  </a:ext>
                </a:extLst>
              </p:cNvPr>
              <p:cNvSpPr/>
              <p:nvPr/>
            </p:nvSpPr>
            <p:spPr>
              <a:xfrm>
                <a:off x="7219615" y="2548682"/>
                <a:ext cx="164592" cy="164592"/>
              </a:xfrm>
              <a:prstGeom prst="rect">
                <a:avLst/>
              </a:prstGeom>
              <a:noFill/>
              <a:ln w="38100">
                <a:solidFill>
                  <a:srgbClr val="A3DD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grpSp>
          <p:nvGrpSpPr>
            <p:cNvPr id="70" name="Group 69">
              <a:extLst>
                <a:ext uri="{FF2B5EF4-FFF2-40B4-BE49-F238E27FC236}">
                  <a16:creationId xmlns:a16="http://schemas.microsoft.com/office/drawing/2014/main" id="{A6E2C1F1-5F5A-B92A-0780-3C76FDFA6D27}"/>
                </a:ext>
              </a:extLst>
            </p:cNvPr>
            <p:cNvGrpSpPr/>
            <p:nvPr/>
          </p:nvGrpSpPr>
          <p:grpSpPr>
            <a:xfrm>
              <a:off x="5340871" y="1656068"/>
              <a:ext cx="2406370" cy="3329451"/>
              <a:chOff x="3315287" y="1640855"/>
              <a:chExt cx="2406370" cy="3329451"/>
            </a:xfrm>
          </p:grpSpPr>
          <p:pic>
            <p:nvPicPr>
              <p:cNvPr id="72" name="Picture 71">
                <a:extLst>
                  <a:ext uri="{FF2B5EF4-FFF2-40B4-BE49-F238E27FC236}">
                    <a16:creationId xmlns:a16="http://schemas.microsoft.com/office/drawing/2014/main" id="{B9AAC2B5-68A1-0746-9B5A-859C7D10D511}"/>
                  </a:ext>
                </a:extLst>
              </p:cNvPr>
              <p:cNvPicPr>
                <a:picLocks noChangeAspect="1"/>
              </p:cNvPicPr>
              <p:nvPr/>
            </p:nvPicPr>
            <p:blipFill rotWithShape="1">
              <a:blip r:embed="rId3"/>
              <a:srcRect l="67" t="63839" r="65225" b="-52"/>
              <a:stretch/>
            </p:blipFill>
            <p:spPr>
              <a:xfrm>
                <a:off x="3315287" y="3162749"/>
                <a:ext cx="2144578" cy="1631521"/>
              </a:xfrm>
              <a:prstGeom prst="rect">
                <a:avLst/>
              </a:prstGeom>
            </p:spPr>
          </p:pic>
          <p:pic>
            <p:nvPicPr>
              <p:cNvPr id="73" name="Picture 72">
                <a:extLst>
                  <a:ext uri="{FF2B5EF4-FFF2-40B4-BE49-F238E27FC236}">
                    <a16:creationId xmlns:a16="http://schemas.microsoft.com/office/drawing/2014/main" id="{33EBA770-83B4-31C0-979F-F9B99A17B581}"/>
                  </a:ext>
                </a:extLst>
              </p:cNvPr>
              <p:cNvPicPr>
                <a:picLocks noChangeAspect="1"/>
              </p:cNvPicPr>
              <p:nvPr/>
            </p:nvPicPr>
            <p:blipFill rotWithShape="1">
              <a:blip r:embed="rId3"/>
              <a:srcRect l="6662" t="75" r="65273" b="65993"/>
              <a:stretch/>
            </p:blipFill>
            <p:spPr>
              <a:xfrm>
                <a:off x="3699861" y="1650989"/>
                <a:ext cx="1734132" cy="1528909"/>
              </a:xfrm>
              <a:prstGeom prst="rect">
                <a:avLst/>
              </a:prstGeom>
            </p:spPr>
          </p:pic>
          <p:sp>
            <p:nvSpPr>
              <p:cNvPr id="74" name="Rectangle 73">
                <a:extLst>
                  <a:ext uri="{FF2B5EF4-FFF2-40B4-BE49-F238E27FC236}">
                    <a16:creationId xmlns:a16="http://schemas.microsoft.com/office/drawing/2014/main" id="{49D6D6DC-B7D5-C9AF-9912-9849891477E1}"/>
                  </a:ext>
                </a:extLst>
              </p:cNvPr>
              <p:cNvSpPr/>
              <p:nvPr/>
            </p:nvSpPr>
            <p:spPr>
              <a:xfrm>
                <a:off x="3760458" y="1640855"/>
                <a:ext cx="1961199" cy="2904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E340D8D-1C70-50CB-5909-64ABB3261143}"/>
                  </a:ext>
                </a:extLst>
              </p:cNvPr>
              <p:cNvSpPr txBox="1"/>
              <p:nvPr/>
            </p:nvSpPr>
            <p:spPr>
              <a:xfrm>
                <a:off x="3894923" y="4570196"/>
                <a:ext cx="1564942" cy="400110"/>
              </a:xfrm>
              <a:prstGeom prst="rect">
                <a:avLst/>
              </a:prstGeom>
              <a:solidFill>
                <a:schemeClr val="bg1"/>
              </a:solidFill>
            </p:spPr>
            <p:txBody>
              <a:bodyPr wrap="square" rtlCol="0">
                <a:spAutoFit/>
              </a:bodyPr>
              <a:lstStyle/>
              <a:p>
                <a:pPr algn="ctr"/>
                <a:r>
                  <a:rPr lang="en-US" sz="2000" b="1" dirty="0">
                    <a:latin typeface="Helvetica"/>
                    <a:cs typeface="Helvetica"/>
                  </a:rPr>
                  <a:t>∆</a:t>
                </a:r>
                <a:r>
                  <a:rPr lang="en-US" sz="2000" b="1" baseline="30000" dirty="0">
                    <a:latin typeface="Helvetica"/>
                    <a:cs typeface="Helvetica"/>
                  </a:rPr>
                  <a:t>14</a:t>
                </a:r>
                <a:r>
                  <a:rPr lang="en-US" sz="2000" b="1" dirty="0">
                    <a:latin typeface="Helvetica"/>
                    <a:cs typeface="Helvetica"/>
                  </a:rPr>
                  <a:t>C</a:t>
                </a:r>
              </a:p>
            </p:txBody>
          </p:sp>
        </p:grpSp>
        <p:sp>
          <p:nvSpPr>
            <p:cNvPr id="71" name="TextBox 70">
              <a:extLst>
                <a:ext uri="{FF2B5EF4-FFF2-40B4-BE49-F238E27FC236}">
                  <a16:creationId xmlns:a16="http://schemas.microsoft.com/office/drawing/2014/main" id="{A7AEF9B7-CC9E-5118-EEEF-316DC09A99E9}"/>
                </a:ext>
              </a:extLst>
            </p:cNvPr>
            <p:cNvSpPr txBox="1"/>
            <p:nvPr/>
          </p:nvSpPr>
          <p:spPr>
            <a:xfrm>
              <a:off x="5090348" y="1261731"/>
              <a:ext cx="3423413" cy="584775"/>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Global distribution of ∆</a:t>
              </a:r>
              <a:r>
                <a:rPr lang="en-US" sz="1600" b="1" baseline="30000" dirty="0">
                  <a:latin typeface="Helvetica"/>
                  <a:cs typeface="Helvetica"/>
                </a:rPr>
                <a:t>14</a:t>
              </a:r>
              <a:r>
                <a:rPr lang="en-US" sz="1600" b="1" dirty="0">
                  <a:latin typeface="Helvetica"/>
                  <a:cs typeface="Helvetica"/>
                </a:rPr>
                <a:t>C in fractions (&lt;0.3 m) </a:t>
              </a:r>
            </a:p>
          </p:txBody>
        </p:sp>
      </p:grpSp>
      <p:sp>
        <p:nvSpPr>
          <p:cNvPr id="3" name="TextBox 2">
            <a:extLst>
              <a:ext uri="{FF2B5EF4-FFF2-40B4-BE49-F238E27FC236}">
                <a16:creationId xmlns:a16="http://schemas.microsoft.com/office/drawing/2014/main" id="{3BCC4940-9452-77AA-4573-4A5F904EA57F}"/>
              </a:ext>
            </a:extLst>
          </p:cNvPr>
          <p:cNvSpPr txBox="1"/>
          <p:nvPr/>
        </p:nvSpPr>
        <p:spPr>
          <a:xfrm>
            <a:off x="44484" y="5318289"/>
            <a:ext cx="3823428" cy="261610"/>
          </a:xfrm>
          <a:prstGeom prst="rect">
            <a:avLst/>
          </a:prstGeom>
          <a:noFill/>
        </p:spPr>
        <p:txBody>
          <a:bodyPr wrap="square" rtlCol="0">
            <a:spAutoFit/>
          </a:bodyPr>
          <a:lstStyle/>
          <a:p>
            <a:pPr marL="0" lvl="1">
              <a:spcAft>
                <a:spcPts val="600"/>
              </a:spcAft>
            </a:pPr>
            <a:r>
              <a:rPr lang="en-US" sz="1100" i="1" dirty="0">
                <a:latin typeface="Helvetica"/>
                <a:cs typeface="Helvetica"/>
              </a:rPr>
              <a:t>Figure adapted from Heckman &amp; Hicks-Pries et al. 2021</a:t>
            </a:r>
            <a:endParaRPr lang="en-US" sz="500" i="1" dirty="0">
              <a:latin typeface="Helvetica"/>
              <a:cs typeface="Helvetica"/>
            </a:endParaRPr>
          </a:p>
        </p:txBody>
      </p:sp>
    </p:spTree>
    <p:extLst>
      <p:ext uri="{BB962C8B-B14F-4D97-AF65-F5344CB8AC3E}">
        <p14:creationId xmlns:p14="http://schemas.microsoft.com/office/powerpoint/2010/main" val="19470729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815258-32CE-3848-D212-F2DCA5A4FD87}"/>
              </a:ext>
            </a:extLst>
          </p:cNvPr>
          <p:cNvSpPr/>
          <p:nvPr/>
        </p:nvSpPr>
        <p:spPr>
          <a:xfrm>
            <a:off x="3523057" y="1212020"/>
            <a:ext cx="4650245" cy="4123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139</a:t>
            </a:fld>
            <a:endParaRPr lang="de-DE" dirty="0"/>
          </a:p>
        </p:txBody>
      </p:sp>
      <p:sp>
        <p:nvSpPr>
          <p:cNvPr id="6" name="Rectangle 5"/>
          <p:cNvSpPr/>
          <p:nvPr/>
        </p:nvSpPr>
        <p:spPr>
          <a:xfrm>
            <a:off x="3627496" y="1405232"/>
            <a:ext cx="2925704" cy="2356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
          <p:cNvSpPr txBox="1">
            <a:spLocks/>
          </p:cNvSpPr>
          <p:nvPr/>
        </p:nvSpPr>
        <p:spPr>
          <a:xfrm>
            <a:off x="251520" y="1318530"/>
            <a:ext cx="2675528" cy="3134598"/>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Majority of soil C is mineral-associated (“heavy”)</a:t>
            </a:r>
          </a:p>
          <a:p>
            <a:pPr>
              <a:spcAft>
                <a:spcPts val="600"/>
              </a:spcAft>
              <a:buFont typeface="Arial"/>
              <a:buChar char="•"/>
            </a:pPr>
            <a:r>
              <a:rPr lang="en-US" sz="1800" b="1" dirty="0">
                <a:latin typeface="Helvetica"/>
                <a:cs typeface="Helvetica"/>
              </a:rPr>
              <a:t>Some mineral-associated C very old…</a:t>
            </a:r>
            <a:endParaRPr lang="en-US" sz="1800" b="1" baseline="30000" dirty="0">
              <a:latin typeface="Helvetica"/>
              <a:cs typeface="Helvetica"/>
            </a:endParaRPr>
          </a:p>
          <a:p>
            <a:pPr>
              <a:spcAft>
                <a:spcPts val="600"/>
              </a:spcAft>
              <a:buFont typeface="Arial"/>
              <a:buChar char="•"/>
            </a:pPr>
            <a:r>
              <a:rPr lang="en-US" sz="1800" b="1" dirty="0">
                <a:latin typeface="Helvetica"/>
                <a:cs typeface="Helvetica"/>
              </a:rPr>
              <a:t>…but ca. 50% of mineral-associated C is “modern” (i.e., contains bomb C)</a:t>
            </a:r>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139</a:t>
            </a:fld>
            <a:endParaRPr lang="de-DE" dirty="0"/>
          </a:p>
        </p:txBody>
      </p:sp>
      <p:grpSp>
        <p:nvGrpSpPr>
          <p:cNvPr id="19" name="Group 18">
            <a:extLst>
              <a:ext uri="{FF2B5EF4-FFF2-40B4-BE49-F238E27FC236}">
                <a16:creationId xmlns:a16="http://schemas.microsoft.com/office/drawing/2014/main" id="{16852533-2301-A7DD-CF92-34FB2E006BE5}"/>
              </a:ext>
            </a:extLst>
          </p:cNvPr>
          <p:cNvGrpSpPr/>
          <p:nvPr/>
        </p:nvGrpSpPr>
        <p:grpSpPr>
          <a:xfrm>
            <a:off x="4019635" y="1212019"/>
            <a:ext cx="3930148" cy="3723788"/>
            <a:chOff x="5090348" y="1261731"/>
            <a:chExt cx="3930148" cy="3723788"/>
          </a:xfrm>
        </p:grpSpPr>
        <p:grpSp>
          <p:nvGrpSpPr>
            <p:cNvPr id="20" name="Group 19">
              <a:extLst>
                <a:ext uri="{FF2B5EF4-FFF2-40B4-BE49-F238E27FC236}">
                  <a16:creationId xmlns:a16="http://schemas.microsoft.com/office/drawing/2014/main" id="{23B77997-E9B9-63D8-DE7E-C54F996E66D6}"/>
                </a:ext>
              </a:extLst>
            </p:cNvPr>
            <p:cNvGrpSpPr/>
            <p:nvPr/>
          </p:nvGrpSpPr>
          <p:grpSpPr>
            <a:xfrm>
              <a:off x="7639038" y="2395507"/>
              <a:ext cx="1381458" cy="1090112"/>
              <a:chOff x="7216910" y="1704531"/>
              <a:chExt cx="1381458" cy="1090112"/>
            </a:xfrm>
          </p:grpSpPr>
          <p:sp>
            <p:nvSpPr>
              <p:cNvPr id="29" name="TextBox 28">
                <a:extLst>
                  <a:ext uri="{FF2B5EF4-FFF2-40B4-BE49-F238E27FC236}">
                    <a16:creationId xmlns:a16="http://schemas.microsoft.com/office/drawing/2014/main" id="{EDD82593-6B6C-364F-A27E-24313B05BA7D}"/>
                  </a:ext>
                </a:extLst>
              </p:cNvPr>
              <p:cNvSpPr txBox="1"/>
              <p:nvPr/>
            </p:nvSpPr>
            <p:spPr>
              <a:xfrm>
                <a:off x="7386696" y="2092677"/>
                <a:ext cx="1211672" cy="338554"/>
              </a:xfrm>
              <a:prstGeom prst="rect">
                <a:avLst/>
              </a:prstGeom>
              <a:solidFill>
                <a:schemeClr val="bg1"/>
              </a:solidFill>
            </p:spPr>
            <p:txBody>
              <a:bodyPr wrap="square" rtlCol="0">
                <a:spAutoFit/>
              </a:bodyPr>
              <a:lstStyle/>
              <a:p>
                <a:r>
                  <a:rPr lang="en-US" sz="1600" b="1" dirty="0">
                    <a:latin typeface="Helvetica"/>
                    <a:cs typeface="Helvetica"/>
                  </a:rPr>
                  <a:t>free light</a:t>
                </a:r>
              </a:p>
            </p:txBody>
          </p:sp>
          <p:sp>
            <p:nvSpPr>
              <p:cNvPr id="30" name="TextBox 29">
                <a:extLst>
                  <a:ext uri="{FF2B5EF4-FFF2-40B4-BE49-F238E27FC236}">
                    <a16:creationId xmlns:a16="http://schemas.microsoft.com/office/drawing/2014/main" id="{EC672543-DE50-0211-BD20-CA62554F3DB5}"/>
                  </a:ext>
                </a:extLst>
              </p:cNvPr>
              <p:cNvSpPr txBox="1"/>
              <p:nvPr/>
            </p:nvSpPr>
            <p:spPr>
              <a:xfrm>
                <a:off x="7226317" y="1704531"/>
                <a:ext cx="1181196" cy="369332"/>
              </a:xfrm>
              <a:prstGeom prst="rect">
                <a:avLst/>
              </a:prstGeom>
              <a:solidFill>
                <a:schemeClr val="bg1"/>
              </a:solidFill>
            </p:spPr>
            <p:txBody>
              <a:bodyPr wrap="square" rtlCol="0">
                <a:spAutoFit/>
              </a:bodyPr>
              <a:lstStyle/>
              <a:p>
                <a:r>
                  <a:rPr lang="en-US" b="1" dirty="0">
                    <a:latin typeface="Helvetica"/>
                    <a:cs typeface="Helvetica"/>
                  </a:rPr>
                  <a:t>Fraction        </a:t>
                </a:r>
              </a:p>
            </p:txBody>
          </p:sp>
          <p:sp>
            <p:nvSpPr>
              <p:cNvPr id="31" name="TextBox 30">
                <a:extLst>
                  <a:ext uri="{FF2B5EF4-FFF2-40B4-BE49-F238E27FC236}">
                    <a16:creationId xmlns:a16="http://schemas.microsoft.com/office/drawing/2014/main" id="{FBA4B96F-379C-D9B7-F688-BA16C34EEF8D}"/>
                  </a:ext>
                </a:extLst>
              </p:cNvPr>
              <p:cNvSpPr txBox="1"/>
              <p:nvPr/>
            </p:nvSpPr>
            <p:spPr>
              <a:xfrm>
                <a:off x="7412428" y="2456089"/>
                <a:ext cx="946383" cy="338554"/>
              </a:xfrm>
              <a:prstGeom prst="rect">
                <a:avLst/>
              </a:prstGeom>
              <a:solidFill>
                <a:schemeClr val="bg1"/>
              </a:solidFill>
            </p:spPr>
            <p:txBody>
              <a:bodyPr wrap="square" rtlCol="0">
                <a:spAutoFit/>
              </a:bodyPr>
              <a:lstStyle/>
              <a:p>
                <a:r>
                  <a:rPr lang="en-US" sz="1600" b="1" dirty="0">
                    <a:latin typeface="Helvetica"/>
                    <a:cs typeface="Helvetica"/>
                  </a:rPr>
                  <a:t>heavy</a:t>
                </a:r>
              </a:p>
            </p:txBody>
          </p:sp>
          <p:sp>
            <p:nvSpPr>
              <p:cNvPr id="32" name="Rectangle 31">
                <a:extLst>
                  <a:ext uri="{FF2B5EF4-FFF2-40B4-BE49-F238E27FC236}">
                    <a16:creationId xmlns:a16="http://schemas.microsoft.com/office/drawing/2014/main" id="{B4605F1B-F27E-6C9E-6879-3CD51AB1EA1A}"/>
                  </a:ext>
                </a:extLst>
              </p:cNvPr>
              <p:cNvSpPr/>
              <p:nvPr/>
            </p:nvSpPr>
            <p:spPr>
              <a:xfrm>
                <a:off x="7216910" y="2184284"/>
                <a:ext cx="164592" cy="164592"/>
              </a:xfrm>
              <a:prstGeom prst="rect">
                <a:avLst/>
              </a:prstGeom>
              <a:noFill/>
              <a:ln w="38100">
                <a:solidFill>
                  <a:srgbClr val="A4CB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33" name="Rectangle 32">
                <a:extLst>
                  <a:ext uri="{FF2B5EF4-FFF2-40B4-BE49-F238E27FC236}">
                    <a16:creationId xmlns:a16="http://schemas.microsoft.com/office/drawing/2014/main" id="{8277A8AE-F20C-5D75-877C-932FCFC2D9FC}"/>
                  </a:ext>
                </a:extLst>
              </p:cNvPr>
              <p:cNvSpPr/>
              <p:nvPr/>
            </p:nvSpPr>
            <p:spPr>
              <a:xfrm>
                <a:off x="7219615" y="2548682"/>
                <a:ext cx="164592" cy="164592"/>
              </a:xfrm>
              <a:prstGeom prst="rect">
                <a:avLst/>
              </a:prstGeom>
              <a:noFill/>
              <a:ln w="38100">
                <a:solidFill>
                  <a:srgbClr val="A3DD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grpSp>
          <p:nvGrpSpPr>
            <p:cNvPr id="21" name="Group 20">
              <a:extLst>
                <a:ext uri="{FF2B5EF4-FFF2-40B4-BE49-F238E27FC236}">
                  <a16:creationId xmlns:a16="http://schemas.microsoft.com/office/drawing/2014/main" id="{63EB2F4F-3229-8BC3-54A8-B1406FE24D30}"/>
                </a:ext>
              </a:extLst>
            </p:cNvPr>
            <p:cNvGrpSpPr/>
            <p:nvPr/>
          </p:nvGrpSpPr>
          <p:grpSpPr>
            <a:xfrm>
              <a:off x="5340871" y="1656068"/>
              <a:ext cx="2406370" cy="3329451"/>
              <a:chOff x="3315287" y="1640855"/>
              <a:chExt cx="2406370" cy="3329451"/>
            </a:xfrm>
          </p:grpSpPr>
          <p:pic>
            <p:nvPicPr>
              <p:cNvPr id="23" name="Picture 22">
                <a:extLst>
                  <a:ext uri="{FF2B5EF4-FFF2-40B4-BE49-F238E27FC236}">
                    <a16:creationId xmlns:a16="http://schemas.microsoft.com/office/drawing/2014/main" id="{B564D23F-B865-9AB2-80CE-CB6102D3F2CF}"/>
                  </a:ext>
                </a:extLst>
              </p:cNvPr>
              <p:cNvPicPr>
                <a:picLocks noChangeAspect="1"/>
              </p:cNvPicPr>
              <p:nvPr/>
            </p:nvPicPr>
            <p:blipFill rotWithShape="1">
              <a:blip r:embed="rId3"/>
              <a:srcRect l="67" t="63839" r="65225" b="-52"/>
              <a:stretch/>
            </p:blipFill>
            <p:spPr>
              <a:xfrm>
                <a:off x="3315287" y="3162749"/>
                <a:ext cx="2144578" cy="1631521"/>
              </a:xfrm>
              <a:prstGeom prst="rect">
                <a:avLst/>
              </a:prstGeom>
            </p:spPr>
          </p:pic>
          <p:pic>
            <p:nvPicPr>
              <p:cNvPr id="25" name="Picture 24">
                <a:extLst>
                  <a:ext uri="{FF2B5EF4-FFF2-40B4-BE49-F238E27FC236}">
                    <a16:creationId xmlns:a16="http://schemas.microsoft.com/office/drawing/2014/main" id="{E2D4CDCA-DA75-8736-0854-E0CD8E8D59DF}"/>
                  </a:ext>
                </a:extLst>
              </p:cNvPr>
              <p:cNvPicPr>
                <a:picLocks noChangeAspect="1"/>
              </p:cNvPicPr>
              <p:nvPr/>
            </p:nvPicPr>
            <p:blipFill rotWithShape="1">
              <a:blip r:embed="rId3"/>
              <a:srcRect l="6662" t="75" r="65273" b="65993"/>
              <a:stretch/>
            </p:blipFill>
            <p:spPr>
              <a:xfrm>
                <a:off x="3699861" y="1650989"/>
                <a:ext cx="1734132" cy="1528909"/>
              </a:xfrm>
              <a:prstGeom prst="rect">
                <a:avLst/>
              </a:prstGeom>
            </p:spPr>
          </p:pic>
          <p:sp>
            <p:nvSpPr>
              <p:cNvPr id="26" name="Rectangle 25">
                <a:extLst>
                  <a:ext uri="{FF2B5EF4-FFF2-40B4-BE49-F238E27FC236}">
                    <a16:creationId xmlns:a16="http://schemas.microsoft.com/office/drawing/2014/main" id="{626381B2-47AC-E728-1166-3BE54E4E672A}"/>
                  </a:ext>
                </a:extLst>
              </p:cNvPr>
              <p:cNvSpPr/>
              <p:nvPr/>
            </p:nvSpPr>
            <p:spPr>
              <a:xfrm>
                <a:off x="3760458" y="1640855"/>
                <a:ext cx="1961199" cy="2904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E4131C-66D9-F2B7-29AC-4F35441D4F60}"/>
                  </a:ext>
                </a:extLst>
              </p:cNvPr>
              <p:cNvSpPr txBox="1"/>
              <p:nvPr/>
            </p:nvSpPr>
            <p:spPr>
              <a:xfrm>
                <a:off x="3894923" y="4570196"/>
                <a:ext cx="1564942" cy="400110"/>
              </a:xfrm>
              <a:prstGeom prst="rect">
                <a:avLst/>
              </a:prstGeom>
              <a:solidFill>
                <a:schemeClr val="bg1"/>
              </a:solidFill>
            </p:spPr>
            <p:txBody>
              <a:bodyPr wrap="square" rtlCol="0">
                <a:spAutoFit/>
              </a:bodyPr>
              <a:lstStyle/>
              <a:p>
                <a:pPr algn="ctr"/>
                <a:r>
                  <a:rPr lang="en-US" sz="2000" b="1" dirty="0">
                    <a:latin typeface="Helvetica"/>
                    <a:cs typeface="Helvetica"/>
                  </a:rPr>
                  <a:t>∆</a:t>
                </a:r>
                <a:r>
                  <a:rPr lang="en-US" sz="2000" b="1" baseline="30000" dirty="0">
                    <a:latin typeface="Helvetica"/>
                    <a:cs typeface="Helvetica"/>
                  </a:rPr>
                  <a:t>14</a:t>
                </a:r>
                <a:r>
                  <a:rPr lang="en-US" sz="2000" b="1" dirty="0">
                    <a:latin typeface="Helvetica"/>
                    <a:cs typeface="Helvetica"/>
                  </a:rPr>
                  <a:t>C</a:t>
                </a:r>
              </a:p>
            </p:txBody>
          </p:sp>
        </p:grpSp>
        <p:sp>
          <p:nvSpPr>
            <p:cNvPr id="22" name="TextBox 21">
              <a:extLst>
                <a:ext uri="{FF2B5EF4-FFF2-40B4-BE49-F238E27FC236}">
                  <a16:creationId xmlns:a16="http://schemas.microsoft.com/office/drawing/2014/main" id="{E6BC7C1E-CED1-16E2-3455-65F4ED545DD1}"/>
                </a:ext>
              </a:extLst>
            </p:cNvPr>
            <p:cNvSpPr txBox="1"/>
            <p:nvPr/>
          </p:nvSpPr>
          <p:spPr>
            <a:xfrm>
              <a:off x="5090348" y="1261731"/>
              <a:ext cx="3423413" cy="584775"/>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Global distribution of ∆</a:t>
              </a:r>
              <a:r>
                <a:rPr lang="en-US" sz="1600" b="1" baseline="30000" dirty="0">
                  <a:latin typeface="Helvetica"/>
                  <a:cs typeface="Helvetica"/>
                </a:rPr>
                <a:t>14</a:t>
              </a:r>
              <a:r>
                <a:rPr lang="en-US" sz="1600" b="1" dirty="0">
                  <a:latin typeface="Helvetica"/>
                  <a:cs typeface="Helvetica"/>
                </a:rPr>
                <a:t>C in fractions (&lt;0.3 m) </a:t>
              </a:r>
            </a:p>
          </p:txBody>
        </p:sp>
      </p:grpSp>
      <p:cxnSp>
        <p:nvCxnSpPr>
          <p:cNvPr id="35" name="Straight Arrow Connector 34">
            <a:extLst>
              <a:ext uri="{FF2B5EF4-FFF2-40B4-BE49-F238E27FC236}">
                <a16:creationId xmlns:a16="http://schemas.microsoft.com/office/drawing/2014/main" id="{349C6F67-70B0-A0F5-6120-3E2FD3E39B5E}"/>
              </a:ext>
            </a:extLst>
          </p:cNvPr>
          <p:cNvCxnSpPr/>
          <p:nvPr/>
        </p:nvCxnSpPr>
        <p:spPr>
          <a:xfrm>
            <a:off x="6126480" y="5129784"/>
            <a:ext cx="451252"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1FB7C02-97B3-0870-80D4-4A92C6291F69}"/>
              </a:ext>
            </a:extLst>
          </p:cNvPr>
          <p:cNvCxnSpPr>
            <a:cxnSpLocks/>
          </p:cNvCxnSpPr>
          <p:nvPr/>
        </p:nvCxnSpPr>
        <p:spPr>
          <a:xfrm flipH="1">
            <a:off x="5084064" y="5129784"/>
            <a:ext cx="1017884"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F01468-BE1F-4AE9-74B4-96B7BC49B639}"/>
              </a:ext>
            </a:extLst>
          </p:cNvPr>
          <p:cNvSpPr txBox="1"/>
          <p:nvPr/>
        </p:nvSpPr>
        <p:spPr>
          <a:xfrm>
            <a:off x="6608360" y="4939591"/>
            <a:ext cx="1564942" cy="400110"/>
          </a:xfrm>
          <a:prstGeom prst="rect">
            <a:avLst/>
          </a:prstGeom>
          <a:solidFill>
            <a:schemeClr val="bg1"/>
          </a:solidFill>
        </p:spPr>
        <p:txBody>
          <a:bodyPr wrap="square" rtlCol="0">
            <a:spAutoFit/>
          </a:bodyPr>
          <a:lstStyle/>
          <a:p>
            <a:pPr algn="ctr"/>
            <a:r>
              <a:rPr lang="en-US" sz="2000" b="1" dirty="0">
                <a:latin typeface="Helvetica"/>
                <a:cs typeface="Helvetica"/>
              </a:rPr>
              <a:t>”modern”</a:t>
            </a:r>
          </a:p>
        </p:txBody>
      </p:sp>
      <p:sp>
        <p:nvSpPr>
          <p:cNvPr id="55" name="TextBox 54">
            <a:extLst>
              <a:ext uri="{FF2B5EF4-FFF2-40B4-BE49-F238E27FC236}">
                <a16:creationId xmlns:a16="http://schemas.microsoft.com/office/drawing/2014/main" id="{89F8002C-DCA5-B889-F0DD-C3D46B1CC49F}"/>
              </a:ext>
            </a:extLst>
          </p:cNvPr>
          <p:cNvSpPr txBox="1"/>
          <p:nvPr/>
        </p:nvSpPr>
        <p:spPr>
          <a:xfrm>
            <a:off x="3523057" y="4935807"/>
            <a:ext cx="1564942" cy="400110"/>
          </a:xfrm>
          <a:prstGeom prst="rect">
            <a:avLst/>
          </a:prstGeom>
          <a:solidFill>
            <a:schemeClr val="bg1"/>
          </a:solidFill>
        </p:spPr>
        <p:txBody>
          <a:bodyPr wrap="square" rtlCol="0">
            <a:spAutoFit/>
          </a:bodyPr>
          <a:lstStyle/>
          <a:p>
            <a:pPr algn="ctr"/>
            <a:r>
              <a:rPr lang="en-US" sz="2000" b="1" dirty="0">
                <a:latin typeface="Helvetica"/>
                <a:cs typeface="Helvetica"/>
              </a:rPr>
              <a:t>&gt;10</a:t>
            </a:r>
            <a:r>
              <a:rPr lang="en-US" sz="2000" b="1" baseline="30000" dirty="0">
                <a:latin typeface="Helvetica"/>
                <a:cs typeface="Helvetica"/>
              </a:rPr>
              <a:t>2</a:t>
            </a:r>
            <a:r>
              <a:rPr lang="en-US" sz="2000" b="1" dirty="0">
                <a:latin typeface="Helvetica"/>
                <a:cs typeface="Helvetica"/>
              </a:rPr>
              <a:t> y</a:t>
            </a:r>
          </a:p>
        </p:txBody>
      </p:sp>
      <p:sp>
        <p:nvSpPr>
          <p:cNvPr id="3" name="TextBox 2">
            <a:extLst>
              <a:ext uri="{FF2B5EF4-FFF2-40B4-BE49-F238E27FC236}">
                <a16:creationId xmlns:a16="http://schemas.microsoft.com/office/drawing/2014/main" id="{6149FE43-C7A3-64B3-E22D-E0E68E85775B}"/>
              </a:ext>
            </a:extLst>
          </p:cNvPr>
          <p:cNvSpPr txBox="1"/>
          <p:nvPr/>
        </p:nvSpPr>
        <p:spPr>
          <a:xfrm>
            <a:off x="44484" y="5318289"/>
            <a:ext cx="3823428" cy="261610"/>
          </a:xfrm>
          <a:prstGeom prst="rect">
            <a:avLst/>
          </a:prstGeom>
          <a:noFill/>
        </p:spPr>
        <p:txBody>
          <a:bodyPr wrap="square" rtlCol="0">
            <a:spAutoFit/>
          </a:bodyPr>
          <a:lstStyle/>
          <a:p>
            <a:pPr marL="0" lvl="1">
              <a:spcAft>
                <a:spcPts val="600"/>
              </a:spcAft>
            </a:pPr>
            <a:r>
              <a:rPr lang="en-US" sz="1100" i="1" dirty="0">
                <a:latin typeface="Helvetica"/>
                <a:cs typeface="Helvetica"/>
              </a:rPr>
              <a:t>Figure adapted from Heckman &amp; Hicks-Pries et al. 2021</a:t>
            </a:r>
            <a:endParaRPr lang="en-US" sz="500" i="1" dirty="0">
              <a:latin typeface="Helvetica"/>
              <a:cs typeface="Helvetica"/>
            </a:endParaRPr>
          </a:p>
        </p:txBody>
      </p:sp>
    </p:spTree>
    <p:extLst>
      <p:ext uri="{BB962C8B-B14F-4D97-AF65-F5344CB8AC3E}">
        <p14:creationId xmlns:p14="http://schemas.microsoft.com/office/powerpoint/2010/main" val="2323302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RESEARCH QUESTIONS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8471"/>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14</a:t>
            </a:fld>
            <a:endParaRPr lang="de-DE" dirty="0"/>
          </a:p>
        </p:txBody>
      </p:sp>
      <p:sp>
        <p:nvSpPr>
          <p:cNvPr id="2" name="Content Placeholder 2">
            <a:extLst>
              <a:ext uri="{FF2B5EF4-FFF2-40B4-BE49-F238E27FC236}">
                <a16:creationId xmlns:a16="http://schemas.microsoft.com/office/drawing/2014/main" id="{678041B7-E057-6875-0419-C75930084A17}"/>
              </a:ext>
            </a:extLst>
          </p:cNvPr>
          <p:cNvSpPr txBox="1">
            <a:spLocks/>
          </p:cNvSpPr>
          <p:nvPr/>
        </p:nvSpPr>
        <p:spPr>
          <a:xfrm>
            <a:off x="1057241" y="1242738"/>
            <a:ext cx="7045392" cy="3023784"/>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spcAft>
                <a:spcPts val="1200"/>
              </a:spcAft>
              <a:buFont typeface="+mj-lt"/>
              <a:buAutoNum type="arabicPeriod"/>
            </a:pPr>
            <a:r>
              <a:rPr lang="en-US" sz="2000" b="1" dirty="0">
                <a:latin typeface="Helvetica"/>
                <a:cs typeface="Helvetica"/>
              </a:rPr>
              <a:t>Do soil mineral assemblages affect temperature sensitivity of soil carbon persistence? </a:t>
            </a:r>
          </a:p>
          <a:p>
            <a:pPr marL="457200" indent="-457200">
              <a:spcAft>
                <a:spcPts val="1200"/>
              </a:spcAft>
              <a:buFont typeface="+mj-lt"/>
              <a:buAutoNum type="arabicPeriod"/>
            </a:pPr>
            <a:r>
              <a:rPr lang="en-US" sz="2000" b="1" dirty="0">
                <a:latin typeface="Helvetica"/>
                <a:cs typeface="Helvetica"/>
              </a:rPr>
              <a:t>On which time scales are soil mineral assemblages relevant for predicting soil carbon persistence?</a:t>
            </a:r>
          </a:p>
          <a:p>
            <a:pPr marL="457200" indent="-457200">
              <a:spcAft>
                <a:spcPts val="1200"/>
              </a:spcAft>
              <a:buFont typeface="+mj-lt"/>
              <a:buAutoNum type="arabicPeriod"/>
            </a:pPr>
            <a:r>
              <a:rPr lang="en-US" sz="2000" b="1" dirty="0">
                <a:latin typeface="Helvetica"/>
                <a:cs typeface="Helvetica"/>
              </a:rPr>
              <a:t>Can we improve predictions soil carbon stock changes in response to rising temperatures by incorporating information about soil mineral assemblages?</a:t>
            </a:r>
          </a:p>
        </p:txBody>
      </p:sp>
    </p:spTree>
    <p:extLst>
      <p:ext uri="{BB962C8B-B14F-4D97-AF65-F5344CB8AC3E}">
        <p14:creationId xmlns:p14="http://schemas.microsoft.com/office/powerpoint/2010/main" val="2614267429"/>
      </p:ext>
    </p:extLst>
  </p:cSld>
  <p:clrMapOvr>
    <a:masterClrMapping/>
  </p:clrMapOvr>
  <mc:AlternateContent xmlns:mc="http://schemas.openxmlformats.org/markup-compatibility/2006" xmlns:p14="http://schemas.microsoft.com/office/powerpoint/2010/main">
    <mc:Choice Requires="p14">
      <p:transition spd="slow" p14:dur="2000" advClick="0" advTm="12588"/>
    </mc:Choice>
    <mc:Fallback xmlns="">
      <p:transition spd="slow" advClick="0" advTm="12588"/>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1: OVERALL RESULTS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140</a:t>
            </a:fld>
            <a:endParaRPr lang="de-DE" dirty="0"/>
          </a:p>
        </p:txBody>
      </p:sp>
      <p:pic>
        <p:nvPicPr>
          <p:cNvPr id="2" name="Picture 1">
            <a:extLst>
              <a:ext uri="{FF2B5EF4-FFF2-40B4-BE49-F238E27FC236}">
                <a16:creationId xmlns:a16="http://schemas.microsoft.com/office/drawing/2014/main" id="{79865F9B-7462-AF44-487E-14DE30EBF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166842"/>
            <a:ext cx="5943600" cy="3977005"/>
          </a:xfrm>
          <a:prstGeom prst="rect">
            <a:avLst/>
          </a:prstGeom>
        </p:spPr>
      </p:pic>
    </p:spTree>
    <p:extLst>
      <p:ext uri="{BB962C8B-B14F-4D97-AF65-F5344CB8AC3E}">
        <p14:creationId xmlns:p14="http://schemas.microsoft.com/office/powerpoint/2010/main" val="40931082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1: STORAGE EFFECTS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141</a:t>
            </a:fld>
            <a:endParaRPr lang="de-DE" dirty="0"/>
          </a:p>
        </p:txBody>
      </p:sp>
      <p:pic>
        <p:nvPicPr>
          <p:cNvPr id="4" name="Picture 3">
            <a:extLst>
              <a:ext uri="{FF2B5EF4-FFF2-40B4-BE49-F238E27FC236}">
                <a16:creationId xmlns:a16="http://schemas.microsoft.com/office/drawing/2014/main" id="{B4F70926-3803-90EF-67CE-40546F2EB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219409"/>
            <a:ext cx="5943600" cy="3977005"/>
          </a:xfrm>
          <a:prstGeom prst="rect">
            <a:avLst/>
          </a:prstGeom>
        </p:spPr>
      </p:pic>
    </p:spTree>
    <p:extLst>
      <p:ext uri="{BB962C8B-B14F-4D97-AF65-F5344CB8AC3E}">
        <p14:creationId xmlns:p14="http://schemas.microsoft.com/office/powerpoint/2010/main" val="39437202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1: HAINICH</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142</a:t>
            </a:fld>
            <a:endParaRPr lang="de-DE" dirty="0"/>
          </a:p>
        </p:txBody>
      </p:sp>
      <p:pic>
        <p:nvPicPr>
          <p:cNvPr id="2" name="Picture 1">
            <a:extLst>
              <a:ext uri="{FF2B5EF4-FFF2-40B4-BE49-F238E27FC236}">
                <a16:creationId xmlns:a16="http://schemas.microsoft.com/office/drawing/2014/main" id="{AA018C9C-3290-5FB8-9C30-3D0208C60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49" y="1713493"/>
            <a:ext cx="5111902" cy="3420496"/>
          </a:xfrm>
          <a:prstGeom prst="rect">
            <a:avLst/>
          </a:prstGeom>
        </p:spPr>
      </p:pic>
      <p:pic>
        <p:nvPicPr>
          <p:cNvPr id="6" name="Picture 5">
            <a:extLst>
              <a:ext uri="{FF2B5EF4-FFF2-40B4-BE49-F238E27FC236}">
                <a16:creationId xmlns:a16="http://schemas.microsoft.com/office/drawing/2014/main" id="{AA39509E-D6A2-2AC7-BFFB-55C4ADC6D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2156" y="922945"/>
            <a:ext cx="4216895" cy="2547257"/>
          </a:xfrm>
          <a:prstGeom prst="rect">
            <a:avLst/>
          </a:prstGeom>
        </p:spPr>
      </p:pic>
    </p:spTree>
    <p:extLst>
      <p:ext uri="{BB962C8B-B14F-4D97-AF65-F5344CB8AC3E}">
        <p14:creationId xmlns:p14="http://schemas.microsoft.com/office/powerpoint/2010/main" val="14580011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1: PRE-INC EFFECT</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143</a:t>
            </a:fld>
            <a:endParaRPr lang="de-DE" dirty="0"/>
          </a:p>
        </p:txBody>
      </p:sp>
      <p:pic>
        <p:nvPicPr>
          <p:cNvPr id="4" name="Picture 3">
            <a:extLst>
              <a:ext uri="{FF2B5EF4-FFF2-40B4-BE49-F238E27FC236}">
                <a16:creationId xmlns:a16="http://schemas.microsoft.com/office/drawing/2014/main" id="{8BDC5A39-96C2-B540-D1B1-F3A23A116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671" y="1087953"/>
            <a:ext cx="5943600" cy="3977005"/>
          </a:xfrm>
          <a:prstGeom prst="rect">
            <a:avLst/>
          </a:prstGeom>
        </p:spPr>
      </p:pic>
    </p:spTree>
    <p:extLst>
      <p:ext uri="{BB962C8B-B14F-4D97-AF65-F5344CB8AC3E}">
        <p14:creationId xmlns:p14="http://schemas.microsoft.com/office/powerpoint/2010/main" val="22537890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t>
            </a:r>
            <a:r>
              <a:rPr lang="en-US" sz="3600" b="1" baseline="30000" dirty="0">
                <a:solidFill>
                  <a:schemeClr val="bg1"/>
                </a:solidFill>
                <a:latin typeface="Verdana"/>
                <a:cs typeface="Verdana"/>
              </a:rPr>
              <a:t>14</a:t>
            </a:r>
            <a:r>
              <a:rPr lang="en-US" sz="3600" b="1" dirty="0">
                <a:solidFill>
                  <a:schemeClr val="bg1"/>
                </a:solidFill>
                <a:latin typeface="Verdana"/>
                <a:cs typeface="Verdana"/>
              </a:rPr>
              <a:t>C RESPIRED vs BULK</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144</a:t>
            </a:fld>
            <a:endParaRPr lang="de-DE" dirty="0"/>
          </a:p>
        </p:txBody>
      </p:sp>
      <p:pic>
        <p:nvPicPr>
          <p:cNvPr id="2" name="Picture 1">
            <a:extLst>
              <a:ext uri="{FF2B5EF4-FFF2-40B4-BE49-F238E27FC236}">
                <a16:creationId xmlns:a16="http://schemas.microsoft.com/office/drawing/2014/main" id="{E2D05A2C-ECE0-3C76-DE8B-F96D63A69F45}"/>
              </a:ext>
            </a:extLst>
          </p:cNvPr>
          <p:cNvPicPr>
            <a:picLocks noChangeAspect="1"/>
          </p:cNvPicPr>
          <p:nvPr/>
        </p:nvPicPr>
        <p:blipFill rotWithShape="1">
          <a:blip r:embed="rId3">
            <a:extLst>
              <a:ext uri="{28A0092B-C50C-407E-A947-70E740481C1C}">
                <a14:useLocalDpi xmlns:a14="http://schemas.microsoft.com/office/drawing/2010/main" val="0"/>
              </a:ext>
            </a:extLst>
          </a:blip>
          <a:srcRect t="15554" b="20000"/>
          <a:stretch/>
        </p:blipFill>
        <p:spPr bwMode="auto">
          <a:xfrm>
            <a:off x="1057939" y="1215035"/>
            <a:ext cx="7362772" cy="3284929"/>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Tree>
    <p:extLst>
      <p:ext uri="{BB962C8B-B14F-4D97-AF65-F5344CB8AC3E}">
        <p14:creationId xmlns:p14="http://schemas.microsoft.com/office/powerpoint/2010/main" val="25042385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t>
            </a:r>
            <a:r>
              <a:rPr lang="en-US" sz="3600" b="1" baseline="30000" dirty="0">
                <a:solidFill>
                  <a:schemeClr val="bg1"/>
                </a:solidFill>
                <a:latin typeface="Verdana"/>
                <a:cs typeface="Verdana"/>
              </a:rPr>
              <a:t>14</a:t>
            </a:r>
            <a:r>
              <a:rPr lang="en-US" sz="3600" b="1" dirty="0">
                <a:solidFill>
                  <a:schemeClr val="bg1"/>
                </a:solidFill>
                <a:latin typeface="Verdana"/>
                <a:cs typeface="Verdana"/>
              </a:rPr>
              <a:t>C vs REACTIVE MINERALS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145</a:t>
            </a:fld>
            <a:endParaRPr lang="de-DE" dirty="0"/>
          </a:p>
        </p:txBody>
      </p:sp>
      <p:pic>
        <p:nvPicPr>
          <p:cNvPr id="4" name="Picture 3">
            <a:extLst>
              <a:ext uri="{FF2B5EF4-FFF2-40B4-BE49-F238E27FC236}">
                <a16:creationId xmlns:a16="http://schemas.microsoft.com/office/drawing/2014/main" id="{18C785F4-F3CC-AF8C-3BA2-5DA2D2F6D29F}"/>
              </a:ext>
            </a:extLst>
          </p:cNvPr>
          <p:cNvPicPr>
            <a:picLocks noChangeAspect="1"/>
          </p:cNvPicPr>
          <p:nvPr/>
        </p:nvPicPr>
        <p:blipFill rotWithShape="1">
          <a:blip r:embed="rId3">
            <a:extLst>
              <a:ext uri="{28A0092B-C50C-407E-A947-70E740481C1C}">
                <a14:useLocalDpi xmlns:a14="http://schemas.microsoft.com/office/drawing/2010/main" val="0"/>
              </a:ext>
            </a:extLst>
          </a:blip>
          <a:srcRect t="6667" b="2223"/>
          <a:stretch/>
        </p:blipFill>
        <p:spPr bwMode="auto">
          <a:xfrm>
            <a:off x="1600200" y="1182596"/>
            <a:ext cx="5943600" cy="3749040"/>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Tree>
    <p:extLst>
      <p:ext uri="{BB962C8B-B14F-4D97-AF65-F5344CB8AC3E}">
        <p14:creationId xmlns:p14="http://schemas.microsoft.com/office/powerpoint/2010/main" val="6465113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ORGANIC C STOCKS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146</a:t>
            </a:fld>
            <a:endParaRPr lang="de-DE" dirty="0"/>
          </a:p>
        </p:txBody>
      </p:sp>
      <p:pic>
        <p:nvPicPr>
          <p:cNvPr id="11" name="Picture 10">
            <a:extLst>
              <a:ext uri="{FF2B5EF4-FFF2-40B4-BE49-F238E27FC236}">
                <a16:creationId xmlns:a16="http://schemas.microsoft.com/office/drawing/2014/main" id="{77C670A0-D7B4-30B4-6C24-E0AFBD0AC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144" y="1019175"/>
            <a:ext cx="5703712" cy="4277784"/>
          </a:xfrm>
          <a:prstGeom prst="rect">
            <a:avLst/>
          </a:prstGeom>
        </p:spPr>
      </p:pic>
    </p:spTree>
    <p:extLst>
      <p:ext uri="{BB962C8B-B14F-4D97-AF65-F5344CB8AC3E}">
        <p14:creationId xmlns:p14="http://schemas.microsoft.com/office/powerpoint/2010/main" val="38464524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3: MODEL FITS (0-0.1 m)</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147</a:t>
            </a:fld>
            <a:endParaRPr lang="de-DE" dirty="0"/>
          </a:p>
        </p:txBody>
      </p:sp>
      <p:pic>
        <p:nvPicPr>
          <p:cNvPr id="2" name="Picture 1">
            <a:extLst>
              <a:ext uri="{FF2B5EF4-FFF2-40B4-BE49-F238E27FC236}">
                <a16:creationId xmlns:a16="http://schemas.microsoft.com/office/drawing/2014/main" id="{12F197DE-5A08-AA84-CFF3-6EFA757B9EA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0963" y="908978"/>
            <a:ext cx="5262073" cy="4857298"/>
          </a:xfrm>
          <a:prstGeom prst="rect">
            <a:avLst/>
          </a:prstGeom>
          <a:noFill/>
          <a:ln>
            <a:noFill/>
          </a:ln>
        </p:spPr>
      </p:pic>
    </p:spTree>
    <p:extLst>
      <p:ext uri="{BB962C8B-B14F-4D97-AF65-F5344CB8AC3E}">
        <p14:creationId xmlns:p14="http://schemas.microsoft.com/office/powerpoint/2010/main" val="11367374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bg1"/>
                </a:solidFill>
                <a:latin typeface="Verdana"/>
                <a:cs typeface="Verdana"/>
              </a:rPr>
              <a:t>STUDY 3: MODEL FITS (0.1-0.2 m)</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148</a:t>
            </a:fld>
            <a:endParaRPr lang="de-DE" dirty="0"/>
          </a:p>
        </p:txBody>
      </p:sp>
      <p:pic>
        <p:nvPicPr>
          <p:cNvPr id="9" name="Picture 8">
            <a:extLst>
              <a:ext uri="{FF2B5EF4-FFF2-40B4-BE49-F238E27FC236}">
                <a16:creationId xmlns:a16="http://schemas.microsoft.com/office/drawing/2014/main" id="{7D29299F-BE94-894B-A99F-1AC53B4EBF4F}"/>
              </a:ext>
            </a:extLst>
          </p:cNvPr>
          <p:cNvPicPr>
            <a:picLocks noChangeAspect="1"/>
          </p:cNvPicPr>
          <p:nvPr/>
        </p:nvPicPr>
        <p:blipFill rotWithShape="1">
          <a:blip r:embed="rId3"/>
          <a:srcRect b="19390"/>
          <a:stretch/>
        </p:blipFill>
        <p:spPr>
          <a:xfrm>
            <a:off x="1940963" y="936599"/>
            <a:ext cx="5261100" cy="3914775"/>
          </a:xfrm>
          <a:prstGeom prst="rect">
            <a:avLst/>
          </a:prstGeom>
        </p:spPr>
      </p:pic>
      <p:pic>
        <p:nvPicPr>
          <p:cNvPr id="10" name="Picture 9">
            <a:extLst>
              <a:ext uri="{FF2B5EF4-FFF2-40B4-BE49-F238E27FC236}">
                <a16:creationId xmlns:a16="http://schemas.microsoft.com/office/drawing/2014/main" id="{C39FBD89-7939-C7B8-18BE-4299EC401F6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3621"/>
          <a:stretch/>
        </p:blipFill>
        <p:spPr bwMode="auto">
          <a:xfrm>
            <a:off x="1940963" y="4970700"/>
            <a:ext cx="5262073" cy="795576"/>
          </a:xfrm>
          <a:prstGeom prst="rect">
            <a:avLst/>
          </a:prstGeom>
          <a:noFill/>
          <a:ln>
            <a:noFill/>
          </a:ln>
        </p:spPr>
      </p:pic>
    </p:spTree>
    <p:extLst>
      <p:ext uri="{BB962C8B-B14F-4D97-AF65-F5344CB8AC3E}">
        <p14:creationId xmlns:p14="http://schemas.microsoft.com/office/powerpoint/2010/main" val="4442365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E6FAFC-C52D-8652-063B-30B0C0D733D8}"/>
              </a:ext>
            </a:extLst>
          </p:cNvPr>
          <p:cNvPicPr>
            <a:picLocks noChangeAspect="1"/>
          </p:cNvPicPr>
          <p:nvPr/>
        </p:nvPicPr>
        <p:blipFill rotWithShape="1">
          <a:blip r:embed="rId3"/>
          <a:srcRect b="19390"/>
          <a:stretch/>
        </p:blipFill>
        <p:spPr>
          <a:xfrm>
            <a:off x="1943100" y="936599"/>
            <a:ext cx="5261100" cy="3914775"/>
          </a:xfrm>
          <a:prstGeom prst="rect">
            <a:avLst/>
          </a:prstGeom>
        </p:spPr>
      </p:pic>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bg1"/>
                </a:solidFill>
                <a:latin typeface="Verdana"/>
                <a:cs typeface="Verdana"/>
              </a:rPr>
              <a:t>STUDY 3: MODEL FITS (0.1-0.2 m)</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149</a:t>
            </a:fld>
            <a:endParaRPr lang="de-DE" dirty="0"/>
          </a:p>
        </p:txBody>
      </p:sp>
      <p:pic>
        <p:nvPicPr>
          <p:cNvPr id="10" name="Picture 9">
            <a:extLst>
              <a:ext uri="{FF2B5EF4-FFF2-40B4-BE49-F238E27FC236}">
                <a16:creationId xmlns:a16="http://schemas.microsoft.com/office/drawing/2014/main" id="{C39FBD89-7939-C7B8-18BE-4299EC401F6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3621"/>
          <a:stretch/>
        </p:blipFill>
        <p:spPr bwMode="auto">
          <a:xfrm>
            <a:off x="1940963" y="4970700"/>
            <a:ext cx="5262073" cy="795576"/>
          </a:xfrm>
          <a:prstGeom prst="rect">
            <a:avLst/>
          </a:prstGeom>
          <a:noFill/>
          <a:ln>
            <a:noFill/>
          </a:ln>
        </p:spPr>
      </p:pic>
    </p:spTree>
    <p:extLst>
      <p:ext uri="{BB962C8B-B14F-4D97-AF65-F5344CB8AC3E}">
        <p14:creationId xmlns:p14="http://schemas.microsoft.com/office/powerpoint/2010/main" val="201818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a:spLocks/>
          </p:cNvSpPr>
          <p:nvPr/>
        </p:nvSpPr>
        <p:spPr>
          <a:xfrm>
            <a:off x="2436520" y="1745597"/>
            <a:ext cx="4242740" cy="1839671"/>
          </a:xfrm>
          <a:prstGeom prst="rect">
            <a:avLst/>
          </a:prstGeom>
          <a:solidFill>
            <a:srgbClr val="0D6C66"/>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4000" b="1" dirty="0">
                <a:solidFill>
                  <a:schemeClr val="bg1"/>
                </a:solidFill>
                <a:latin typeface="Verdana"/>
                <a:cs typeface="Verdana"/>
              </a:rPr>
              <a:t>METHODS</a:t>
            </a:r>
            <a:endParaRPr lang="en-US" sz="3200" b="1" dirty="0">
              <a:solidFill>
                <a:schemeClr val="bg1"/>
              </a:solidFill>
              <a:latin typeface="Verdana"/>
              <a:cs typeface="Verdana"/>
            </a:endParaRPr>
          </a:p>
        </p:txBody>
      </p:sp>
      <p:sp>
        <p:nvSpPr>
          <p:cNvPr id="2"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a:t>
            </a:fld>
            <a:endParaRPr lang="de-DE" dirty="0"/>
          </a:p>
        </p:txBody>
      </p:sp>
    </p:spTree>
    <p:extLst>
      <p:ext uri="{BB962C8B-B14F-4D97-AF65-F5344CB8AC3E}">
        <p14:creationId xmlns:p14="http://schemas.microsoft.com/office/powerpoint/2010/main" val="3636214599"/>
      </p:ext>
    </p:extLst>
  </p:cSld>
  <p:clrMapOvr>
    <a:masterClrMapping/>
  </p:clrMapOvr>
  <mc:AlternateContent xmlns:mc="http://schemas.openxmlformats.org/markup-compatibility/2006" xmlns:p14="http://schemas.microsoft.com/office/powerpoint/2010/main">
    <mc:Choice Requires="p14">
      <p:transition spd="slow" p14:dur="2000" advClick="0" advTm="2283"/>
    </mc:Choice>
    <mc:Fallback xmlns="">
      <p:transition spd="slow" advClick="0" advTm="2283"/>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3: MAT &amp; SYSTEM AGE</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150</a:t>
            </a:fld>
            <a:endParaRPr lang="de-DE" dirty="0"/>
          </a:p>
        </p:txBody>
      </p:sp>
      <p:pic>
        <p:nvPicPr>
          <p:cNvPr id="2" name="Picture 1">
            <a:extLst>
              <a:ext uri="{FF2B5EF4-FFF2-40B4-BE49-F238E27FC236}">
                <a16:creationId xmlns:a16="http://schemas.microsoft.com/office/drawing/2014/main" id="{D91FA861-0970-6E0A-EAFD-6C3CEE5FFA8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2687"/>
          <a:stretch/>
        </p:blipFill>
        <p:spPr bwMode="auto">
          <a:xfrm>
            <a:off x="399873" y="947187"/>
            <a:ext cx="5146348" cy="4437888"/>
          </a:xfrm>
          <a:prstGeom prst="rect">
            <a:avLst/>
          </a:prstGeom>
          <a:noFill/>
          <a:ln>
            <a:noFill/>
          </a:ln>
        </p:spPr>
      </p:pic>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746" t="80600" r="21526" b="5757"/>
          <a:stretch/>
        </p:blipFill>
        <p:spPr bwMode="auto">
          <a:xfrm>
            <a:off x="5862414" y="2524115"/>
            <a:ext cx="2529555" cy="666769"/>
          </a:xfrm>
          <a:prstGeom prst="rect">
            <a:avLst/>
          </a:prstGeom>
          <a:noFill/>
          <a:ln>
            <a:noFill/>
          </a:ln>
        </p:spPr>
      </p:pic>
    </p:spTree>
    <p:extLst>
      <p:ext uri="{BB962C8B-B14F-4D97-AF65-F5344CB8AC3E}">
        <p14:creationId xmlns:p14="http://schemas.microsoft.com/office/powerpoint/2010/main" val="21241816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94B6D5-DD1D-C5E0-66FA-3587702F69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998"/>
          <a:stretch/>
        </p:blipFill>
        <p:spPr bwMode="auto">
          <a:xfrm>
            <a:off x="399873" y="947187"/>
            <a:ext cx="5223260" cy="4486091"/>
          </a:xfrm>
          <a:prstGeom prst="rect">
            <a:avLst/>
          </a:prstGeom>
          <a:noFill/>
          <a:ln>
            <a:noFill/>
          </a:ln>
        </p:spPr>
      </p:pic>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3: MAT &amp; TRANSIT TIME</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151</a:t>
            </a:fld>
            <a:endParaRPr lang="de-DE" dirty="0"/>
          </a:p>
        </p:txBody>
      </p:sp>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746" t="80600" r="21526" b="5757"/>
          <a:stretch/>
        </p:blipFill>
        <p:spPr bwMode="auto">
          <a:xfrm>
            <a:off x="5862414" y="2524115"/>
            <a:ext cx="2529555" cy="666769"/>
          </a:xfrm>
          <a:prstGeom prst="rect">
            <a:avLst/>
          </a:prstGeom>
          <a:noFill/>
          <a:ln>
            <a:noFill/>
          </a:ln>
        </p:spPr>
      </p:pic>
    </p:spTree>
    <p:extLst>
      <p:ext uri="{BB962C8B-B14F-4D97-AF65-F5344CB8AC3E}">
        <p14:creationId xmlns:p14="http://schemas.microsoft.com/office/powerpoint/2010/main" val="32282308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3: DEPTH DEPENDENCE</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152</a:t>
            </a:fld>
            <a:endParaRPr lang="de-DE" dirty="0"/>
          </a:p>
        </p:txBody>
      </p:sp>
      <p:pic>
        <p:nvPicPr>
          <p:cNvPr id="4" name="Picture 3">
            <a:extLst>
              <a:ext uri="{FF2B5EF4-FFF2-40B4-BE49-F238E27FC236}">
                <a16:creationId xmlns:a16="http://schemas.microsoft.com/office/drawing/2014/main" id="{346B76B2-CAFF-BA8C-3DBC-45F07E5EA4A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992496"/>
            <a:ext cx="5943600" cy="4572000"/>
          </a:xfrm>
          <a:prstGeom prst="rect">
            <a:avLst/>
          </a:prstGeom>
          <a:noFill/>
          <a:ln>
            <a:noFill/>
          </a:ln>
        </p:spPr>
      </p:pic>
    </p:spTree>
    <p:extLst>
      <p:ext uri="{BB962C8B-B14F-4D97-AF65-F5344CB8AC3E}">
        <p14:creationId xmlns:p14="http://schemas.microsoft.com/office/powerpoint/2010/main" val="27972858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3: MODEL SOIL C STOCKS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153</a:t>
            </a:fld>
            <a:endParaRPr lang="de-DE" dirty="0"/>
          </a:p>
        </p:txBody>
      </p:sp>
      <p:pic>
        <p:nvPicPr>
          <p:cNvPr id="4" name="Picture 3">
            <a:extLst>
              <a:ext uri="{FF2B5EF4-FFF2-40B4-BE49-F238E27FC236}">
                <a16:creationId xmlns:a16="http://schemas.microsoft.com/office/drawing/2014/main" id="{83F0D3AE-0500-5D39-D233-BC209C9B44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317"/>
          <a:stretch/>
        </p:blipFill>
        <p:spPr bwMode="auto">
          <a:xfrm>
            <a:off x="1600200" y="1362301"/>
            <a:ext cx="5943600" cy="3389630"/>
          </a:xfrm>
          <a:prstGeom prst="rect">
            <a:avLst/>
          </a:prstGeom>
          <a:noFill/>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1ED20068-D16F-860F-7B91-FE8159227E39}"/>
              </a:ext>
            </a:extLst>
          </p:cNvPr>
          <p:cNvSpPr/>
          <p:nvPr/>
        </p:nvSpPr>
        <p:spPr>
          <a:xfrm>
            <a:off x="234949" y="931853"/>
            <a:ext cx="1527982" cy="253916"/>
          </a:xfrm>
          <a:prstGeom prst="rect">
            <a:avLst/>
          </a:prstGeom>
        </p:spPr>
        <p:txBody>
          <a:bodyPr wrap="none">
            <a:spAutoFit/>
          </a:bodyPr>
          <a:lstStyle/>
          <a:p>
            <a:r>
              <a:rPr lang="en-US" sz="1050" b="1" dirty="0">
                <a:latin typeface="Helvetica"/>
                <a:cs typeface="Helvetica"/>
              </a:rPr>
              <a:t>2-pool parallel model</a:t>
            </a:r>
            <a:endParaRPr lang="en-US" sz="1050" b="1" dirty="0"/>
          </a:p>
        </p:txBody>
      </p:sp>
    </p:spTree>
    <p:extLst>
      <p:ext uri="{BB962C8B-B14F-4D97-AF65-F5344CB8AC3E}">
        <p14:creationId xmlns:p14="http://schemas.microsoft.com/office/powerpoint/2010/main" val="2965195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SYNTHESIS: FRACTION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154</a:t>
            </a:fld>
            <a:endParaRPr lang="de-DE" dirty="0"/>
          </a:p>
        </p:txBody>
      </p:sp>
      <p:pic>
        <p:nvPicPr>
          <p:cNvPr id="2" name="Picture 1">
            <a:extLst>
              <a:ext uri="{FF2B5EF4-FFF2-40B4-BE49-F238E27FC236}">
                <a16:creationId xmlns:a16="http://schemas.microsoft.com/office/drawing/2014/main" id="{A3727CFD-1875-FFB1-87C2-3B6F59115DC2}"/>
              </a:ext>
            </a:extLst>
          </p:cNvPr>
          <p:cNvPicPr>
            <a:picLocks noChangeAspect="1"/>
          </p:cNvPicPr>
          <p:nvPr/>
        </p:nvPicPr>
        <p:blipFill rotWithShape="1">
          <a:blip r:embed="rId4">
            <a:extLst>
              <a:ext uri="{28A0092B-C50C-407E-A947-70E740481C1C}">
                <a14:useLocalDpi xmlns:a14="http://schemas.microsoft.com/office/drawing/2010/main" val="0"/>
              </a:ext>
            </a:extLst>
          </a:blip>
          <a:srcRect b="16528"/>
          <a:stretch/>
        </p:blipFill>
        <p:spPr bwMode="auto">
          <a:xfrm>
            <a:off x="952500" y="971820"/>
            <a:ext cx="4591050" cy="4421829"/>
          </a:xfrm>
          <a:prstGeom prst="rect">
            <a:avLst/>
          </a:prstGeom>
          <a:noFill/>
          <a:ln>
            <a:noFill/>
          </a:ln>
        </p:spPr>
      </p:pic>
      <p:pic>
        <p:nvPicPr>
          <p:cNvPr id="6" name="Picture 5">
            <a:extLst>
              <a:ext uri="{FF2B5EF4-FFF2-40B4-BE49-F238E27FC236}">
                <a16:creationId xmlns:a16="http://schemas.microsoft.com/office/drawing/2014/main" id="{2EE8E1B1-4D44-15EA-DE07-9628A6BB6581}"/>
              </a:ext>
            </a:extLst>
          </p:cNvPr>
          <p:cNvPicPr>
            <a:picLocks noChangeAspect="1"/>
          </p:cNvPicPr>
          <p:nvPr/>
        </p:nvPicPr>
        <p:blipFill rotWithShape="1">
          <a:blip r:embed="rId4">
            <a:extLst>
              <a:ext uri="{28A0092B-C50C-407E-A947-70E740481C1C}">
                <a14:useLocalDpi xmlns:a14="http://schemas.microsoft.com/office/drawing/2010/main" val="0"/>
              </a:ext>
            </a:extLst>
          </a:blip>
          <a:srcRect l="68673" t="85042" r="8921" b="2371"/>
          <a:stretch/>
        </p:blipFill>
        <p:spPr bwMode="auto">
          <a:xfrm>
            <a:off x="6419848" y="3422777"/>
            <a:ext cx="1221907" cy="792000"/>
          </a:xfrm>
          <a:prstGeom prst="rect">
            <a:avLst/>
          </a:prstGeom>
          <a:noFill/>
          <a:ln>
            <a:noFill/>
          </a:ln>
        </p:spPr>
      </p:pic>
      <p:pic>
        <p:nvPicPr>
          <p:cNvPr id="7" name="Picture 6">
            <a:extLst>
              <a:ext uri="{FF2B5EF4-FFF2-40B4-BE49-F238E27FC236}">
                <a16:creationId xmlns:a16="http://schemas.microsoft.com/office/drawing/2014/main" id="{A2CEE7D0-C4E4-A761-A117-1F97B2BE3528}"/>
              </a:ext>
            </a:extLst>
          </p:cNvPr>
          <p:cNvPicPr>
            <a:picLocks noChangeAspect="1"/>
          </p:cNvPicPr>
          <p:nvPr/>
        </p:nvPicPr>
        <p:blipFill rotWithShape="1">
          <a:blip r:embed="rId4">
            <a:extLst>
              <a:ext uri="{28A0092B-C50C-407E-A947-70E740481C1C}">
                <a14:useLocalDpi xmlns:a14="http://schemas.microsoft.com/office/drawing/2010/main" val="0"/>
              </a:ext>
            </a:extLst>
          </a:blip>
          <a:srcRect l="9336" t="85042" r="59958" b="2371"/>
          <a:stretch/>
        </p:blipFill>
        <p:spPr bwMode="auto">
          <a:xfrm>
            <a:off x="6229350" y="1729590"/>
            <a:ext cx="1674466" cy="792000"/>
          </a:xfrm>
          <a:prstGeom prst="rect">
            <a:avLst/>
          </a:prstGeom>
          <a:noFill/>
          <a:ln>
            <a:noFill/>
          </a:ln>
        </p:spPr>
      </p:pic>
      <p:pic>
        <p:nvPicPr>
          <p:cNvPr id="9" name="Picture 8">
            <a:extLst>
              <a:ext uri="{FF2B5EF4-FFF2-40B4-BE49-F238E27FC236}">
                <a16:creationId xmlns:a16="http://schemas.microsoft.com/office/drawing/2014/main" id="{5E76BC94-6454-E458-2C43-0B4B34DC0D26}"/>
              </a:ext>
            </a:extLst>
          </p:cNvPr>
          <p:cNvPicPr>
            <a:picLocks noChangeAspect="1"/>
          </p:cNvPicPr>
          <p:nvPr/>
        </p:nvPicPr>
        <p:blipFill rotWithShape="1">
          <a:blip r:embed="rId4">
            <a:extLst>
              <a:ext uri="{28A0092B-C50C-407E-A947-70E740481C1C}">
                <a14:useLocalDpi xmlns:a14="http://schemas.microsoft.com/office/drawing/2010/main" val="0"/>
              </a:ext>
            </a:extLst>
          </a:blip>
          <a:srcRect l="44398" t="85042" r="31121" b="2371"/>
          <a:stretch/>
        </p:blipFill>
        <p:spPr bwMode="auto">
          <a:xfrm>
            <a:off x="6372223" y="2576183"/>
            <a:ext cx="1335049" cy="792000"/>
          </a:xfrm>
          <a:prstGeom prst="rect">
            <a:avLst/>
          </a:prstGeom>
          <a:noFill/>
          <a:ln>
            <a:noFill/>
          </a:ln>
        </p:spPr>
      </p:pic>
    </p:spTree>
    <p:extLst>
      <p:ext uri="{BB962C8B-B14F-4D97-AF65-F5344CB8AC3E}">
        <p14:creationId xmlns:p14="http://schemas.microsoft.com/office/powerpoint/2010/main" val="4398801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WELL-MIXED? OR LONG TAIL?</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155</a:t>
            </a:fld>
            <a:endParaRPr lang="de-DE" dirty="0"/>
          </a:p>
        </p:txBody>
      </p:sp>
      <p:pic>
        <p:nvPicPr>
          <p:cNvPr id="5" name="Picture 4">
            <a:extLst>
              <a:ext uri="{FF2B5EF4-FFF2-40B4-BE49-F238E27FC236}">
                <a16:creationId xmlns:a16="http://schemas.microsoft.com/office/drawing/2014/main" id="{8851B524-5B20-71B3-732F-1634CC63260E}"/>
              </a:ext>
            </a:extLst>
          </p:cNvPr>
          <p:cNvPicPr>
            <a:picLocks noChangeAspect="1"/>
          </p:cNvPicPr>
          <p:nvPr/>
        </p:nvPicPr>
        <p:blipFill>
          <a:blip r:embed="rId3"/>
          <a:stretch>
            <a:fillRect/>
          </a:stretch>
        </p:blipFill>
        <p:spPr>
          <a:xfrm>
            <a:off x="1371600" y="817273"/>
            <a:ext cx="6400800" cy="4572000"/>
          </a:xfrm>
          <a:prstGeom prst="rect">
            <a:avLst/>
          </a:prstGeom>
        </p:spPr>
      </p:pic>
      <p:sp>
        <p:nvSpPr>
          <p:cNvPr id="6" name="TextBox 5">
            <a:extLst>
              <a:ext uri="{FF2B5EF4-FFF2-40B4-BE49-F238E27FC236}">
                <a16:creationId xmlns:a16="http://schemas.microsoft.com/office/drawing/2014/main" id="{B8CF7098-BCD6-3CD5-A514-B4015C5B3D82}"/>
              </a:ext>
            </a:extLst>
          </p:cNvPr>
          <p:cNvSpPr txBox="1"/>
          <p:nvPr/>
        </p:nvSpPr>
        <p:spPr>
          <a:xfrm>
            <a:off x="1743958" y="1084696"/>
            <a:ext cx="1424609" cy="369332"/>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 andesite</a:t>
            </a:r>
          </a:p>
        </p:txBody>
      </p:sp>
      <p:sp>
        <p:nvSpPr>
          <p:cNvPr id="7" name="TextBox 6">
            <a:extLst>
              <a:ext uri="{FF2B5EF4-FFF2-40B4-BE49-F238E27FC236}">
                <a16:creationId xmlns:a16="http://schemas.microsoft.com/office/drawing/2014/main" id="{67568AFD-4460-6F3C-E11E-6C21796D063D}"/>
              </a:ext>
            </a:extLst>
          </p:cNvPr>
          <p:cNvSpPr txBox="1"/>
          <p:nvPr/>
        </p:nvSpPr>
        <p:spPr>
          <a:xfrm>
            <a:off x="4758178" y="1084696"/>
            <a:ext cx="1424609" cy="369332"/>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b) granite</a:t>
            </a:r>
          </a:p>
        </p:txBody>
      </p:sp>
      <p:sp>
        <p:nvSpPr>
          <p:cNvPr id="2" name="TextBox 1">
            <a:extLst>
              <a:ext uri="{FF2B5EF4-FFF2-40B4-BE49-F238E27FC236}">
                <a16:creationId xmlns:a16="http://schemas.microsoft.com/office/drawing/2014/main" id="{EA8E8E5B-9F84-B99A-9F51-C965B51D65E6}"/>
              </a:ext>
            </a:extLst>
          </p:cNvPr>
          <p:cNvSpPr txBox="1"/>
          <p:nvPr/>
        </p:nvSpPr>
        <p:spPr>
          <a:xfrm>
            <a:off x="7772399" y="905532"/>
            <a:ext cx="1155947"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
        <p:nvSpPr>
          <p:cNvPr id="18" name="TextBox 17">
            <a:extLst>
              <a:ext uri="{FF2B5EF4-FFF2-40B4-BE49-F238E27FC236}">
                <a16:creationId xmlns:a16="http://schemas.microsoft.com/office/drawing/2014/main" id="{772E4B2A-83B7-7CAD-1E23-8355534FF5D8}"/>
              </a:ext>
            </a:extLst>
          </p:cNvPr>
          <p:cNvSpPr txBox="1"/>
          <p:nvPr/>
        </p:nvSpPr>
        <p:spPr>
          <a:xfrm>
            <a:off x="234949" y="2312591"/>
            <a:ext cx="1440186" cy="369332"/>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log (TT)</a:t>
            </a:r>
          </a:p>
        </p:txBody>
      </p:sp>
      <p:sp>
        <p:nvSpPr>
          <p:cNvPr id="19" name="TextBox 18">
            <a:extLst>
              <a:ext uri="{FF2B5EF4-FFF2-40B4-BE49-F238E27FC236}">
                <a16:creationId xmlns:a16="http://schemas.microsoft.com/office/drawing/2014/main" id="{4F4A09C8-B7A6-3871-42C9-FCEB0A0C433C}"/>
              </a:ext>
            </a:extLst>
          </p:cNvPr>
          <p:cNvSpPr txBox="1"/>
          <p:nvPr/>
        </p:nvSpPr>
        <p:spPr>
          <a:xfrm>
            <a:off x="4030297" y="4146307"/>
            <a:ext cx="1440186" cy="369332"/>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log (age)</a:t>
            </a:r>
          </a:p>
        </p:txBody>
      </p:sp>
    </p:spTree>
    <p:extLst>
      <p:ext uri="{BB962C8B-B14F-4D97-AF65-F5344CB8AC3E}">
        <p14:creationId xmlns:p14="http://schemas.microsoft.com/office/powerpoint/2010/main" val="4062741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156</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3" name="Triangle 2">
            <a:extLst>
              <a:ext uri="{FF2B5EF4-FFF2-40B4-BE49-F238E27FC236}">
                <a16:creationId xmlns:a16="http://schemas.microsoft.com/office/drawing/2014/main" id="{0209FCE8-6FC6-C458-3D91-D63507A51EA9}"/>
              </a:ext>
            </a:extLst>
          </p:cNvPr>
          <p:cNvSpPr/>
          <p:nvPr/>
        </p:nvSpPr>
        <p:spPr>
          <a:xfrm rot="5400000">
            <a:off x="4582375" y="1777343"/>
            <a:ext cx="500811" cy="3603463"/>
          </a:xfrm>
          <a:prstGeom prst="triangle">
            <a:avLst/>
          </a:prstGeom>
          <a:gradFill>
            <a:gsLst>
              <a:gs pos="0">
                <a:schemeClr val="tx1">
                  <a:lumMod val="75000"/>
                  <a:lumOff val="2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136025F-F9C0-3A58-DD0A-D7D599ADE523}"/>
              </a:ext>
            </a:extLst>
          </p:cNvPr>
          <p:cNvSpPr txBox="1"/>
          <p:nvPr/>
        </p:nvSpPr>
        <p:spPr>
          <a:xfrm>
            <a:off x="2525431" y="3917739"/>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older</a:t>
            </a:r>
          </a:p>
        </p:txBody>
      </p:sp>
      <p:sp>
        <p:nvSpPr>
          <p:cNvPr id="13" name="TextBox 12">
            <a:extLst>
              <a:ext uri="{FF2B5EF4-FFF2-40B4-BE49-F238E27FC236}">
                <a16:creationId xmlns:a16="http://schemas.microsoft.com/office/drawing/2014/main" id="{74ACE95A-9D2C-5115-9A56-9F9FFD377EEC}"/>
              </a:ext>
            </a:extLst>
          </p:cNvPr>
          <p:cNvSpPr txBox="1"/>
          <p:nvPr/>
        </p:nvSpPr>
        <p:spPr>
          <a:xfrm>
            <a:off x="5371640" y="3917739"/>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younger</a:t>
            </a:r>
          </a:p>
        </p:txBody>
      </p:sp>
      <p:sp>
        <p:nvSpPr>
          <p:cNvPr id="14" name="TextBox 13">
            <a:extLst>
              <a:ext uri="{FF2B5EF4-FFF2-40B4-BE49-F238E27FC236}">
                <a16:creationId xmlns:a16="http://schemas.microsoft.com/office/drawing/2014/main" id="{742497FA-25B0-9F0C-1C29-0B1AB73D8351}"/>
              </a:ext>
            </a:extLst>
          </p:cNvPr>
          <p:cNvSpPr txBox="1"/>
          <p:nvPr/>
        </p:nvSpPr>
        <p:spPr>
          <a:xfrm>
            <a:off x="2932652" y="1152475"/>
            <a:ext cx="610168"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257</a:t>
            </a:r>
          </a:p>
        </p:txBody>
      </p:sp>
      <p:sp>
        <p:nvSpPr>
          <p:cNvPr id="15" name="TextBox 14">
            <a:extLst>
              <a:ext uri="{FF2B5EF4-FFF2-40B4-BE49-F238E27FC236}">
                <a16:creationId xmlns:a16="http://schemas.microsoft.com/office/drawing/2014/main" id="{84D6A42B-FD96-51FE-9FBE-36E8BD07AF0F}"/>
              </a:ext>
            </a:extLst>
          </p:cNvPr>
          <p:cNvSpPr txBox="1"/>
          <p:nvPr/>
        </p:nvSpPr>
        <p:spPr>
          <a:xfrm>
            <a:off x="4494703" y="1158591"/>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102</a:t>
            </a:r>
          </a:p>
        </p:txBody>
      </p:sp>
      <p:sp>
        <p:nvSpPr>
          <p:cNvPr id="16" name="TextBox 15">
            <a:extLst>
              <a:ext uri="{FF2B5EF4-FFF2-40B4-BE49-F238E27FC236}">
                <a16:creationId xmlns:a16="http://schemas.microsoft.com/office/drawing/2014/main" id="{C0EBA54D-ADE4-78B5-CAA2-574EA45B24EA}"/>
              </a:ext>
            </a:extLst>
          </p:cNvPr>
          <p:cNvSpPr txBox="1"/>
          <p:nvPr/>
        </p:nvSpPr>
        <p:spPr>
          <a:xfrm>
            <a:off x="6553200" y="1158124"/>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54</a:t>
            </a:r>
            <a:endParaRPr lang="en-US" b="1" dirty="0">
              <a:solidFill>
                <a:srgbClr val="80CDC1"/>
              </a:solidFill>
              <a:latin typeface="Helvetica"/>
              <a:cs typeface="Helvetica"/>
            </a:endParaRPr>
          </a:p>
        </p:txBody>
      </p:sp>
      <p:sp>
        <p:nvSpPr>
          <p:cNvPr id="22" name="TextBox 21">
            <a:extLst>
              <a:ext uri="{FF2B5EF4-FFF2-40B4-BE49-F238E27FC236}">
                <a16:creationId xmlns:a16="http://schemas.microsoft.com/office/drawing/2014/main" id="{BE3EE392-68BB-CBB0-F063-1B8E49529E10}"/>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122952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157</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17" name="TextBox 16">
            <a:extLst>
              <a:ext uri="{FF2B5EF4-FFF2-40B4-BE49-F238E27FC236}">
                <a16:creationId xmlns:a16="http://schemas.microsoft.com/office/drawing/2014/main" id="{197CBA15-3021-7555-B688-FCCCCB410F59}"/>
              </a:ext>
            </a:extLst>
          </p:cNvPr>
          <p:cNvSpPr txBox="1"/>
          <p:nvPr/>
        </p:nvSpPr>
        <p:spPr>
          <a:xfrm>
            <a:off x="2815794" y="1152475"/>
            <a:ext cx="727026"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1049</a:t>
            </a:r>
            <a:endParaRPr lang="en-US" b="1" dirty="0">
              <a:solidFill>
                <a:srgbClr val="BF812D"/>
              </a:solidFill>
              <a:latin typeface="Helvetica"/>
              <a:cs typeface="Helvetica"/>
            </a:endParaRPr>
          </a:p>
        </p:txBody>
      </p:sp>
      <p:sp>
        <p:nvSpPr>
          <p:cNvPr id="18" name="TextBox 17">
            <a:extLst>
              <a:ext uri="{FF2B5EF4-FFF2-40B4-BE49-F238E27FC236}">
                <a16:creationId xmlns:a16="http://schemas.microsoft.com/office/drawing/2014/main" id="{8F32DAD0-B818-72F1-8C88-1B4060232045}"/>
              </a:ext>
            </a:extLst>
          </p:cNvPr>
          <p:cNvSpPr txBox="1"/>
          <p:nvPr/>
        </p:nvSpPr>
        <p:spPr>
          <a:xfrm>
            <a:off x="4494703" y="1158591"/>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183</a:t>
            </a:r>
            <a:endParaRPr lang="en-US" b="1" dirty="0">
              <a:solidFill>
                <a:srgbClr val="BF812D"/>
              </a:solidFill>
              <a:latin typeface="Helvetica"/>
              <a:cs typeface="Helvetica"/>
            </a:endParaRPr>
          </a:p>
        </p:txBody>
      </p:sp>
      <p:sp>
        <p:nvSpPr>
          <p:cNvPr id="19" name="TextBox 18">
            <a:extLst>
              <a:ext uri="{FF2B5EF4-FFF2-40B4-BE49-F238E27FC236}">
                <a16:creationId xmlns:a16="http://schemas.microsoft.com/office/drawing/2014/main" id="{A501475C-6D43-A1BE-FCB7-8B578D5A2823}"/>
              </a:ext>
            </a:extLst>
          </p:cNvPr>
          <p:cNvSpPr txBox="1"/>
          <p:nvPr/>
        </p:nvSpPr>
        <p:spPr>
          <a:xfrm>
            <a:off x="6553200" y="1158124"/>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134</a:t>
            </a:r>
          </a:p>
        </p:txBody>
      </p:sp>
      <p:sp>
        <p:nvSpPr>
          <p:cNvPr id="20" name="TextBox 19">
            <a:extLst>
              <a:ext uri="{FF2B5EF4-FFF2-40B4-BE49-F238E27FC236}">
                <a16:creationId xmlns:a16="http://schemas.microsoft.com/office/drawing/2014/main" id="{6887C8FC-9F5B-8F53-3AD1-0696551B49E3}"/>
              </a:ext>
            </a:extLst>
          </p:cNvPr>
          <p:cNvSpPr txBox="1"/>
          <p:nvPr/>
        </p:nvSpPr>
        <p:spPr>
          <a:xfrm>
            <a:off x="2525431" y="3917739"/>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much older</a:t>
            </a:r>
          </a:p>
        </p:txBody>
      </p:sp>
      <p:sp>
        <p:nvSpPr>
          <p:cNvPr id="21" name="TextBox 20">
            <a:extLst>
              <a:ext uri="{FF2B5EF4-FFF2-40B4-BE49-F238E27FC236}">
                <a16:creationId xmlns:a16="http://schemas.microsoft.com/office/drawing/2014/main" id="{5DE7C37C-0BB2-E9CC-CCD9-97A9EEEF06B9}"/>
              </a:ext>
            </a:extLst>
          </p:cNvPr>
          <p:cNvSpPr txBox="1"/>
          <p:nvPr/>
        </p:nvSpPr>
        <p:spPr>
          <a:xfrm>
            <a:off x="4459786" y="3917739"/>
            <a:ext cx="2292285"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 younger ––––</a:t>
            </a:r>
          </a:p>
        </p:txBody>
      </p:sp>
      <p:sp>
        <p:nvSpPr>
          <p:cNvPr id="22" name="Triangle 21">
            <a:extLst>
              <a:ext uri="{FF2B5EF4-FFF2-40B4-BE49-F238E27FC236}">
                <a16:creationId xmlns:a16="http://schemas.microsoft.com/office/drawing/2014/main" id="{3F8A2F0A-8000-126D-6E62-AF8328FE76EC}"/>
              </a:ext>
            </a:extLst>
          </p:cNvPr>
          <p:cNvSpPr/>
          <p:nvPr/>
        </p:nvSpPr>
        <p:spPr>
          <a:xfrm rot="5400000">
            <a:off x="4582375" y="1777343"/>
            <a:ext cx="500811" cy="3603463"/>
          </a:xfrm>
          <a:prstGeom prst="triangle">
            <a:avLst/>
          </a:prstGeom>
          <a:gradFill>
            <a:gsLst>
              <a:gs pos="0">
                <a:schemeClr val="tx1">
                  <a:lumMod val="95000"/>
                  <a:lumOff val="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5968481-1E97-1622-1435-CA176BC0E46E}"/>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4127028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158</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3" name="TextBox 2">
            <a:extLst>
              <a:ext uri="{FF2B5EF4-FFF2-40B4-BE49-F238E27FC236}">
                <a16:creationId xmlns:a16="http://schemas.microsoft.com/office/drawing/2014/main" id="{C872B308-7EAD-AB3A-F7FF-5B9D7E2147F1}"/>
              </a:ext>
            </a:extLst>
          </p:cNvPr>
          <p:cNvSpPr txBox="1"/>
          <p:nvPr/>
        </p:nvSpPr>
        <p:spPr>
          <a:xfrm>
            <a:off x="2815794" y="1152475"/>
            <a:ext cx="727026"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149</a:t>
            </a:r>
            <a:endParaRPr lang="en-US" b="1" dirty="0">
              <a:solidFill>
                <a:srgbClr val="BF812D"/>
              </a:solidFill>
              <a:latin typeface="Helvetica"/>
              <a:cs typeface="Helvetica"/>
            </a:endParaRPr>
          </a:p>
        </p:txBody>
      </p:sp>
      <p:sp>
        <p:nvSpPr>
          <p:cNvPr id="12" name="TextBox 11">
            <a:extLst>
              <a:ext uri="{FF2B5EF4-FFF2-40B4-BE49-F238E27FC236}">
                <a16:creationId xmlns:a16="http://schemas.microsoft.com/office/drawing/2014/main" id="{D67CC573-BC24-97C5-38C6-78E4D449FF6D}"/>
              </a:ext>
            </a:extLst>
          </p:cNvPr>
          <p:cNvSpPr txBox="1"/>
          <p:nvPr/>
        </p:nvSpPr>
        <p:spPr>
          <a:xfrm>
            <a:off x="4494703" y="1158591"/>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187</a:t>
            </a:r>
            <a:endParaRPr lang="en-US" b="1" dirty="0">
              <a:solidFill>
                <a:srgbClr val="BF812D"/>
              </a:solidFill>
              <a:latin typeface="Helvetica"/>
              <a:cs typeface="Helvetica"/>
            </a:endParaRPr>
          </a:p>
        </p:txBody>
      </p:sp>
      <p:sp>
        <p:nvSpPr>
          <p:cNvPr id="13" name="TextBox 12">
            <a:extLst>
              <a:ext uri="{FF2B5EF4-FFF2-40B4-BE49-F238E27FC236}">
                <a16:creationId xmlns:a16="http://schemas.microsoft.com/office/drawing/2014/main" id="{C3E61E57-13C2-2E90-C07A-848664CF830A}"/>
              </a:ext>
            </a:extLst>
          </p:cNvPr>
          <p:cNvSpPr txBox="1"/>
          <p:nvPr/>
        </p:nvSpPr>
        <p:spPr>
          <a:xfrm>
            <a:off x="6553200" y="1158124"/>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163</a:t>
            </a:r>
            <a:endParaRPr lang="en-US" b="1" dirty="0">
              <a:solidFill>
                <a:srgbClr val="80CDC1"/>
              </a:solidFill>
              <a:latin typeface="Helvetica"/>
              <a:cs typeface="Helvetica"/>
            </a:endParaRPr>
          </a:p>
        </p:txBody>
      </p:sp>
      <p:sp>
        <p:nvSpPr>
          <p:cNvPr id="14" name="TextBox 13">
            <a:extLst>
              <a:ext uri="{FF2B5EF4-FFF2-40B4-BE49-F238E27FC236}">
                <a16:creationId xmlns:a16="http://schemas.microsoft.com/office/drawing/2014/main" id="{34B91149-B205-E793-61FA-114B10FF4BDB}"/>
              </a:ext>
            </a:extLst>
          </p:cNvPr>
          <p:cNvSpPr txBox="1"/>
          <p:nvPr/>
        </p:nvSpPr>
        <p:spPr>
          <a:xfrm>
            <a:off x="3811810" y="3968048"/>
            <a:ext cx="1869170"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no gradient</a:t>
            </a:r>
          </a:p>
        </p:txBody>
      </p:sp>
      <p:sp>
        <p:nvSpPr>
          <p:cNvPr id="15" name="Rectangle 14">
            <a:extLst>
              <a:ext uri="{FF2B5EF4-FFF2-40B4-BE49-F238E27FC236}">
                <a16:creationId xmlns:a16="http://schemas.microsoft.com/office/drawing/2014/main" id="{067A127B-4C23-202B-904D-4D9BB061848C}"/>
              </a:ext>
            </a:extLst>
          </p:cNvPr>
          <p:cNvSpPr/>
          <p:nvPr/>
        </p:nvSpPr>
        <p:spPr>
          <a:xfrm>
            <a:off x="3020158" y="3328669"/>
            <a:ext cx="3603462" cy="500811"/>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525B964-1085-4BFC-582F-59A06CF1F59A}"/>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2796893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61A47E-6AAA-1EC4-A2D3-D2BC1C0F41AF}"/>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159</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19" name="Rectangle 18">
            <a:extLst>
              <a:ext uri="{FF2B5EF4-FFF2-40B4-BE49-F238E27FC236}">
                <a16:creationId xmlns:a16="http://schemas.microsoft.com/office/drawing/2014/main" id="{7FE322BF-CDE9-4C01-638B-8DB061F4AC7C}"/>
              </a:ext>
            </a:extLst>
          </p:cNvPr>
          <p:cNvSpPr/>
          <p:nvPr/>
        </p:nvSpPr>
        <p:spPr>
          <a:xfrm>
            <a:off x="2055043" y="892108"/>
            <a:ext cx="5382705" cy="1785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FDE18ED6-DE83-E3C0-3692-EB3A579856D2}"/>
              </a:ext>
            </a:extLst>
          </p:cNvPr>
          <p:cNvSpPr/>
          <p:nvPr/>
        </p:nvSpPr>
        <p:spPr>
          <a:xfrm rot="5400000">
            <a:off x="5392321" y="614798"/>
            <a:ext cx="500811" cy="1820944"/>
          </a:xfrm>
          <a:prstGeom prst="triangle">
            <a:avLst/>
          </a:prstGeom>
          <a:gradFill>
            <a:gsLst>
              <a:gs pos="0">
                <a:schemeClr val="tx1">
                  <a:lumMod val="75000"/>
                  <a:lumOff val="2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22159CD-36E5-1192-FEAC-FEAD4717FAE5}"/>
              </a:ext>
            </a:extLst>
          </p:cNvPr>
          <p:cNvSpPr txBox="1"/>
          <p:nvPr/>
        </p:nvSpPr>
        <p:spPr>
          <a:xfrm>
            <a:off x="3978359" y="1877905"/>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older</a:t>
            </a:r>
          </a:p>
        </p:txBody>
      </p:sp>
      <p:sp>
        <p:nvSpPr>
          <p:cNvPr id="22" name="TextBox 21">
            <a:extLst>
              <a:ext uri="{FF2B5EF4-FFF2-40B4-BE49-F238E27FC236}">
                <a16:creationId xmlns:a16="http://schemas.microsoft.com/office/drawing/2014/main" id="{2F82A4E9-8E06-D874-0B7A-640A90270D31}"/>
              </a:ext>
            </a:extLst>
          </p:cNvPr>
          <p:cNvSpPr txBox="1"/>
          <p:nvPr/>
        </p:nvSpPr>
        <p:spPr>
          <a:xfrm>
            <a:off x="5290328" y="1863934"/>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younger</a:t>
            </a:r>
          </a:p>
        </p:txBody>
      </p:sp>
      <p:sp>
        <p:nvSpPr>
          <p:cNvPr id="23" name="TextBox 22">
            <a:extLst>
              <a:ext uri="{FF2B5EF4-FFF2-40B4-BE49-F238E27FC236}">
                <a16:creationId xmlns:a16="http://schemas.microsoft.com/office/drawing/2014/main" id="{CF164FCF-9755-9E68-5027-6E64E54A4342}"/>
              </a:ext>
            </a:extLst>
          </p:cNvPr>
          <p:cNvSpPr txBox="1"/>
          <p:nvPr/>
        </p:nvSpPr>
        <p:spPr>
          <a:xfrm>
            <a:off x="2949737" y="2926260"/>
            <a:ext cx="610168"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10</a:t>
            </a:r>
          </a:p>
        </p:txBody>
      </p:sp>
      <p:sp>
        <p:nvSpPr>
          <p:cNvPr id="24" name="TextBox 23">
            <a:extLst>
              <a:ext uri="{FF2B5EF4-FFF2-40B4-BE49-F238E27FC236}">
                <a16:creationId xmlns:a16="http://schemas.microsoft.com/office/drawing/2014/main" id="{E0A1B5AF-8568-2EC0-0393-377634312B4A}"/>
              </a:ext>
            </a:extLst>
          </p:cNvPr>
          <p:cNvSpPr txBox="1"/>
          <p:nvPr/>
        </p:nvSpPr>
        <p:spPr>
          <a:xfrm>
            <a:off x="4511788" y="2932376"/>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75</a:t>
            </a:r>
          </a:p>
        </p:txBody>
      </p:sp>
      <p:sp>
        <p:nvSpPr>
          <p:cNvPr id="25" name="TextBox 24">
            <a:extLst>
              <a:ext uri="{FF2B5EF4-FFF2-40B4-BE49-F238E27FC236}">
                <a16:creationId xmlns:a16="http://schemas.microsoft.com/office/drawing/2014/main" id="{D26659A8-CE66-68BF-B1DC-76D534421374}"/>
              </a:ext>
            </a:extLst>
          </p:cNvPr>
          <p:cNvSpPr txBox="1"/>
          <p:nvPr/>
        </p:nvSpPr>
        <p:spPr>
          <a:xfrm>
            <a:off x="6570285" y="2931909"/>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26</a:t>
            </a:r>
            <a:endParaRPr lang="en-US" b="1" dirty="0">
              <a:solidFill>
                <a:srgbClr val="80CDC1"/>
              </a:solidFill>
              <a:latin typeface="Helvetica"/>
              <a:cs typeface="Helvetica"/>
            </a:endParaRPr>
          </a:p>
        </p:txBody>
      </p:sp>
      <p:sp>
        <p:nvSpPr>
          <p:cNvPr id="26" name="Triangle 25">
            <a:extLst>
              <a:ext uri="{FF2B5EF4-FFF2-40B4-BE49-F238E27FC236}">
                <a16:creationId xmlns:a16="http://schemas.microsoft.com/office/drawing/2014/main" id="{1C83F861-748A-4ACA-B095-935E5D461135}"/>
              </a:ext>
            </a:extLst>
          </p:cNvPr>
          <p:cNvSpPr/>
          <p:nvPr/>
        </p:nvSpPr>
        <p:spPr>
          <a:xfrm rot="16200000">
            <a:off x="3577246" y="614798"/>
            <a:ext cx="500811" cy="1820944"/>
          </a:xfrm>
          <a:prstGeom prst="triangle">
            <a:avLst/>
          </a:prstGeom>
          <a:gradFill>
            <a:gsLst>
              <a:gs pos="0">
                <a:schemeClr val="tx1">
                  <a:lumMod val="75000"/>
                  <a:lumOff val="2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48C95DE-9317-08A5-8A2E-D8ABC3E0925D}"/>
              </a:ext>
            </a:extLst>
          </p:cNvPr>
          <p:cNvSpPr txBox="1"/>
          <p:nvPr/>
        </p:nvSpPr>
        <p:spPr>
          <a:xfrm>
            <a:off x="2403042" y="1877905"/>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younger</a:t>
            </a:r>
          </a:p>
        </p:txBody>
      </p:sp>
      <p:sp>
        <p:nvSpPr>
          <p:cNvPr id="6" name="TextBox 5">
            <a:extLst>
              <a:ext uri="{FF2B5EF4-FFF2-40B4-BE49-F238E27FC236}">
                <a16:creationId xmlns:a16="http://schemas.microsoft.com/office/drawing/2014/main" id="{D1AD1C32-F9EB-2ABD-6DC7-E1254BDB6603}"/>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7" name="TextBox 6">
            <a:extLst>
              <a:ext uri="{FF2B5EF4-FFF2-40B4-BE49-F238E27FC236}">
                <a16:creationId xmlns:a16="http://schemas.microsoft.com/office/drawing/2014/main" id="{E5C21A2E-EFEB-9F40-3571-EC0D8823C444}"/>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17049058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a:t>
            </a:fld>
            <a:endParaRPr lang="de-DE" dirty="0"/>
          </a:p>
        </p:txBody>
      </p:sp>
      <p:grpSp>
        <p:nvGrpSpPr>
          <p:cNvPr id="31" name="Group 30">
            <a:extLst>
              <a:ext uri="{FF2B5EF4-FFF2-40B4-BE49-F238E27FC236}">
                <a16:creationId xmlns:a16="http://schemas.microsoft.com/office/drawing/2014/main" id="{9FABFFFE-4E68-1C7F-0C09-6526A589DE20}"/>
              </a:ext>
            </a:extLst>
          </p:cNvPr>
          <p:cNvGrpSpPr/>
          <p:nvPr/>
        </p:nvGrpSpPr>
        <p:grpSpPr>
          <a:xfrm>
            <a:off x="21079" y="1627994"/>
            <a:ext cx="3695267" cy="3127000"/>
            <a:chOff x="44484" y="1496284"/>
            <a:chExt cx="3695267" cy="3127000"/>
          </a:xfrm>
        </p:grpSpPr>
        <p:grpSp>
          <p:nvGrpSpPr>
            <p:cNvPr id="32" name="Group 31">
              <a:extLst>
                <a:ext uri="{FF2B5EF4-FFF2-40B4-BE49-F238E27FC236}">
                  <a16:creationId xmlns:a16="http://schemas.microsoft.com/office/drawing/2014/main" id="{E1243C4D-0B2B-5020-D9BF-E8CC8D9F9551}"/>
                </a:ext>
              </a:extLst>
            </p:cNvPr>
            <p:cNvGrpSpPr/>
            <p:nvPr/>
          </p:nvGrpSpPr>
          <p:grpSpPr>
            <a:xfrm>
              <a:off x="196438" y="1496284"/>
              <a:ext cx="3543313" cy="3078480"/>
              <a:chOff x="91487" y="1186737"/>
              <a:chExt cx="3543313" cy="2770632"/>
            </a:xfrm>
          </p:grpSpPr>
          <p:pic>
            <p:nvPicPr>
              <p:cNvPr id="35" name="Picture 34" descr="CA_topo.pdf">
                <a:extLst>
                  <a:ext uri="{FF2B5EF4-FFF2-40B4-BE49-F238E27FC236}">
                    <a16:creationId xmlns:a16="http://schemas.microsoft.com/office/drawing/2014/main" id="{FCBC87CC-6342-1B11-569D-EA8482203B7A}"/>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3673" t="8928" r="35499" b="37206"/>
              <a:stretch/>
            </p:blipFill>
            <p:spPr>
              <a:xfrm>
                <a:off x="251520" y="1186737"/>
                <a:ext cx="3383280" cy="2770632"/>
              </a:xfrm>
              <a:prstGeom prst="rect">
                <a:avLst/>
              </a:prstGeom>
            </p:spPr>
          </p:pic>
          <p:sp>
            <p:nvSpPr>
              <p:cNvPr id="36" name="Rectangle 35">
                <a:extLst>
                  <a:ext uri="{FF2B5EF4-FFF2-40B4-BE49-F238E27FC236}">
                    <a16:creationId xmlns:a16="http://schemas.microsoft.com/office/drawing/2014/main" id="{D3408B8B-53AD-7609-CEAC-2B7AEDD1305A}"/>
                  </a:ext>
                </a:extLst>
              </p:cNvPr>
              <p:cNvSpPr/>
              <p:nvPr/>
            </p:nvSpPr>
            <p:spPr bwMode="auto">
              <a:xfrm>
                <a:off x="91487" y="2741768"/>
                <a:ext cx="1441923" cy="3600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200" b="1" dirty="0">
                    <a:solidFill>
                      <a:srgbClr val="000000"/>
                    </a:solidFill>
                    <a:latin typeface="Helvetica"/>
                    <a:cs typeface="Helvetica"/>
                  </a:rPr>
                  <a:t>San Francisco</a:t>
                </a:r>
              </a:p>
            </p:txBody>
          </p:sp>
          <p:sp>
            <p:nvSpPr>
              <p:cNvPr id="37" name="Oval 36">
                <a:extLst>
                  <a:ext uri="{FF2B5EF4-FFF2-40B4-BE49-F238E27FC236}">
                    <a16:creationId xmlns:a16="http://schemas.microsoft.com/office/drawing/2014/main" id="{71BC931C-E92A-FAFA-3A86-E4F218DF5B96}"/>
                  </a:ext>
                </a:extLst>
              </p:cNvPr>
              <p:cNvSpPr/>
              <p:nvPr/>
            </p:nvSpPr>
            <p:spPr>
              <a:xfrm>
                <a:off x="1232367" y="3029182"/>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3" name="Straight Connector 32">
              <a:extLst>
                <a:ext uri="{FF2B5EF4-FFF2-40B4-BE49-F238E27FC236}">
                  <a16:creationId xmlns:a16="http://schemas.microsoft.com/office/drawing/2014/main" id="{1F9D8B99-C36B-A79E-D1DE-3B4763E2A63D}"/>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68EBC7C4-7359-339D-2406-008C80FA4C03}"/>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38" name="TextBox 37">
            <a:extLst>
              <a:ext uri="{FF2B5EF4-FFF2-40B4-BE49-F238E27FC236}">
                <a16:creationId xmlns:a16="http://schemas.microsoft.com/office/drawing/2014/main" id="{DFA9F196-61CB-62D5-E5E9-DD1D7597ED93}"/>
              </a:ext>
            </a:extLst>
          </p:cNvPr>
          <p:cNvSpPr txBox="1"/>
          <p:nvPr/>
        </p:nvSpPr>
        <p:spPr>
          <a:xfrm>
            <a:off x="234948" y="4720704"/>
            <a:ext cx="3164167" cy="307777"/>
          </a:xfrm>
          <a:prstGeom prst="rect">
            <a:avLst/>
          </a:prstGeom>
          <a:noFill/>
        </p:spPr>
        <p:txBody>
          <a:bodyPr wrap="square" rtlCol="0">
            <a:spAutoFit/>
          </a:bodyPr>
          <a:lstStyle/>
          <a:p>
            <a:r>
              <a:rPr lang="en-US" sz="1400" dirty="0">
                <a:latin typeface="Helvetica"/>
                <a:cs typeface="Helvetica"/>
              </a:rPr>
              <a:t>Sierra Nevada Mtns, California, USA</a:t>
            </a:r>
            <a:endParaRPr lang="en-US" sz="1600" dirty="0">
              <a:latin typeface="Helvetica"/>
              <a:cs typeface="Helvetica"/>
            </a:endParaRPr>
          </a:p>
        </p:txBody>
      </p:sp>
      <p:sp>
        <p:nvSpPr>
          <p:cNvPr id="2" name="TextBox 1">
            <a:extLst>
              <a:ext uri="{FF2B5EF4-FFF2-40B4-BE49-F238E27FC236}">
                <a16:creationId xmlns:a16="http://schemas.microsoft.com/office/drawing/2014/main" id="{82AC9395-B08D-A717-83F3-097A72E20AB3}"/>
              </a:ext>
            </a:extLst>
          </p:cNvPr>
          <p:cNvSpPr txBox="1"/>
          <p:nvPr/>
        </p:nvSpPr>
        <p:spPr>
          <a:xfrm>
            <a:off x="44483" y="5318289"/>
            <a:ext cx="4663279" cy="261610"/>
          </a:xfrm>
          <a:prstGeom prst="rect">
            <a:avLst/>
          </a:prstGeom>
          <a:noFill/>
        </p:spPr>
        <p:txBody>
          <a:bodyPr wrap="square" rtlCol="0">
            <a:spAutoFit/>
          </a:bodyPr>
          <a:lstStyle/>
          <a:p>
            <a:pPr marL="0" lvl="1">
              <a:spcAft>
                <a:spcPts val="600"/>
              </a:spcAft>
            </a:pPr>
            <a:r>
              <a:rPr lang="en-US" sz="1100" i="1" dirty="0">
                <a:latin typeface="Helvetica"/>
                <a:cs typeface="Helvetica"/>
              </a:rPr>
              <a:t>cf. Rasmussen 2004; Rasmussen et al., 2006; 2007; 2008; 2010; 2018</a:t>
            </a:r>
            <a:endParaRPr lang="en-US" sz="500" i="1" dirty="0">
              <a:latin typeface="Helvetica"/>
              <a:cs typeface="Helvetica"/>
            </a:endParaRPr>
          </a:p>
        </p:txBody>
      </p:sp>
    </p:spTree>
    <p:extLst>
      <p:ext uri="{BB962C8B-B14F-4D97-AF65-F5344CB8AC3E}">
        <p14:creationId xmlns:p14="http://schemas.microsoft.com/office/powerpoint/2010/main" val="1065574712"/>
      </p:ext>
    </p:extLst>
  </p:cSld>
  <p:clrMapOvr>
    <a:masterClrMapping/>
  </p:clrMapOvr>
  <mc:AlternateContent xmlns:mc="http://schemas.openxmlformats.org/markup-compatibility/2006" xmlns:p14="http://schemas.microsoft.com/office/powerpoint/2010/main">
    <mc:Choice Requires="p14">
      <p:transition spd="slow" p14:dur="2000" advClick="0" advTm="24199"/>
    </mc:Choice>
    <mc:Fallback xmlns="">
      <p:transition spd="slow" advClick="0" advTm="24199"/>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65F959-EF8F-E6A8-916C-DD00830EACFC}"/>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160</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9" name="Rectangle 18">
            <a:extLst>
              <a:ext uri="{FF2B5EF4-FFF2-40B4-BE49-F238E27FC236}">
                <a16:creationId xmlns:a16="http://schemas.microsoft.com/office/drawing/2014/main" id="{7FE322BF-CDE9-4C01-638B-8DB061F4AC7C}"/>
              </a:ext>
            </a:extLst>
          </p:cNvPr>
          <p:cNvSpPr/>
          <p:nvPr/>
        </p:nvSpPr>
        <p:spPr>
          <a:xfrm>
            <a:off x="2055043" y="892108"/>
            <a:ext cx="5382705" cy="1785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FDE18ED6-DE83-E3C0-3692-EB3A579856D2}"/>
              </a:ext>
            </a:extLst>
          </p:cNvPr>
          <p:cNvSpPr/>
          <p:nvPr/>
        </p:nvSpPr>
        <p:spPr>
          <a:xfrm rot="5400000">
            <a:off x="4501062" y="-276460"/>
            <a:ext cx="500811" cy="3603462"/>
          </a:xfrm>
          <a:prstGeom prst="triangle">
            <a:avLst/>
          </a:prstGeom>
          <a:gradFill>
            <a:gsLst>
              <a:gs pos="0">
                <a:schemeClr val="tx1">
                  <a:lumMod val="75000"/>
                  <a:lumOff val="2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22159CD-36E5-1192-FEAC-FEAD4717FAE5}"/>
              </a:ext>
            </a:extLst>
          </p:cNvPr>
          <p:cNvSpPr txBox="1"/>
          <p:nvPr/>
        </p:nvSpPr>
        <p:spPr>
          <a:xfrm>
            <a:off x="2441110" y="1868479"/>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older</a:t>
            </a:r>
          </a:p>
        </p:txBody>
      </p:sp>
      <p:sp>
        <p:nvSpPr>
          <p:cNvPr id="22" name="TextBox 21">
            <a:extLst>
              <a:ext uri="{FF2B5EF4-FFF2-40B4-BE49-F238E27FC236}">
                <a16:creationId xmlns:a16="http://schemas.microsoft.com/office/drawing/2014/main" id="{2F82A4E9-8E06-D874-0B7A-640A90270D31}"/>
              </a:ext>
            </a:extLst>
          </p:cNvPr>
          <p:cNvSpPr txBox="1"/>
          <p:nvPr/>
        </p:nvSpPr>
        <p:spPr>
          <a:xfrm>
            <a:off x="4337064" y="1868479"/>
            <a:ext cx="2233221"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 younger ––––</a:t>
            </a:r>
          </a:p>
        </p:txBody>
      </p:sp>
      <p:sp>
        <p:nvSpPr>
          <p:cNvPr id="23" name="TextBox 22">
            <a:extLst>
              <a:ext uri="{FF2B5EF4-FFF2-40B4-BE49-F238E27FC236}">
                <a16:creationId xmlns:a16="http://schemas.microsoft.com/office/drawing/2014/main" id="{CF164FCF-9755-9E68-5027-6E64E54A4342}"/>
              </a:ext>
            </a:extLst>
          </p:cNvPr>
          <p:cNvSpPr txBox="1"/>
          <p:nvPr/>
        </p:nvSpPr>
        <p:spPr>
          <a:xfrm>
            <a:off x="2949737" y="2926260"/>
            <a:ext cx="610168"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118</a:t>
            </a:r>
          </a:p>
        </p:txBody>
      </p:sp>
      <p:sp>
        <p:nvSpPr>
          <p:cNvPr id="24" name="TextBox 23">
            <a:extLst>
              <a:ext uri="{FF2B5EF4-FFF2-40B4-BE49-F238E27FC236}">
                <a16:creationId xmlns:a16="http://schemas.microsoft.com/office/drawing/2014/main" id="{E0A1B5AF-8568-2EC0-0393-377634312B4A}"/>
              </a:ext>
            </a:extLst>
          </p:cNvPr>
          <p:cNvSpPr txBox="1"/>
          <p:nvPr/>
        </p:nvSpPr>
        <p:spPr>
          <a:xfrm>
            <a:off x="4511788" y="2932376"/>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76</a:t>
            </a:r>
          </a:p>
        </p:txBody>
      </p:sp>
      <p:sp>
        <p:nvSpPr>
          <p:cNvPr id="25" name="TextBox 24">
            <a:extLst>
              <a:ext uri="{FF2B5EF4-FFF2-40B4-BE49-F238E27FC236}">
                <a16:creationId xmlns:a16="http://schemas.microsoft.com/office/drawing/2014/main" id="{D26659A8-CE66-68BF-B1DC-76D534421374}"/>
              </a:ext>
            </a:extLst>
          </p:cNvPr>
          <p:cNvSpPr txBox="1"/>
          <p:nvPr/>
        </p:nvSpPr>
        <p:spPr>
          <a:xfrm>
            <a:off x="6570285" y="2931909"/>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79</a:t>
            </a:r>
          </a:p>
        </p:txBody>
      </p:sp>
      <p:sp>
        <p:nvSpPr>
          <p:cNvPr id="7" name="TextBox 6">
            <a:extLst>
              <a:ext uri="{FF2B5EF4-FFF2-40B4-BE49-F238E27FC236}">
                <a16:creationId xmlns:a16="http://schemas.microsoft.com/office/drawing/2014/main" id="{7895D034-538D-8768-DA89-D1C591D1AED8}"/>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35162960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6969FF-55C8-231D-A18E-6C573250AB3A}"/>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161</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9" name="Rectangle 18">
            <a:extLst>
              <a:ext uri="{FF2B5EF4-FFF2-40B4-BE49-F238E27FC236}">
                <a16:creationId xmlns:a16="http://schemas.microsoft.com/office/drawing/2014/main" id="{7FE322BF-CDE9-4C01-638B-8DB061F4AC7C}"/>
              </a:ext>
            </a:extLst>
          </p:cNvPr>
          <p:cNvSpPr/>
          <p:nvPr/>
        </p:nvSpPr>
        <p:spPr>
          <a:xfrm>
            <a:off x="2055043" y="892108"/>
            <a:ext cx="5382705" cy="1785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F164FCF-9755-9E68-5027-6E64E54A4342}"/>
              </a:ext>
            </a:extLst>
          </p:cNvPr>
          <p:cNvSpPr txBox="1"/>
          <p:nvPr/>
        </p:nvSpPr>
        <p:spPr>
          <a:xfrm>
            <a:off x="2949737" y="2926260"/>
            <a:ext cx="610168"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92</a:t>
            </a:r>
          </a:p>
        </p:txBody>
      </p:sp>
      <p:sp>
        <p:nvSpPr>
          <p:cNvPr id="24" name="TextBox 23">
            <a:extLst>
              <a:ext uri="{FF2B5EF4-FFF2-40B4-BE49-F238E27FC236}">
                <a16:creationId xmlns:a16="http://schemas.microsoft.com/office/drawing/2014/main" id="{E0A1B5AF-8568-2EC0-0393-377634312B4A}"/>
              </a:ext>
            </a:extLst>
          </p:cNvPr>
          <p:cNvSpPr txBox="1"/>
          <p:nvPr/>
        </p:nvSpPr>
        <p:spPr>
          <a:xfrm>
            <a:off x="4511788" y="2932376"/>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65</a:t>
            </a:r>
          </a:p>
        </p:txBody>
      </p:sp>
      <p:sp>
        <p:nvSpPr>
          <p:cNvPr id="25" name="TextBox 24">
            <a:extLst>
              <a:ext uri="{FF2B5EF4-FFF2-40B4-BE49-F238E27FC236}">
                <a16:creationId xmlns:a16="http://schemas.microsoft.com/office/drawing/2014/main" id="{D26659A8-CE66-68BF-B1DC-76D534421374}"/>
              </a:ext>
            </a:extLst>
          </p:cNvPr>
          <p:cNvSpPr txBox="1"/>
          <p:nvPr/>
        </p:nvSpPr>
        <p:spPr>
          <a:xfrm>
            <a:off x="6570285" y="2931909"/>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159</a:t>
            </a:r>
          </a:p>
        </p:txBody>
      </p:sp>
      <p:sp>
        <p:nvSpPr>
          <p:cNvPr id="12" name="Triangle 11">
            <a:extLst>
              <a:ext uri="{FF2B5EF4-FFF2-40B4-BE49-F238E27FC236}">
                <a16:creationId xmlns:a16="http://schemas.microsoft.com/office/drawing/2014/main" id="{EF64F83E-BFC3-0046-C77A-3E0B93BF9F1D}"/>
              </a:ext>
            </a:extLst>
          </p:cNvPr>
          <p:cNvSpPr/>
          <p:nvPr/>
        </p:nvSpPr>
        <p:spPr>
          <a:xfrm rot="16200000">
            <a:off x="5392321" y="614798"/>
            <a:ext cx="500811" cy="1820944"/>
          </a:xfrm>
          <a:prstGeom prst="triangle">
            <a:avLst/>
          </a:prstGeom>
          <a:gradFill>
            <a:gsLst>
              <a:gs pos="0">
                <a:schemeClr val="tx1">
                  <a:lumMod val="95000"/>
                  <a:lumOff val="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2D831C-B903-CDE2-E57E-2B27A71FCC58}"/>
              </a:ext>
            </a:extLst>
          </p:cNvPr>
          <p:cNvSpPr txBox="1"/>
          <p:nvPr/>
        </p:nvSpPr>
        <p:spPr>
          <a:xfrm>
            <a:off x="3978359" y="1877905"/>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younger</a:t>
            </a:r>
          </a:p>
        </p:txBody>
      </p:sp>
      <p:sp>
        <p:nvSpPr>
          <p:cNvPr id="14" name="TextBox 13">
            <a:extLst>
              <a:ext uri="{FF2B5EF4-FFF2-40B4-BE49-F238E27FC236}">
                <a16:creationId xmlns:a16="http://schemas.microsoft.com/office/drawing/2014/main" id="{9AFFCE0E-D109-9493-776E-EA433166BBD0}"/>
              </a:ext>
            </a:extLst>
          </p:cNvPr>
          <p:cNvSpPr txBox="1"/>
          <p:nvPr/>
        </p:nvSpPr>
        <p:spPr>
          <a:xfrm>
            <a:off x="5583527" y="1877905"/>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oldest</a:t>
            </a:r>
          </a:p>
        </p:txBody>
      </p:sp>
      <p:sp>
        <p:nvSpPr>
          <p:cNvPr id="15" name="Triangle 14">
            <a:extLst>
              <a:ext uri="{FF2B5EF4-FFF2-40B4-BE49-F238E27FC236}">
                <a16:creationId xmlns:a16="http://schemas.microsoft.com/office/drawing/2014/main" id="{4A17FE65-354A-DAE0-107B-F5DA71781D37}"/>
              </a:ext>
            </a:extLst>
          </p:cNvPr>
          <p:cNvSpPr/>
          <p:nvPr/>
        </p:nvSpPr>
        <p:spPr>
          <a:xfrm rot="5400000">
            <a:off x="3605527" y="614798"/>
            <a:ext cx="500811" cy="1820944"/>
          </a:xfrm>
          <a:prstGeom prst="triangle">
            <a:avLst/>
          </a:prstGeom>
          <a:gradFill>
            <a:gsLst>
              <a:gs pos="0">
                <a:schemeClr val="tx1">
                  <a:lumMod val="65000"/>
                  <a:lumOff val="3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CFFACC9-85C7-0DBA-D868-628294AD8E8C}"/>
              </a:ext>
            </a:extLst>
          </p:cNvPr>
          <p:cNvSpPr txBox="1"/>
          <p:nvPr/>
        </p:nvSpPr>
        <p:spPr>
          <a:xfrm>
            <a:off x="2403042" y="1877905"/>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older</a:t>
            </a:r>
          </a:p>
        </p:txBody>
      </p:sp>
      <p:sp>
        <p:nvSpPr>
          <p:cNvPr id="6" name="TextBox 5">
            <a:extLst>
              <a:ext uri="{FF2B5EF4-FFF2-40B4-BE49-F238E27FC236}">
                <a16:creationId xmlns:a16="http://schemas.microsoft.com/office/drawing/2014/main" id="{51E53687-92B8-0A43-6F96-64C25B24C956}"/>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34641678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162</a:t>
            </a:fld>
            <a:endParaRPr lang="de-DE" dirty="0"/>
          </a:p>
        </p:txBody>
      </p:sp>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3"/>
          <a:stretch>
            <a:fillRect/>
          </a:stretch>
        </p:blipFill>
        <p:spPr>
          <a:xfrm>
            <a:off x="383805" y="2155031"/>
            <a:ext cx="1568449" cy="1176337"/>
          </a:xfrm>
          <a:prstGeom prst="rect">
            <a:avLst/>
          </a:prstGeom>
        </p:spPr>
      </p:pic>
    </p:spTree>
    <p:extLst>
      <p:ext uri="{BB962C8B-B14F-4D97-AF65-F5344CB8AC3E}">
        <p14:creationId xmlns:p14="http://schemas.microsoft.com/office/powerpoint/2010/main" val="42887738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163</a:t>
            </a:fld>
            <a:endParaRPr lang="de-DE" dirty="0"/>
          </a:p>
        </p:txBody>
      </p:sp>
      <p:pic>
        <p:nvPicPr>
          <p:cNvPr id="2" name="Picture 1">
            <a:extLst>
              <a:ext uri="{FF2B5EF4-FFF2-40B4-BE49-F238E27FC236}">
                <a16:creationId xmlns:a16="http://schemas.microsoft.com/office/drawing/2014/main" id="{C2A73ED0-87DF-46FA-3611-1803DBE89BA5}"/>
              </a:ext>
            </a:extLst>
          </p:cNvPr>
          <p:cNvPicPr>
            <a:picLocks noChangeAspect="1"/>
          </p:cNvPicPr>
          <p:nvPr/>
        </p:nvPicPr>
        <p:blipFill rotWithShape="1">
          <a:blip r:embed="rId3" cstate="print"/>
          <a:srcRect l="54034" r="-1"/>
          <a:stretch/>
        </p:blipFill>
        <p:spPr>
          <a:xfrm>
            <a:off x="2492791" y="1117512"/>
            <a:ext cx="1645920" cy="614943"/>
          </a:xfrm>
          <a:prstGeom prst="rect">
            <a:avLst/>
          </a:prstGeom>
        </p:spPr>
      </p:pic>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4"/>
          <a:stretch>
            <a:fillRect/>
          </a:stretch>
        </p:blipFill>
        <p:spPr>
          <a:xfrm>
            <a:off x="383805" y="2155031"/>
            <a:ext cx="1568449" cy="1176337"/>
          </a:xfrm>
          <a:prstGeom prst="rect">
            <a:avLst/>
          </a:prstGeom>
        </p:spPr>
      </p:pic>
      <p:cxnSp>
        <p:nvCxnSpPr>
          <p:cNvPr id="5" name="Straight Arrow Connector 4">
            <a:extLst>
              <a:ext uri="{FF2B5EF4-FFF2-40B4-BE49-F238E27FC236}">
                <a16:creationId xmlns:a16="http://schemas.microsoft.com/office/drawing/2014/main" id="{8E4402F7-6739-6BEC-40A8-5EF9707886AF}"/>
              </a:ext>
            </a:extLst>
          </p:cNvPr>
          <p:cNvCxnSpPr>
            <a:cxnSpLocks/>
            <a:stCxn id="6" idx="0"/>
            <a:endCxn id="2" idx="1"/>
          </p:cNvCxnSpPr>
          <p:nvPr/>
        </p:nvCxnSpPr>
        <p:spPr>
          <a:xfrm flipV="1">
            <a:off x="1168030" y="1424984"/>
            <a:ext cx="1324761" cy="7300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355187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164</a:t>
            </a:fld>
            <a:endParaRPr lang="de-DE" dirty="0"/>
          </a:p>
        </p:txBody>
      </p:sp>
      <p:pic>
        <p:nvPicPr>
          <p:cNvPr id="2" name="Picture 1">
            <a:extLst>
              <a:ext uri="{FF2B5EF4-FFF2-40B4-BE49-F238E27FC236}">
                <a16:creationId xmlns:a16="http://schemas.microsoft.com/office/drawing/2014/main" id="{C2A73ED0-87DF-46FA-3611-1803DBE89BA5}"/>
              </a:ext>
            </a:extLst>
          </p:cNvPr>
          <p:cNvPicPr>
            <a:picLocks noChangeAspect="1"/>
          </p:cNvPicPr>
          <p:nvPr/>
        </p:nvPicPr>
        <p:blipFill rotWithShape="1">
          <a:blip r:embed="rId3" cstate="print"/>
          <a:srcRect l="54034" r="-1"/>
          <a:stretch/>
        </p:blipFill>
        <p:spPr>
          <a:xfrm>
            <a:off x="2492791" y="1117512"/>
            <a:ext cx="1645920" cy="614943"/>
          </a:xfrm>
          <a:prstGeom prst="rect">
            <a:avLst/>
          </a:prstGeom>
        </p:spPr>
      </p:pic>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4"/>
          <a:stretch>
            <a:fillRect/>
          </a:stretch>
        </p:blipFill>
        <p:spPr>
          <a:xfrm>
            <a:off x="383805" y="2155031"/>
            <a:ext cx="1568449" cy="1176337"/>
          </a:xfrm>
          <a:prstGeom prst="rect">
            <a:avLst/>
          </a:prstGeom>
        </p:spPr>
      </p:pic>
      <p:pic>
        <p:nvPicPr>
          <p:cNvPr id="7" name="Picture 6">
            <a:extLst>
              <a:ext uri="{FF2B5EF4-FFF2-40B4-BE49-F238E27FC236}">
                <a16:creationId xmlns:a16="http://schemas.microsoft.com/office/drawing/2014/main" id="{81185DAE-2ACC-9204-BBAF-2D6A7AF1C665}"/>
              </a:ext>
            </a:extLst>
          </p:cNvPr>
          <p:cNvPicPr>
            <a:picLocks noChangeAspect="1"/>
          </p:cNvPicPr>
          <p:nvPr/>
        </p:nvPicPr>
        <p:blipFill>
          <a:blip r:embed="rId5" cstate="print"/>
          <a:stretch>
            <a:fillRect/>
          </a:stretch>
        </p:blipFill>
        <p:spPr>
          <a:xfrm>
            <a:off x="4968021" y="1424983"/>
            <a:ext cx="878840" cy="1924050"/>
          </a:xfrm>
          <a:prstGeom prst="rect">
            <a:avLst/>
          </a:prstGeom>
        </p:spPr>
      </p:pic>
      <p:cxnSp>
        <p:nvCxnSpPr>
          <p:cNvPr id="4" name="Straight Arrow Connector 3">
            <a:extLst>
              <a:ext uri="{FF2B5EF4-FFF2-40B4-BE49-F238E27FC236}">
                <a16:creationId xmlns:a16="http://schemas.microsoft.com/office/drawing/2014/main" id="{2CE54238-B68C-442A-E1B2-115C26FC16FE}"/>
              </a:ext>
            </a:extLst>
          </p:cNvPr>
          <p:cNvCxnSpPr>
            <a:cxnSpLocks/>
          </p:cNvCxnSpPr>
          <p:nvPr/>
        </p:nvCxnSpPr>
        <p:spPr>
          <a:xfrm flipV="1">
            <a:off x="1168030" y="1424984"/>
            <a:ext cx="1324761" cy="7300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39CE8B2C-D792-BF0A-3D80-E12FDF040BA5}"/>
              </a:ext>
            </a:extLst>
          </p:cNvPr>
          <p:cNvCxnSpPr>
            <a:cxnSpLocks/>
            <a:stCxn id="2" idx="3"/>
            <a:endCxn id="7" idx="1"/>
          </p:cNvCxnSpPr>
          <p:nvPr/>
        </p:nvCxnSpPr>
        <p:spPr>
          <a:xfrm>
            <a:off x="4138711" y="1424984"/>
            <a:ext cx="829310" cy="9620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496410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165</a:t>
            </a:fld>
            <a:endParaRPr lang="de-DE" dirty="0"/>
          </a:p>
        </p:txBody>
      </p:sp>
      <p:pic>
        <p:nvPicPr>
          <p:cNvPr id="2" name="Picture 1">
            <a:extLst>
              <a:ext uri="{FF2B5EF4-FFF2-40B4-BE49-F238E27FC236}">
                <a16:creationId xmlns:a16="http://schemas.microsoft.com/office/drawing/2014/main" id="{C2A73ED0-87DF-46FA-3611-1803DBE89BA5}"/>
              </a:ext>
            </a:extLst>
          </p:cNvPr>
          <p:cNvPicPr>
            <a:picLocks noChangeAspect="1"/>
          </p:cNvPicPr>
          <p:nvPr/>
        </p:nvPicPr>
        <p:blipFill rotWithShape="1">
          <a:blip r:embed="rId3" cstate="print"/>
          <a:srcRect l="54034" r="-1"/>
          <a:stretch/>
        </p:blipFill>
        <p:spPr>
          <a:xfrm>
            <a:off x="2492791" y="1117512"/>
            <a:ext cx="1645920" cy="614943"/>
          </a:xfrm>
          <a:prstGeom prst="rect">
            <a:avLst/>
          </a:prstGeom>
        </p:spPr>
      </p:pic>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4"/>
          <a:stretch>
            <a:fillRect/>
          </a:stretch>
        </p:blipFill>
        <p:spPr>
          <a:xfrm>
            <a:off x="383805" y="2155031"/>
            <a:ext cx="1568449" cy="1176337"/>
          </a:xfrm>
          <a:prstGeom prst="rect">
            <a:avLst/>
          </a:prstGeom>
        </p:spPr>
      </p:pic>
      <p:pic>
        <p:nvPicPr>
          <p:cNvPr id="7" name="Picture 6">
            <a:extLst>
              <a:ext uri="{FF2B5EF4-FFF2-40B4-BE49-F238E27FC236}">
                <a16:creationId xmlns:a16="http://schemas.microsoft.com/office/drawing/2014/main" id="{81185DAE-2ACC-9204-BBAF-2D6A7AF1C665}"/>
              </a:ext>
            </a:extLst>
          </p:cNvPr>
          <p:cNvPicPr>
            <a:picLocks noChangeAspect="1"/>
          </p:cNvPicPr>
          <p:nvPr/>
        </p:nvPicPr>
        <p:blipFill>
          <a:blip r:embed="rId5" cstate="print"/>
          <a:stretch>
            <a:fillRect/>
          </a:stretch>
        </p:blipFill>
        <p:spPr>
          <a:xfrm>
            <a:off x="4968021" y="1424983"/>
            <a:ext cx="878840" cy="1924050"/>
          </a:xfrm>
          <a:prstGeom prst="rect">
            <a:avLst/>
          </a:prstGeom>
        </p:spPr>
      </p:pic>
      <p:pic>
        <p:nvPicPr>
          <p:cNvPr id="8" name="Picture 7">
            <a:extLst>
              <a:ext uri="{FF2B5EF4-FFF2-40B4-BE49-F238E27FC236}">
                <a16:creationId xmlns:a16="http://schemas.microsoft.com/office/drawing/2014/main" id="{0D840355-1C53-F769-3197-AFB9B69B8814}"/>
              </a:ext>
            </a:extLst>
          </p:cNvPr>
          <p:cNvPicPr>
            <a:picLocks noChangeAspect="1"/>
          </p:cNvPicPr>
          <p:nvPr/>
        </p:nvPicPr>
        <p:blipFill>
          <a:blip r:embed="rId6" cstate="print"/>
          <a:srcRect l="21983" t="16176" r="28430" b="12353"/>
          <a:stretch>
            <a:fillRect/>
          </a:stretch>
        </p:blipFill>
        <p:spPr bwMode="auto">
          <a:xfrm>
            <a:off x="6726078" y="2743199"/>
            <a:ext cx="1787843" cy="1447952"/>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0E0E4EC5-5E6F-7AD3-CCE6-E877679EB3FB}"/>
              </a:ext>
            </a:extLst>
          </p:cNvPr>
          <p:cNvCxnSpPr>
            <a:cxnSpLocks/>
          </p:cNvCxnSpPr>
          <p:nvPr/>
        </p:nvCxnSpPr>
        <p:spPr>
          <a:xfrm flipV="1">
            <a:off x="1168030" y="1424984"/>
            <a:ext cx="1324761" cy="7300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362693CE-C803-A63F-3BDA-DDCC7A46DCD1}"/>
              </a:ext>
            </a:extLst>
          </p:cNvPr>
          <p:cNvCxnSpPr>
            <a:cxnSpLocks/>
          </p:cNvCxnSpPr>
          <p:nvPr/>
        </p:nvCxnSpPr>
        <p:spPr>
          <a:xfrm>
            <a:off x="4138711" y="1424984"/>
            <a:ext cx="829310" cy="9620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7088B47A-79FA-9C68-447A-40C564D267B9}"/>
              </a:ext>
            </a:extLst>
          </p:cNvPr>
          <p:cNvCxnSpPr>
            <a:cxnSpLocks/>
            <a:stCxn id="7" idx="3"/>
            <a:endCxn id="8" idx="1"/>
          </p:cNvCxnSpPr>
          <p:nvPr/>
        </p:nvCxnSpPr>
        <p:spPr>
          <a:xfrm>
            <a:off x="5846861" y="2387008"/>
            <a:ext cx="879217" cy="108016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064197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166</a:t>
            </a:fld>
            <a:endParaRPr lang="de-DE" dirty="0"/>
          </a:p>
        </p:txBody>
      </p:sp>
      <p:pic>
        <p:nvPicPr>
          <p:cNvPr id="2" name="Picture 1">
            <a:extLst>
              <a:ext uri="{FF2B5EF4-FFF2-40B4-BE49-F238E27FC236}">
                <a16:creationId xmlns:a16="http://schemas.microsoft.com/office/drawing/2014/main" id="{C2A73ED0-87DF-46FA-3611-1803DBE89BA5}"/>
              </a:ext>
            </a:extLst>
          </p:cNvPr>
          <p:cNvPicPr>
            <a:picLocks noChangeAspect="1"/>
          </p:cNvPicPr>
          <p:nvPr/>
        </p:nvPicPr>
        <p:blipFill rotWithShape="1">
          <a:blip r:embed="rId3" cstate="print"/>
          <a:srcRect l="54034" r="-1"/>
          <a:stretch/>
        </p:blipFill>
        <p:spPr>
          <a:xfrm>
            <a:off x="2492791" y="1117512"/>
            <a:ext cx="1645920" cy="614943"/>
          </a:xfrm>
          <a:prstGeom prst="rect">
            <a:avLst/>
          </a:prstGeom>
        </p:spPr>
      </p:pic>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4"/>
          <a:stretch>
            <a:fillRect/>
          </a:stretch>
        </p:blipFill>
        <p:spPr>
          <a:xfrm>
            <a:off x="383805" y="2155031"/>
            <a:ext cx="1568449" cy="1176337"/>
          </a:xfrm>
          <a:prstGeom prst="rect">
            <a:avLst/>
          </a:prstGeom>
        </p:spPr>
      </p:pic>
      <p:pic>
        <p:nvPicPr>
          <p:cNvPr id="7" name="Picture 6">
            <a:extLst>
              <a:ext uri="{FF2B5EF4-FFF2-40B4-BE49-F238E27FC236}">
                <a16:creationId xmlns:a16="http://schemas.microsoft.com/office/drawing/2014/main" id="{81185DAE-2ACC-9204-BBAF-2D6A7AF1C665}"/>
              </a:ext>
            </a:extLst>
          </p:cNvPr>
          <p:cNvPicPr>
            <a:picLocks noChangeAspect="1"/>
          </p:cNvPicPr>
          <p:nvPr/>
        </p:nvPicPr>
        <p:blipFill>
          <a:blip r:embed="rId5" cstate="print"/>
          <a:stretch>
            <a:fillRect/>
          </a:stretch>
        </p:blipFill>
        <p:spPr>
          <a:xfrm>
            <a:off x="4968021" y="1424983"/>
            <a:ext cx="878840" cy="1924050"/>
          </a:xfrm>
          <a:prstGeom prst="rect">
            <a:avLst/>
          </a:prstGeom>
        </p:spPr>
      </p:pic>
      <p:pic>
        <p:nvPicPr>
          <p:cNvPr id="8" name="Picture 7">
            <a:extLst>
              <a:ext uri="{FF2B5EF4-FFF2-40B4-BE49-F238E27FC236}">
                <a16:creationId xmlns:a16="http://schemas.microsoft.com/office/drawing/2014/main" id="{0D840355-1C53-F769-3197-AFB9B69B8814}"/>
              </a:ext>
            </a:extLst>
          </p:cNvPr>
          <p:cNvPicPr>
            <a:picLocks noChangeAspect="1"/>
          </p:cNvPicPr>
          <p:nvPr/>
        </p:nvPicPr>
        <p:blipFill>
          <a:blip r:embed="rId6" cstate="print"/>
          <a:srcRect l="21983" t="16176" r="28430" b="12353"/>
          <a:stretch>
            <a:fillRect/>
          </a:stretch>
        </p:blipFill>
        <p:spPr bwMode="auto">
          <a:xfrm>
            <a:off x="6726078" y="2743199"/>
            <a:ext cx="1787843" cy="1447952"/>
          </a:xfrm>
          <a:prstGeom prst="rect">
            <a:avLst/>
          </a:prstGeom>
          <a:noFill/>
          <a:ln w="9525">
            <a:noFill/>
            <a:miter lim="800000"/>
            <a:headEnd/>
            <a:tailEnd/>
          </a:ln>
        </p:spPr>
      </p:pic>
      <p:pic>
        <p:nvPicPr>
          <p:cNvPr id="12" name="Picture 11">
            <a:extLst>
              <a:ext uri="{FF2B5EF4-FFF2-40B4-BE49-F238E27FC236}">
                <a16:creationId xmlns:a16="http://schemas.microsoft.com/office/drawing/2014/main" id="{41D745D5-2030-F820-3639-C1BD9E66B7A8}"/>
              </a:ext>
            </a:extLst>
          </p:cNvPr>
          <p:cNvPicPr>
            <a:picLocks noChangeAspect="1"/>
          </p:cNvPicPr>
          <p:nvPr/>
        </p:nvPicPr>
        <p:blipFill>
          <a:blip r:embed="rId7"/>
          <a:stretch>
            <a:fillRect/>
          </a:stretch>
        </p:blipFill>
        <p:spPr>
          <a:xfrm>
            <a:off x="3262410" y="3773316"/>
            <a:ext cx="2011680" cy="1508760"/>
          </a:xfrm>
          <a:prstGeom prst="rect">
            <a:avLst/>
          </a:prstGeom>
        </p:spPr>
      </p:pic>
      <p:cxnSp>
        <p:nvCxnSpPr>
          <p:cNvPr id="4" name="Straight Arrow Connector 3">
            <a:extLst>
              <a:ext uri="{FF2B5EF4-FFF2-40B4-BE49-F238E27FC236}">
                <a16:creationId xmlns:a16="http://schemas.microsoft.com/office/drawing/2014/main" id="{DCFDE4CE-33F6-7E71-A997-9F2827670193}"/>
              </a:ext>
            </a:extLst>
          </p:cNvPr>
          <p:cNvCxnSpPr>
            <a:cxnSpLocks/>
          </p:cNvCxnSpPr>
          <p:nvPr/>
        </p:nvCxnSpPr>
        <p:spPr>
          <a:xfrm flipV="1">
            <a:off x="1168030" y="1424984"/>
            <a:ext cx="1324761" cy="7300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0883CA8B-F173-0C23-9716-AD42327BA050}"/>
              </a:ext>
            </a:extLst>
          </p:cNvPr>
          <p:cNvCxnSpPr>
            <a:cxnSpLocks/>
          </p:cNvCxnSpPr>
          <p:nvPr/>
        </p:nvCxnSpPr>
        <p:spPr>
          <a:xfrm>
            <a:off x="4138711" y="1424984"/>
            <a:ext cx="829310" cy="9620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6E3DE898-3220-3F29-5D85-07FFDBEC91CD}"/>
              </a:ext>
            </a:extLst>
          </p:cNvPr>
          <p:cNvCxnSpPr>
            <a:cxnSpLocks/>
          </p:cNvCxnSpPr>
          <p:nvPr/>
        </p:nvCxnSpPr>
        <p:spPr>
          <a:xfrm flipH="1">
            <a:off x="4268250" y="3349033"/>
            <a:ext cx="1139191" cy="42428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F8D38809-9DC8-E837-C002-F01325A95851}"/>
              </a:ext>
            </a:extLst>
          </p:cNvPr>
          <p:cNvCxnSpPr>
            <a:cxnSpLocks/>
          </p:cNvCxnSpPr>
          <p:nvPr/>
        </p:nvCxnSpPr>
        <p:spPr>
          <a:xfrm>
            <a:off x="5846861" y="2387008"/>
            <a:ext cx="879217" cy="108016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871774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167</a:t>
            </a:fld>
            <a:endParaRPr lang="de-DE" dirty="0"/>
          </a:p>
        </p:txBody>
      </p:sp>
      <p:pic>
        <p:nvPicPr>
          <p:cNvPr id="2" name="Picture 1">
            <a:extLst>
              <a:ext uri="{FF2B5EF4-FFF2-40B4-BE49-F238E27FC236}">
                <a16:creationId xmlns:a16="http://schemas.microsoft.com/office/drawing/2014/main" id="{C2A73ED0-87DF-46FA-3611-1803DBE89BA5}"/>
              </a:ext>
            </a:extLst>
          </p:cNvPr>
          <p:cNvPicPr>
            <a:picLocks noChangeAspect="1"/>
          </p:cNvPicPr>
          <p:nvPr/>
        </p:nvPicPr>
        <p:blipFill rotWithShape="1">
          <a:blip r:embed="rId3" cstate="print"/>
          <a:srcRect l="54034" r="-1"/>
          <a:stretch/>
        </p:blipFill>
        <p:spPr>
          <a:xfrm>
            <a:off x="2492791" y="1117512"/>
            <a:ext cx="1645920" cy="614943"/>
          </a:xfrm>
          <a:prstGeom prst="rect">
            <a:avLst/>
          </a:prstGeom>
        </p:spPr>
      </p:pic>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4"/>
          <a:stretch>
            <a:fillRect/>
          </a:stretch>
        </p:blipFill>
        <p:spPr>
          <a:xfrm>
            <a:off x="383805" y="2155031"/>
            <a:ext cx="1568449" cy="1176337"/>
          </a:xfrm>
          <a:prstGeom prst="rect">
            <a:avLst/>
          </a:prstGeom>
        </p:spPr>
      </p:pic>
      <p:pic>
        <p:nvPicPr>
          <p:cNvPr id="7" name="Picture 6">
            <a:extLst>
              <a:ext uri="{FF2B5EF4-FFF2-40B4-BE49-F238E27FC236}">
                <a16:creationId xmlns:a16="http://schemas.microsoft.com/office/drawing/2014/main" id="{81185DAE-2ACC-9204-BBAF-2D6A7AF1C665}"/>
              </a:ext>
            </a:extLst>
          </p:cNvPr>
          <p:cNvPicPr>
            <a:picLocks noChangeAspect="1"/>
          </p:cNvPicPr>
          <p:nvPr/>
        </p:nvPicPr>
        <p:blipFill>
          <a:blip r:embed="rId5" cstate="print"/>
          <a:stretch>
            <a:fillRect/>
          </a:stretch>
        </p:blipFill>
        <p:spPr>
          <a:xfrm>
            <a:off x="4968021" y="1424983"/>
            <a:ext cx="878840" cy="1924050"/>
          </a:xfrm>
          <a:prstGeom prst="rect">
            <a:avLst/>
          </a:prstGeom>
        </p:spPr>
      </p:pic>
      <p:pic>
        <p:nvPicPr>
          <p:cNvPr id="8" name="Picture 7">
            <a:extLst>
              <a:ext uri="{FF2B5EF4-FFF2-40B4-BE49-F238E27FC236}">
                <a16:creationId xmlns:a16="http://schemas.microsoft.com/office/drawing/2014/main" id="{0D840355-1C53-F769-3197-AFB9B69B8814}"/>
              </a:ext>
            </a:extLst>
          </p:cNvPr>
          <p:cNvPicPr>
            <a:picLocks noChangeAspect="1"/>
          </p:cNvPicPr>
          <p:nvPr/>
        </p:nvPicPr>
        <p:blipFill>
          <a:blip r:embed="rId6" cstate="print"/>
          <a:srcRect l="21983" t="16176" r="28430" b="12353"/>
          <a:stretch>
            <a:fillRect/>
          </a:stretch>
        </p:blipFill>
        <p:spPr bwMode="auto">
          <a:xfrm>
            <a:off x="6726078" y="2743199"/>
            <a:ext cx="1787843" cy="1447952"/>
          </a:xfrm>
          <a:prstGeom prst="rect">
            <a:avLst/>
          </a:prstGeom>
          <a:noFill/>
          <a:ln w="9525">
            <a:noFill/>
            <a:miter lim="800000"/>
            <a:headEnd/>
            <a:tailEnd/>
          </a:ln>
        </p:spPr>
      </p:pic>
      <p:pic>
        <p:nvPicPr>
          <p:cNvPr id="10" name="Picture 9">
            <a:extLst>
              <a:ext uri="{FF2B5EF4-FFF2-40B4-BE49-F238E27FC236}">
                <a16:creationId xmlns:a16="http://schemas.microsoft.com/office/drawing/2014/main" id="{499B6B73-FF61-3841-FBCC-E8186CC90A85}"/>
              </a:ext>
            </a:extLst>
          </p:cNvPr>
          <p:cNvPicPr>
            <a:picLocks noChangeAspect="1"/>
          </p:cNvPicPr>
          <p:nvPr/>
        </p:nvPicPr>
        <p:blipFill>
          <a:blip r:embed="rId7"/>
          <a:stretch>
            <a:fillRect/>
          </a:stretch>
        </p:blipFill>
        <p:spPr>
          <a:xfrm>
            <a:off x="616433" y="3939527"/>
            <a:ext cx="1766760" cy="1176338"/>
          </a:xfrm>
          <a:prstGeom prst="rect">
            <a:avLst/>
          </a:prstGeom>
        </p:spPr>
      </p:pic>
      <p:pic>
        <p:nvPicPr>
          <p:cNvPr id="12" name="Picture 11">
            <a:extLst>
              <a:ext uri="{FF2B5EF4-FFF2-40B4-BE49-F238E27FC236}">
                <a16:creationId xmlns:a16="http://schemas.microsoft.com/office/drawing/2014/main" id="{41D745D5-2030-F820-3639-C1BD9E66B7A8}"/>
              </a:ext>
            </a:extLst>
          </p:cNvPr>
          <p:cNvPicPr>
            <a:picLocks noChangeAspect="1"/>
          </p:cNvPicPr>
          <p:nvPr/>
        </p:nvPicPr>
        <p:blipFill>
          <a:blip r:embed="rId8"/>
          <a:stretch>
            <a:fillRect/>
          </a:stretch>
        </p:blipFill>
        <p:spPr>
          <a:xfrm>
            <a:off x="3262410" y="3773316"/>
            <a:ext cx="2011680" cy="1508760"/>
          </a:xfrm>
          <a:prstGeom prst="rect">
            <a:avLst/>
          </a:prstGeom>
        </p:spPr>
      </p:pic>
      <p:cxnSp>
        <p:nvCxnSpPr>
          <p:cNvPr id="4" name="Straight Arrow Connector 3">
            <a:extLst>
              <a:ext uri="{FF2B5EF4-FFF2-40B4-BE49-F238E27FC236}">
                <a16:creationId xmlns:a16="http://schemas.microsoft.com/office/drawing/2014/main" id="{A46058AF-C7DA-E3CA-3C26-533FEDEAEEF9}"/>
              </a:ext>
            </a:extLst>
          </p:cNvPr>
          <p:cNvCxnSpPr>
            <a:cxnSpLocks/>
          </p:cNvCxnSpPr>
          <p:nvPr/>
        </p:nvCxnSpPr>
        <p:spPr>
          <a:xfrm flipV="1">
            <a:off x="1168030" y="1424984"/>
            <a:ext cx="1324761" cy="7300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6FA38CED-E1EA-0972-E350-DBB2F0C817BD}"/>
              </a:ext>
            </a:extLst>
          </p:cNvPr>
          <p:cNvCxnSpPr>
            <a:cxnSpLocks/>
          </p:cNvCxnSpPr>
          <p:nvPr/>
        </p:nvCxnSpPr>
        <p:spPr>
          <a:xfrm>
            <a:off x="4138711" y="1424984"/>
            <a:ext cx="829310" cy="9620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94A8040A-FF47-070D-264A-1E5C01EF45D4}"/>
              </a:ext>
            </a:extLst>
          </p:cNvPr>
          <p:cNvCxnSpPr>
            <a:cxnSpLocks/>
            <a:stCxn id="7" idx="2"/>
            <a:endCxn id="12" idx="0"/>
          </p:cNvCxnSpPr>
          <p:nvPr/>
        </p:nvCxnSpPr>
        <p:spPr>
          <a:xfrm flipH="1">
            <a:off x="4268250" y="3349033"/>
            <a:ext cx="1139191" cy="42428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22B11639-4FC0-3894-760A-E5BCF370008B}"/>
              </a:ext>
            </a:extLst>
          </p:cNvPr>
          <p:cNvCxnSpPr>
            <a:cxnSpLocks/>
          </p:cNvCxnSpPr>
          <p:nvPr/>
        </p:nvCxnSpPr>
        <p:spPr>
          <a:xfrm>
            <a:off x="5846861" y="2387008"/>
            <a:ext cx="879217" cy="108016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C0C5310C-53D3-A489-55E1-29D2CF258B57}"/>
              </a:ext>
            </a:extLst>
          </p:cNvPr>
          <p:cNvCxnSpPr>
            <a:cxnSpLocks/>
            <a:stCxn id="12" idx="1"/>
            <a:endCxn id="10" idx="3"/>
          </p:cNvCxnSpPr>
          <p:nvPr/>
        </p:nvCxnSpPr>
        <p:spPr>
          <a:xfrm flipH="1">
            <a:off x="2383193" y="4527696"/>
            <a:ext cx="879217"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038226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168</a:t>
            </a:fld>
            <a:endParaRPr lang="de-DE" dirty="0"/>
          </a:p>
        </p:txBody>
      </p:sp>
      <p:pic>
        <p:nvPicPr>
          <p:cNvPr id="2" name="Picture 1">
            <a:extLst>
              <a:ext uri="{FF2B5EF4-FFF2-40B4-BE49-F238E27FC236}">
                <a16:creationId xmlns:a16="http://schemas.microsoft.com/office/drawing/2014/main" id="{FDD678F9-2B10-B00A-0F8F-62E3DE49D59F}"/>
              </a:ext>
            </a:extLst>
          </p:cNvPr>
          <p:cNvPicPr>
            <a:picLocks noChangeAspect="1"/>
          </p:cNvPicPr>
          <p:nvPr/>
        </p:nvPicPr>
        <p:blipFill>
          <a:blip r:embed="rId4"/>
          <a:stretch>
            <a:fillRect/>
          </a:stretch>
        </p:blipFill>
        <p:spPr>
          <a:xfrm>
            <a:off x="3615832" y="1534591"/>
            <a:ext cx="4834549" cy="2710962"/>
          </a:xfrm>
          <a:prstGeom prst="rect">
            <a:avLst/>
          </a:prstGeom>
        </p:spPr>
      </p:pic>
      <p:sp>
        <p:nvSpPr>
          <p:cNvPr id="5" name="Rectangle 4">
            <a:extLst>
              <a:ext uri="{FF2B5EF4-FFF2-40B4-BE49-F238E27FC236}">
                <a16:creationId xmlns:a16="http://schemas.microsoft.com/office/drawing/2014/main" id="{6904D83D-98F8-24D8-5D3D-E61E80A182A8}"/>
              </a:ext>
            </a:extLst>
          </p:cNvPr>
          <p:cNvSpPr/>
          <p:nvPr/>
        </p:nvSpPr>
        <p:spPr>
          <a:xfrm>
            <a:off x="234949" y="5335639"/>
            <a:ext cx="1832553" cy="230832"/>
          </a:xfrm>
          <a:prstGeom prst="rect">
            <a:avLst/>
          </a:prstGeom>
        </p:spPr>
        <p:txBody>
          <a:bodyPr wrap="none">
            <a:spAutoFit/>
          </a:bodyPr>
          <a:lstStyle/>
          <a:p>
            <a:r>
              <a:rPr lang="en-US" sz="900" i="1" dirty="0">
                <a:latin typeface="Helvetica"/>
                <a:cs typeface="Helvetica"/>
              </a:rPr>
              <a:t>Data from </a:t>
            </a:r>
            <a:r>
              <a:rPr lang="en-US" sz="900" i="1" dirty="0" err="1">
                <a:latin typeface="Helvetica"/>
                <a:cs typeface="Helvetica"/>
              </a:rPr>
              <a:t>Slesserav</a:t>
            </a:r>
            <a:r>
              <a:rPr lang="en-US" sz="900" i="1" dirty="0">
                <a:latin typeface="Helvetica"/>
                <a:cs typeface="Helvetica"/>
              </a:rPr>
              <a:t> et al., 2022</a:t>
            </a:r>
            <a:endParaRPr lang="en-US" sz="900" i="1" dirty="0"/>
          </a:p>
        </p:txBody>
      </p:sp>
      <p:sp>
        <p:nvSpPr>
          <p:cNvPr id="6" name="Rectangle 5">
            <a:extLst>
              <a:ext uri="{FF2B5EF4-FFF2-40B4-BE49-F238E27FC236}">
                <a16:creationId xmlns:a16="http://schemas.microsoft.com/office/drawing/2014/main" id="{2184BCDC-1164-4519-FC81-2943E7E56BE4}"/>
              </a:ext>
            </a:extLst>
          </p:cNvPr>
          <p:cNvSpPr/>
          <p:nvPr/>
        </p:nvSpPr>
        <p:spPr>
          <a:xfrm>
            <a:off x="431311" y="1232562"/>
            <a:ext cx="2830635" cy="1077218"/>
          </a:xfrm>
          <a:prstGeom prst="rect">
            <a:avLst/>
          </a:prstGeom>
        </p:spPr>
        <p:txBody>
          <a:bodyPr wrap="square">
            <a:spAutoFit/>
          </a:bodyPr>
          <a:lstStyle/>
          <a:p>
            <a:pPr marL="342900" indent="-342900">
              <a:buFont typeface="Arial" panose="020B0604020202020204" pitchFamily="34" charset="0"/>
              <a:buChar char="•"/>
            </a:pPr>
            <a:r>
              <a:rPr lang="en-US" sz="1600" dirty="0">
                <a:latin typeface="Helvetica"/>
              </a:rPr>
              <a:t>Poorly crystalline mineral abundance (</a:t>
            </a:r>
            <a:r>
              <a:rPr lang="en-US" sz="1600" dirty="0" err="1">
                <a:latin typeface="Helvetica"/>
              </a:rPr>
              <a:t>Al</a:t>
            </a:r>
            <a:r>
              <a:rPr lang="en-US" sz="1600" baseline="-25000" dirty="0" err="1">
                <a:latin typeface="Helvetica"/>
              </a:rPr>
              <a:t>ox</a:t>
            </a:r>
            <a:r>
              <a:rPr lang="en-US" sz="1600" dirty="0">
                <a:latin typeface="Helvetica"/>
              </a:rPr>
              <a:t> + ½ </a:t>
            </a:r>
            <a:r>
              <a:rPr lang="en-US" sz="1600" dirty="0" err="1">
                <a:latin typeface="Helvetica"/>
              </a:rPr>
              <a:t>Fe</a:t>
            </a:r>
            <a:r>
              <a:rPr lang="en-US" sz="1600" baseline="-25000" dirty="0" err="1">
                <a:latin typeface="Helvetica"/>
              </a:rPr>
              <a:t>ox</a:t>
            </a:r>
            <a:r>
              <a:rPr lang="en-US" sz="1600" dirty="0">
                <a:latin typeface="Helvetica"/>
              </a:rPr>
              <a:t>) in the continental United States</a:t>
            </a:r>
          </a:p>
        </p:txBody>
      </p:sp>
    </p:spTree>
    <p:extLst>
      <p:ext uri="{BB962C8B-B14F-4D97-AF65-F5344CB8AC3E}">
        <p14:creationId xmlns:p14="http://schemas.microsoft.com/office/powerpoint/2010/main" val="8158864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850648-C958-9A1B-251B-F1C248D5F9E2}"/>
              </a:ext>
            </a:extLst>
          </p:cNvPr>
          <p:cNvSpPr/>
          <p:nvPr/>
        </p:nvSpPr>
        <p:spPr>
          <a:xfrm>
            <a:off x="448406" y="879195"/>
            <a:ext cx="8159263" cy="44177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WEATHERING &amp; PCMs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169</a:t>
            </a:fld>
            <a:endParaRPr lang="de-DE" dirty="0"/>
          </a:p>
        </p:txBody>
      </p:sp>
      <p:pic>
        <p:nvPicPr>
          <p:cNvPr id="2" name="Picture 1">
            <a:extLst>
              <a:ext uri="{FF2B5EF4-FFF2-40B4-BE49-F238E27FC236}">
                <a16:creationId xmlns:a16="http://schemas.microsoft.com/office/drawing/2014/main" id="{CAFFEE3A-371B-50FC-4F9A-1FA7F4949572}"/>
              </a:ext>
            </a:extLst>
          </p:cNvPr>
          <p:cNvPicPr>
            <a:picLocks noChangeAspect="1"/>
          </p:cNvPicPr>
          <p:nvPr/>
        </p:nvPicPr>
        <p:blipFill>
          <a:blip r:embed="rId4"/>
          <a:stretch>
            <a:fillRect/>
          </a:stretch>
        </p:blipFill>
        <p:spPr>
          <a:xfrm>
            <a:off x="536331" y="2599597"/>
            <a:ext cx="7772400" cy="2697362"/>
          </a:xfrm>
          <a:prstGeom prst="rect">
            <a:avLst/>
          </a:prstGeom>
        </p:spPr>
      </p:pic>
      <p:pic>
        <p:nvPicPr>
          <p:cNvPr id="5" name="Picture 4">
            <a:extLst>
              <a:ext uri="{FF2B5EF4-FFF2-40B4-BE49-F238E27FC236}">
                <a16:creationId xmlns:a16="http://schemas.microsoft.com/office/drawing/2014/main" id="{897D6841-81E4-4241-7FEB-BD043DE60655}"/>
              </a:ext>
            </a:extLst>
          </p:cNvPr>
          <p:cNvPicPr>
            <a:picLocks noChangeAspect="1"/>
          </p:cNvPicPr>
          <p:nvPr/>
        </p:nvPicPr>
        <p:blipFill>
          <a:blip r:embed="rId5"/>
          <a:stretch>
            <a:fillRect/>
          </a:stretch>
        </p:blipFill>
        <p:spPr>
          <a:xfrm>
            <a:off x="3894992" y="908271"/>
            <a:ext cx="4712677" cy="1777352"/>
          </a:xfrm>
          <a:prstGeom prst="rect">
            <a:avLst/>
          </a:prstGeom>
        </p:spPr>
      </p:pic>
      <p:pic>
        <p:nvPicPr>
          <p:cNvPr id="6" name="Picture 5">
            <a:extLst>
              <a:ext uri="{FF2B5EF4-FFF2-40B4-BE49-F238E27FC236}">
                <a16:creationId xmlns:a16="http://schemas.microsoft.com/office/drawing/2014/main" id="{8DC50CD9-2DA2-A3FB-C1EE-D67BD2FC6CEF}"/>
              </a:ext>
            </a:extLst>
          </p:cNvPr>
          <p:cNvPicPr>
            <a:picLocks noChangeAspect="1"/>
          </p:cNvPicPr>
          <p:nvPr/>
        </p:nvPicPr>
        <p:blipFill rotWithShape="1">
          <a:blip r:embed="rId5"/>
          <a:srcRect l="46003" t="75095" r="19155"/>
          <a:stretch/>
        </p:blipFill>
        <p:spPr>
          <a:xfrm>
            <a:off x="861646" y="1431932"/>
            <a:ext cx="2708031" cy="730029"/>
          </a:xfrm>
          <a:prstGeom prst="rect">
            <a:avLst/>
          </a:prstGeom>
        </p:spPr>
      </p:pic>
      <p:sp>
        <p:nvSpPr>
          <p:cNvPr id="7" name="Rectangle 6">
            <a:extLst>
              <a:ext uri="{FF2B5EF4-FFF2-40B4-BE49-F238E27FC236}">
                <a16:creationId xmlns:a16="http://schemas.microsoft.com/office/drawing/2014/main" id="{5CC6CB4B-B7E9-7E7B-3F13-F9CFB47D5BDB}"/>
              </a:ext>
            </a:extLst>
          </p:cNvPr>
          <p:cNvSpPr/>
          <p:nvPr/>
        </p:nvSpPr>
        <p:spPr>
          <a:xfrm>
            <a:off x="3090495" y="1254909"/>
            <a:ext cx="641839" cy="51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CDF39A-5BFA-5160-58F0-16584FE0A9AA}"/>
              </a:ext>
            </a:extLst>
          </p:cNvPr>
          <p:cNvSpPr/>
          <p:nvPr/>
        </p:nvSpPr>
        <p:spPr>
          <a:xfrm>
            <a:off x="6030057" y="2171567"/>
            <a:ext cx="1425820" cy="51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0DAD46-5632-18BA-D65E-4B1C35CB413E}"/>
              </a:ext>
            </a:extLst>
          </p:cNvPr>
          <p:cNvSpPr/>
          <p:nvPr/>
        </p:nvSpPr>
        <p:spPr>
          <a:xfrm>
            <a:off x="7240464" y="2508599"/>
            <a:ext cx="641839" cy="1770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956E26-E43F-0DC4-3808-43190C6BA738}"/>
              </a:ext>
            </a:extLst>
          </p:cNvPr>
          <p:cNvSpPr/>
          <p:nvPr/>
        </p:nvSpPr>
        <p:spPr>
          <a:xfrm>
            <a:off x="234949" y="5335639"/>
            <a:ext cx="1832553" cy="230832"/>
          </a:xfrm>
          <a:prstGeom prst="rect">
            <a:avLst/>
          </a:prstGeom>
        </p:spPr>
        <p:txBody>
          <a:bodyPr wrap="none">
            <a:spAutoFit/>
          </a:bodyPr>
          <a:lstStyle/>
          <a:p>
            <a:r>
              <a:rPr lang="en-US" sz="900" i="1" dirty="0">
                <a:latin typeface="Helvetica"/>
                <a:cs typeface="Helvetica"/>
              </a:rPr>
              <a:t>Data from </a:t>
            </a:r>
            <a:r>
              <a:rPr lang="en-US" sz="900" i="1" dirty="0" err="1">
                <a:latin typeface="Helvetica"/>
                <a:cs typeface="Helvetica"/>
              </a:rPr>
              <a:t>Slesserav</a:t>
            </a:r>
            <a:r>
              <a:rPr lang="en-US" sz="900" i="1" dirty="0">
                <a:latin typeface="Helvetica"/>
                <a:cs typeface="Helvetica"/>
              </a:rPr>
              <a:t> et al., 2022</a:t>
            </a:r>
            <a:endParaRPr lang="en-US" sz="900" i="1" dirty="0"/>
          </a:p>
        </p:txBody>
      </p:sp>
    </p:spTree>
    <p:extLst>
      <p:ext uri="{BB962C8B-B14F-4D97-AF65-F5344CB8AC3E}">
        <p14:creationId xmlns:p14="http://schemas.microsoft.com/office/powerpoint/2010/main" val="2076642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a:t>
            </a:fld>
            <a:endParaRPr lang="de-DE" dirty="0"/>
          </a:p>
        </p:txBody>
      </p:sp>
      <p:grpSp>
        <p:nvGrpSpPr>
          <p:cNvPr id="31" name="Group 30">
            <a:extLst>
              <a:ext uri="{FF2B5EF4-FFF2-40B4-BE49-F238E27FC236}">
                <a16:creationId xmlns:a16="http://schemas.microsoft.com/office/drawing/2014/main" id="{9FABFFFE-4E68-1C7F-0C09-6526A589DE20}"/>
              </a:ext>
            </a:extLst>
          </p:cNvPr>
          <p:cNvGrpSpPr/>
          <p:nvPr/>
        </p:nvGrpSpPr>
        <p:grpSpPr>
          <a:xfrm>
            <a:off x="21079" y="1627994"/>
            <a:ext cx="3695267" cy="3127000"/>
            <a:chOff x="44484" y="1496284"/>
            <a:chExt cx="3695267" cy="3127000"/>
          </a:xfrm>
        </p:grpSpPr>
        <p:pic>
          <p:nvPicPr>
            <p:cNvPr id="35" name="Picture 34" descr="CA_topo.pdf">
              <a:extLst>
                <a:ext uri="{FF2B5EF4-FFF2-40B4-BE49-F238E27FC236}">
                  <a16:creationId xmlns:a16="http://schemas.microsoft.com/office/drawing/2014/main" id="{FCBC87CC-6342-1B11-569D-EA8482203B7A}"/>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33" name="Straight Connector 32">
              <a:extLst>
                <a:ext uri="{FF2B5EF4-FFF2-40B4-BE49-F238E27FC236}">
                  <a16:creationId xmlns:a16="http://schemas.microsoft.com/office/drawing/2014/main" id="{1F9D8B99-C36B-A79E-D1DE-3B4763E2A63D}"/>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68EBC7C4-7359-339D-2406-008C80FA4C03}"/>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4" name="Oval 3">
            <a:extLst>
              <a:ext uri="{FF2B5EF4-FFF2-40B4-BE49-F238E27FC236}">
                <a16:creationId xmlns:a16="http://schemas.microsoft.com/office/drawing/2014/main" id="{51B8394C-BF33-94FB-C641-E5053085958D}"/>
              </a:ext>
            </a:extLst>
          </p:cNvPr>
          <p:cNvSpPr/>
          <p:nvPr/>
        </p:nvSpPr>
        <p:spPr>
          <a:xfrm rot="19947586">
            <a:off x="2144568" y="1536447"/>
            <a:ext cx="550449" cy="3180492"/>
          </a:xfrm>
          <a:prstGeom prst="ellipse">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057825"/>
      </p:ext>
    </p:extLst>
  </p:cSld>
  <p:clrMapOvr>
    <a:masterClrMapping/>
  </p:clrMapOvr>
  <mc:AlternateContent xmlns:mc="http://schemas.openxmlformats.org/markup-compatibility/2006" xmlns:p14="http://schemas.microsoft.com/office/powerpoint/2010/main">
    <mc:Choice Requires="p14">
      <p:transition spd="slow" p14:dur="2000" advClick="0" advTm="35536"/>
    </mc:Choice>
    <mc:Fallback xmlns="">
      <p:transition spd="slow" advClick="0" advTm="35536"/>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F9323-4092-2752-16CD-D49389B53A45}"/>
              </a:ext>
            </a:extLst>
          </p:cNvPr>
          <p:cNvPicPr>
            <a:picLocks noChangeAspect="1"/>
          </p:cNvPicPr>
          <p:nvPr/>
        </p:nvPicPr>
        <p:blipFill>
          <a:blip r:embed="rId3">
            <a:alphaModFix/>
          </a:blip>
          <a:stretch>
            <a:fillRect/>
          </a:stretch>
        </p:blipFill>
        <p:spPr>
          <a:xfrm>
            <a:off x="1682750" y="974026"/>
            <a:ext cx="5778500" cy="4127500"/>
          </a:xfrm>
          <a:prstGeom prst="rect">
            <a:avLst/>
          </a:prstGeom>
          <a:effectLst/>
        </p:spPr>
      </p:pic>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WEATHERING &amp; PCMs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170</a:t>
            </a:fld>
            <a:endParaRPr lang="de-DE" dirty="0"/>
          </a:p>
        </p:txBody>
      </p:sp>
      <p:sp>
        <p:nvSpPr>
          <p:cNvPr id="11" name="Rectangle 10">
            <a:extLst>
              <a:ext uri="{FF2B5EF4-FFF2-40B4-BE49-F238E27FC236}">
                <a16:creationId xmlns:a16="http://schemas.microsoft.com/office/drawing/2014/main" id="{8D956E26-E43F-0DC4-3808-43190C6BA738}"/>
              </a:ext>
            </a:extLst>
          </p:cNvPr>
          <p:cNvSpPr/>
          <p:nvPr/>
        </p:nvSpPr>
        <p:spPr>
          <a:xfrm>
            <a:off x="234949" y="5335639"/>
            <a:ext cx="2178802" cy="230832"/>
          </a:xfrm>
          <a:prstGeom prst="rect">
            <a:avLst/>
          </a:prstGeom>
        </p:spPr>
        <p:txBody>
          <a:bodyPr wrap="none">
            <a:spAutoFit/>
          </a:bodyPr>
          <a:lstStyle/>
          <a:p>
            <a:r>
              <a:rPr lang="en-US" sz="900" i="1" dirty="0">
                <a:latin typeface="Helvetica"/>
                <a:cs typeface="Helvetica"/>
              </a:rPr>
              <a:t>Data from Kramer and Chadwick, 2018</a:t>
            </a:r>
            <a:endParaRPr lang="en-US" sz="900" i="1" dirty="0"/>
          </a:p>
        </p:txBody>
      </p:sp>
    </p:spTree>
    <p:extLst>
      <p:ext uri="{BB962C8B-B14F-4D97-AF65-F5344CB8AC3E}">
        <p14:creationId xmlns:p14="http://schemas.microsoft.com/office/powerpoint/2010/main" val="30656247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WEATHERING &amp; PCMs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171</a:t>
            </a:fld>
            <a:endParaRPr lang="de-DE" dirty="0"/>
          </a:p>
        </p:txBody>
      </p:sp>
      <p:sp>
        <p:nvSpPr>
          <p:cNvPr id="11" name="Rectangle 10">
            <a:extLst>
              <a:ext uri="{FF2B5EF4-FFF2-40B4-BE49-F238E27FC236}">
                <a16:creationId xmlns:a16="http://schemas.microsoft.com/office/drawing/2014/main" id="{8D956E26-E43F-0DC4-3808-43190C6BA738}"/>
              </a:ext>
            </a:extLst>
          </p:cNvPr>
          <p:cNvSpPr/>
          <p:nvPr/>
        </p:nvSpPr>
        <p:spPr>
          <a:xfrm>
            <a:off x="234949" y="5335639"/>
            <a:ext cx="2178802" cy="230832"/>
          </a:xfrm>
          <a:prstGeom prst="rect">
            <a:avLst/>
          </a:prstGeom>
        </p:spPr>
        <p:txBody>
          <a:bodyPr wrap="none">
            <a:spAutoFit/>
          </a:bodyPr>
          <a:lstStyle/>
          <a:p>
            <a:r>
              <a:rPr lang="en-US" sz="900" i="1" dirty="0">
                <a:latin typeface="Helvetica"/>
                <a:cs typeface="Helvetica"/>
              </a:rPr>
              <a:t>Data from Kramer and Chadwick, 2018</a:t>
            </a:r>
            <a:endParaRPr lang="en-US" sz="900" i="1" dirty="0"/>
          </a:p>
        </p:txBody>
      </p:sp>
      <p:pic>
        <p:nvPicPr>
          <p:cNvPr id="4" name="Picture 3">
            <a:extLst>
              <a:ext uri="{FF2B5EF4-FFF2-40B4-BE49-F238E27FC236}">
                <a16:creationId xmlns:a16="http://schemas.microsoft.com/office/drawing/2014/main" id="{24EF9323-4092-2752-16CD-D49389B53A45}"/>
              </a:ext>
            </a:extLst>
          </p:cNvPr>
          <p:cNvPicPr>
            <a:picLocks noChangeAspect="1"/>
          </p:cNvPicPr>
          <p:nvPr/>
        </p:nvPicPr>
        <p:blipFill>
          <a:blip r:embed="rId4">
            <a:alphaModFix/>
          </a:blip>
          <a:stretch>
            <a:fillRect/>
          </a:stretch>
        </p:blipFill>
        <p:spPr>
          <a:xfrm>
            <a:off x="1682750" y="974026"/>
            <a:ext cx="5778500" cy="4127500"/>
          </a:xfrm>
          <a:prstGeom prst="rect">
            <a:avLst/>
          </a:prstGeom>
          <a:effectLst/>
        </p:spPr>
      </p:pic>
      <p:sp>
        <p:nvSpPr>
          <p:cNvPr id="16" name="Rectangle 15">
            <a:extLst>
              <a:ext uri="{FF2B5EF4-FFF2-40B4-BE49-F238E27FC236}">
                <a16:creationId xmlns:a16="http://schemas.microsoft.com/office/drawing/2014/main" id="{37ECBFF2-B80C-C498-AB98-DBA5CB11984B}"/>
              </a:ext>
            </a:extLst>
          </p:cNvPr>
          <p:cNvSpPr/>
          <p:nvPr/>
        </p:nvSpPr>
        <p:spPr>
          <a:xfrm>
            <a:off x="1682750" y="879195"/>
            <a:ext cx="5778500" cy="4222331"/>
          </a:xfrm>
          <a:prstGeom prst="rect">
            <a:avLst/>
          </a:prstGeom>
          <a:solidFill>
            <a:schemeClr val="bg1">
              <a:alpha val="62488"/>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EEC159F-08D4-39B2-6DEE-D78EAE03F94D}"/>
              </a:ext>
            </a:extLst>
          </p:cNvPr>
          <p:cNvPicPr>
            <a:picLocks noChangeAspect="1"/>
          </p:cNvPicPr>
          <p:nvPr/>
        </p:nvPicPr>
        <p:blipFill rotWithShape="1">
          <a:blip r:embed="rId4">
            <a:alphaModFix amt="66000"/>
          </a:blip>
          <a:srcRect l="35393" t="1545" r="54717" b="6225"/>
          <a:stretch/>
        </p:blipFill>
        <p:spPr>
          <a:xfrm>
            <a:off x="3736730" y="1046284"/>
            <a:ext cx="571500" cy="3798277"/>
          </a:xfrm>
          <a:prstGeom prst="rect">
            <a:avLst/>
          </a:prstGeom>
          <a:ln>
            <a:solidFill>
              <a:schemeClr val="tx1"/>
            </a:solidFill>
          </a:ln>
        </p:spPr>
      </p:pic>
      <p:sp>
        <p:nvSpPr>
          <p:cNvPr id="17" name="Rectangle 16">
            <a:extLst>
              <a:ext uri="{FF2B5EF4-FFF2-40B4-BE49-F238E27FC236}">
                <a16:creationId xmlns:a16="http://schemas.microsoft.com/office/drawing/2014/main" id="{47761B77-7DCE-E93D-1BBF-6DDF2B6F3E97}"/>
              </a:ext>
            </a:extLst>
          </p:cNvPr>
          <p:cNvSpPr/>
          <p:nvPr/>
        </p:nvSpPr>
        <p:spPr>
          <a:xfrm>
            <a:off x="4553082" y="3413055"/>
            <a:ext cx="2751138" cy="307777"/>
          </a:xfrm>
          <a:prstGeom prst="rect">
            <a:avLst/>
          </a:prstGeom>
        </p:spPr>
        <p:txBody>
          <a:bodyPr wrap="none">
            <a:spAutoFit/>
          </a:bodyPr>
          <a:lstStyle/>
          <a:p>
            <a:r>
              <a:rPr lang="en-US" sz="1400" i="1" dirty="0">
                <a:latin typeface="Helvetica"/>
                <a:cs typeface="Helvetica"/>
              </a:rPr>
              <a:t>Range of MAP-PET in this study</a:t>
            </a:r>
            <a:endParaRPr lang="en-US" sz="1400" i="1" dirty="0"/>
          </a:p>
        </p:txBody>
      </p:sp>
    </p:spTree>
    <p:extLst>
      <p:ext uri="{BB962C8B-B14F-4D97-AF65-F5344CB8AC3E}">
        <p14:creationId xmlns:p14="http://schemas.microsoft.com/office/powerpoint/2010/main" val="7890383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GLOBAL C BUDGET</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172</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172</a:t>
            </a:fld>
            <a:endParaRPr lang="de-DE" dirty="0"/>
          </a:p>
        </p:txBody>
      </p:sp>
      <p:sp>
        <p:nvSpPr>
          <p:cNvPr id="14" name="TextBox 13">
            <a:extLst>
              <a:ext uri="{FF2B5EF4-FFF2-40B4-BE49-F238E27FC236}">
                <a16:creationId xmlns:a16="http://schemas.microsoft.com/office/drawing/2014/main" id="{65A062E4-9E84-228A-9F57-68D27B77D242}"/>
              </a:ext>
            </a:extLst>
          </p:cNvPr>
          <p:cNvSpPr txBox="1"/>
          <p:nvPr/>
        </p:nvSpPr>
        <p:spPr>
          <a:xfrm>
            <a:off x="83238" y="5304281"/>
            <a:ext cx="2905760" cy="261610"/>
          </a:xfrm>
          <a:prstGeom prst="rect">
            <a:avLst/>
          </a:prstGeom>
          <a:noFill/>
        </p:spPr>
        <p:txBody>
          <a:bodyPr wrap="square" rtlCol="0">
            <a:spAutoFit/>
          </a:bodyPr>
          <a:lstStyle/>
          <a:p>
            <a:r>
              <a:rPr lang="en-US" sz="1100" dirty="0">
                <a:latin typeface="Helvetica" pitchFamily="2" charset="0"/>
              </a:rPr>
              <a:t>(figure from </a:t>
            </a:r>
            <a:r>
              <a:rPr lang="en-US" sz="1100" dirty="0" err="1">
                <a:latin typeface="Helvetica" pitchFamily="2" charset="0"/>
              </a:rPr>
              <a:t>Friedlingsten</a:t>
            </a:r>
            <a:r>
              <a:rPr lang="en-US" sz="1100" dirty="0">
                <a:latin typeface="Helvetica" pitchFamily="2" charset="0"/>
              </a:rPr>
              <a:t> et al., 2022)</a:t>
            </a:r>
          </a:p>
        </p:txBody>
      </p:sp>
      <p:pic>
        <p:nvPicPr>
          <p:cNvPr id="5" name="Picture 4">
            <a:extLst>
              <a:ext uri="{FF2B5EF4-FFF2-40B4-BE49-F238E27FC236}">
                <a16:creationId xmlns:a16="http://schemas.microsoft.com/office/drawing/2014/main" id="{D3CDA20E-0C2E-5596-123F-7C7916DBF07D}"/>
              </a:ext>
            </a:extLst>
          </p:cNvPr>
          <p:cNvPicPr>
            <a:picLocks noChangeAspect="1"/>
          </p:cNvPicPr>
          <p:nvPr/>
        </p:nvPicPr>
        <p:blipFill>
          <a:blip r:embed="rId4"/>
          <a:stretch>
            <a:fillRect/>
          </a:stretch>
        </p:blipFill>
        <p:spPr>
          <a:xfrm>
            <a:off x="1124712" y="1202332"/>
            <a:ext cx="6967728" cy="3825247"/>
          </a:xfrm>
          <a:prstGeom prst="rect">
            <a:avLst/>
          </a:prstGeom>
        </p:spPr>
      </p:pic>
      <p:pic>
        <p:nvPicPr>
          <p:cNvPr id="6" name="Picture 5">
            <a:extLst>
              <a:ext uri="{FF2B5EF4-FFF2-40B4-BE49-F238E27FC236}">
                <a16:creationId xmlns:a16="http://schemas.microsoft.com/office/drawing/2014/main" id="{157E67E4-8720-A315-6C78-011141EE884A}"/>
              </a:ext>
            </a:extLst>
          </p:cNvPr>
          <p:cNvPicPr>
            <a:picLocks noChangeAspect="1"/>
          </p:cNvPicPr>
          <p:nvPr/>
        </p:nvPicPr>
        <p:blipFill rotWithShape="1">
          <a:blip r:embed="rId4"/>
          <a:srcRect l="5949" r="81977" b="63703"/>
          <a:stretch/>
        </p:blipFill>
        <p:spPr>
          <a:xfrm>
            <a:off x="411480" y="1116989"/>
            <a:ext cx="841248" cy="1388468"/>
          </a:xfrm>
          <a:prstGeom prst="rect">
            <a:avLst/>
          </a:prstGeom>
        </p:spPr>
      </p:pic>
      <p:pic>
        <p:nvPicPr>
          <p:cNvPr id="7" name="Picture 6">
            <a:extLst>
              <a:ext uri="{FF2B5EF4-FFF2-40B4-BE49-F238E27FC236}">
                <a16:creationId xmlns:a16="http://schemas.microsoft.com/office/drawing/2014/main" id="{844B2B67-5BFB-1F48-3F7E-2FE368ED3DF4}"/>
              </a:ext>
            </a:extLst>
          </p:cNvPr>
          <p:cNvPicPr>
            <a:picLocks noChangeAspect="1"/>
          </p:cNvPicPr>
          <p:nvPr/>
        </p:nvPicPr>
        <p:blipFill rotWithShape="1">
          <a:blip r:embed="rId4"/>
          <a:srcRect l="30490" r="62030" b="81631"/>
          <a:stretch/>
        </p:blipFill>
        <p:spPr>
          <a:xfrm>
            <a:off x="353568" y="2960013"/>
            <a:ext cx="521208" cy="702668"/>
          </a:xfrm>
          <a:prstGeom prst="rect">
            <a:avLst/>
          </a:prstGeom>
        </p:spPr>
      </p:pic>
    </p:spTree>
    <p:extLst>
      <p:ext uri="{BB962C8B-B14F-4D97-AF65-F5344CB8AC3E}">
        <p14:creationId xmlns:p14="http://schemas.microsoft.com/office/powerpoint/2010/main" val="3455987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LAND C FLUX PREDICTIONS</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173</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173</a:t>
            </a:fld>
            <a:endParaRPr lang="de-DE" dirty="0"/>
          </a:p>
        </p:txBody>
      </p:sp>
      <p:pic>
        <p:nvPicPr>
          <p:cNvPr id="3" name="Picture 2">
            <a:extLst>
              <a:ext uri="{FF2B5EF4-FFF2-40B4-BE49-F238E27FC236}">
                <a16:creationId xmlns:a16="http://schemas.microsoft.com/office/drawing/2014/main" id="{131E029E-EDB5-87B5-E8BF-256705356949}"/>
              </a:ext>
            </a:extLst>
          </p:cNvPr>
          <p:cNvPicPr>
            <a:picLocks noChangeAspect="1"/>
          </p:cNvPicPr>
          <p:nvPr/>
        </p:nvPicPr>
        <p:blipFill>
          <a:blip r:embed="rId4"/>
          <a:stretch>
            <a:fillRect/>
          </a:stretch>
        </p:blipFill>
        <p:spPr>
          <a:xfrm>
            <a:off x="1898650" y="1249034"/>
            <a:ext cx="5346700" cy="3835400"/>
          </a:xfrm>
          <a:prstGeom prst="rect">
            <a:avLst/>
          </a:prstGeom>
        </p:spPr>
      </p:pic>
      <p:sp>
        <p:nvSpPr>
          <p:cNvPr id="7" name="TextBox 6">
            <a:extLst>
              <a:ext uri="{FF2B5EF4-FFF2-40B4-BE49-F238E27FC236}">
                <a16:creationId xmlns:a16="http://schemas.microsoft.com/office/drawing/2014/main" id="{F3B50B13-C5D5-64D9-DF2B-F7A7E6D326B7}"/>
              </a:ext>
            </a:extLst>
          </p:cNvPr>
          <p:cNvSpPr txBox="1"/>
          <p:nvPr/>
        </p:nvSpPr>
        <p:spPr>
          <a:xfrm>
            <a:off x="1784022" y="5122049"/>
            <a:ext cx="2905760" cy="276999"/>
          </a:xfrm>
          <a:prstGeom prst="rect">
            <a:avLst/>
          </a:prstGeom>
          <a:noFill/>
        </p:spPr>
        <p:txBody>
          <a:bodyPr wrap="square" rtlCol="0">
            <a:spAutoFit/>
          </a:bodyPr>
          <a:lstStyle/>
          <a:p>
            <a:r>
              <a:rPr lang="en-US" sz="1200" dirty="0">
                <a:latin typeface="Helvetica" pitchFamily="2" charset="0"/>
              </a:rPr>
              <a:t>(figure from IPCC AR6, 2023)</a:t>
            </a:r>
          </a:p>
        </p:txBody>
      </p:sp>
      <p:sp>
        <p:nvSpPr>
          <p:cNvPr id="9" name="TextBox 8">
            <a:extLst>
              <a:ext uri="{FF2B5EF4-FFF2-40B4-BE49-F238E27FC236}">
                <a16:creationId xmlns:a16="http://schemas.microsoft.com/office/drawing/2014/main" id="{685051A1-2F17-0564-1F09-5309CB19B56B}"/>
              </a:ext>
            </a:extLst>
          </p:cNvPr>
          <p:cNvSpPr txBox="1"/>
          <p:nvPr/>
        </p:nvSpPr>
        <p:spPr>
          <a:xfrm>
            <a:off x="1107146" y="1682651"/>
            <a:ext cx="1144236" cy="646331"/>
          </a:xfrm>
          <a:prstGeom prst="rect">
            <a:avLst/>
          </a:prstGeom>
          <a:noFill/>
        </p:spPr>
        <p:txBody>
          <a:bodyPr wrap="square" rtlCol="0">
            <a:spAutoFit/>
          </a:bodyPr>
          <a:lstStyle/>
          <a:p>
            <a:r>
              <a:rPr lang="en-US" dirty="0"/>
              <a:t>emissions pathways</a:t>
            </a:r>
          </a:p>
        </p:txBody>
      </p:sp>
      <p:sp>
        <p:nvSpPr>
          <p:cNvPr id="10" name="Left Brace 9">
            <a:extLst>
              <a:ext uri="{FF2B5EF4-FFF2-40B4-BE49-F238E27FC236}">
                <a16:creationId xmlns:a16="http://schemas.microsoft.com/office/drawing/2014/main" id="{29FA74B9-B551-C6C4-CFF8-EBE695638951}"/>
              </a:ext>
            </a:extLst>
          </p:cNvPr>
          <p:cNvSpPr/>
          <p:nvPr/>
        </p:nvSpPr>
        <p:spPr>
          <a:xfrm>
            <a:off x="2322502" y="1682651"/>
            <a:ext cx="349578" cy="62992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0135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CHANGES</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174</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174</a:t>
            </a:fld>
            <a:endParaRPr lang="de-DE" dirty="0"/>
          </a:p>
        </p:txBody>
      </p:sp>
      <p:sp>
        <p:nvSpPr>
          <p:cNvPr id="6" name="Rectangle 5">
            <a:extLst>
              <a:ext uri="{FF2B5EF4-FFF2-40B4-BE49-F238E27FC236}">
                <a16:creationId xmlns:a16="http://schemas.microsoft.com/office/drawing/2014/main" id="{5EA1547C-C1E6-7BA4-6DFE-E59ECDF9ECEC}"/>
              </a:ext>
            </a:extLst>
          </p:cNvPr>
          <p:cNvSpPr/>
          <p:nvPr/>
        </p:nvSpPr>
        <p:spPr>
          <a:xfrm>
            <a:off x="2079170" y="3669881"/>
            <a:ext cx="5391478" cy="14369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Helvetica" pitchFamily="2" charset="0"/>
            </a:endParaRPr>
          </a:p>
        </p:txBody>
      </p:sp>
      <p:sp>
        <p:nvSpPr>
          <p:cNvPr id="7" name="TextBox 6">
            <a:extLst>
              <a:ext uri="{FF2B5EF4-FFF2-40B4-BE49-F238E27FC236}">
                <a16:creationId xmlns:a16="http://schemas.microsoft.com/office/drawing/2014/main" id="{F3B50B13-C5D5-64D9-DF2B-F7A7E6D326B7}"/>
              </a:ext>
            </a:extLst>
          </p:cNvPr>
          <p:cNvSpPr txBox="1"/>
          <p:nvPr/>
        </p:nvSpPr>
        <p:spPr>
          <a:xfrm>
            <a:off x="1377696" y="4786397"/>
            <a:ext cx="3349752" cy="276999"/>
          </a:xfrm>
          <a:prstGeom prst="rect">
            <a:avLst/>
          </a:prstGeom>
          <a:noFill/>
        </p:spPr>
        <p:txBody>
          <a:bodyPr wrap="square" rtlCol="0">
            <a:spAutoFit/>
          </a:bodyPr>
          <a:lstStyle/>
          <a:p>
            <a:r>
              <a:rPr lang="en-US" sz="1200" dirty="0">
                <a:latin typeface="Helvetica" pitchFamily="2" charset="0"/>
              </a:rPr>
              <a:t>(figure adapted from Todd-Brown et al., 2018)</a:t>
            </a:r>
          </a:p>
        </p:txBody>
      </p:sp>
      <p:sp>
        <p:nvSpPr>
          <p:cNvPr id="11" name="Oval 10">
            <a:extLst>
              <a:ext uri="{FF2B5EF4-FFF2-40B4-BE49-F238E27FC236}">
                <a16:creationId xmlns:a16="http://schemas.microsoft.com/office/drawing/2014/main" id="{14794A6D-50CB-0CE1-3763-289B753B178E}"/>
              </a:ext>
            </a:extLst>
          </p:cNvPr>
          <p:cNvSpPr/>
          <p:nvPr/>
        </p:nvSpPr>
        <p:spPr>
          <a:xfrm>
            <a:off x="2496312" y="263347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DE5D9F7-7064-EE66-9A3E-E17D5580C4BC}"/>
              </a:ext>
            </a:extLst>
          </p:cNvPr>
          <p:cNvSpPr/>
          <p:nvPr/>
        </p:nvSpPr>
        <p:spPr>
          <a:xfrm>
            <a:off x="7001256" y="256866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01337C-73C9-34A3-29F8-BB5C11F2FE26}"/>
              </a:ext>
            </a:extLst>
          </p:cNvPr>
          <p:cNvSpPr/>
          <p:nvPr/>
        </p:nvSpPr>
        <p:spPr>
          <a:xfrm>
            <a:off x="5955792" y="271308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F4AF7E-328F-185D-9E03-7E6FBB8D927A}"/>
              </a:ext>
            </a:extLst>
          </p:cNvPr>
          <p:cNvSpPr/>
          <p:nvPr/>
        </p:nvSpPr>
        <p:spPr>
          <a:xfrm>
            <a:off x="6211824" y="270568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3F8DFFB-0DD8-085A-0B05-C29769A8BB42}"/>
              </a:ext>
            </a:extLst>
          </p:cNvPr>
          <p:cNvSpPr/>
          <p:nvPr/>
        </p:nvSpPr>
        <p:spPr>
          <a:xfrm>
            <a:off x="2228088" y="2128959"/>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7E5D35A-23C1-5EED-D079-14CF80678496}"/>
              </a:ext>
            </a:extLst>
          </p:cNvPr>
          <p:cNvSpPr/>
          <p:nvPr/>
        </p:nvSpPr>
        <p:spPr>
          <a:xfrm>
            <a:off x="4354848" y="1972909"/>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7A3BD37-44C9-EB67-ECDD-7A6E01422E2D}"/>
              </a:ext>
            </a:extLst>
          </p:cNvPr>
          <p:cNvSpPr/>
          <p:nvPr/>
        </p:nvSpPr>
        <p:spPr>
          <a:xfrm>
            <a:off x="4611414" y="1997806"/>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9F16B5-74AA-5B07-8126-D90BB37B8C0F}"/>
              </a:ext>
            </a:extLst>
          </p:cNvPr>
          <p:cNvSpPr/>
          <p:nvPr/>
        </p:nvSpPr>
        <p:spPr>
          <a:xfrm>
            <a:off x="2763786" y="251715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E056D20-74B1-E7AD-D02D-217E26B934E6}"/>
              </a:ext>
            </a:extLst>
          </p:cNvPr>
          <p:cNvSpPr/>
          <p:nvPr/>
        </p:nvSpPr>
        <p:spPr>
          <a:xfrm>
            <a:off x="3035058" y="251410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E909E6-A27C-32C9-5AA5-43CDF27DA6AD}"/>
              </a:ext>
            </a:extLst>
          </p:cNvPr>
          <p:cNvSpPr/>
          <p:nvPr/>
        </p:nvSpPr>
        <p:spPr>
          <a:xfrm>
            <a:off x="3306330" y="252934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1D2C75-39EA-271A-D7EC-64CAAADAC5CB}"/>
              </a:ext>
            </a:extLst>
          </p:cNvPr>
          <p:cNvSpPr/>
          <p:nvPr/>
        </p:nvSpPr>
        <p:spPr>
          <a:xfrm>
            <a:off x="3568458" y="251715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51A18F-8E56-5888-F6B9-2668C195AD3B}"/>
              </a:ext>
            </a:extLst>
          </p:cNvPr>
          <p:cNvSpPr/>
          <p:nvPr/>
        </p:nvSpPr>
        <p:spPr>
          <a:xfrm>
            <a:off x="3830586" y="253239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D588B08-3C29-D0F6-EFE5-F1951BA75D7B}"/>
              </a:ext>
            </a:extLst>
          </p:cNvPr>
          <p:cNvSpPr/>
          <p:nvPr/>
        </p:nvSpPr>
        <p:spPr>
          <a:xfrm>
            <a:off x="4083570" y="2538486"/>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61E119E-C3B5-EDD9-61B5-2AC4ED50363C}"/>
              </a:ext>
            </a:extLst>
          </p:cNvPr>
          <p:cNvSpPr/>
          <p:nvPr/>
        </p:nvSpPr>
        <p:spPr>
          <a:xfrm>
            <a:off x="4882686" y="236966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2E2C9AD-781F-4642-1F23-9B405DAA8552}"/>
              </a:ext>
            </a:extLst>
          </p:cNvPr>
          <p:cNvSpPr/>
          <p:nvPr/>
        </p:nvSpPr>
        <p:spPr>
          <a:xfrm>
            <a:off x="5144814" y="243062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59E77F-0074-C947-1CF0-E5E6D8524E78}"/>
              </a:ext>
            </a:extLst>
          </p:cNvPr>
          <p:cNvSpPr/>
          <p:nvPr/>
        </p:nvSpPr>
        <p:spPr>
          <a:xfrm>
            <a:off x="5406942" y="249158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CAFC41-BF80-8064-75A0-3387CC9348AD}"/>
              </a:ext>
            </a:extLst>
          </p:cNvPr>
          <p:cNvSpPr/>
          <p:nvPr/>
        </p:nvSpPr>
        <p:spPr>
          <a:xfrm>
            <a:off x="5678214" y="2360518"/>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4DD6849-B92F-313A-E909-2A19000698BB}"/>
              </a:ext>
            </a:extLst>
          </p:cNvPr>
          <p:cNvSpPr/>
          <p:nvPr/>
        </p:nvSpPr>
        <p:spPr>
          <a:xfrm>
            <a:off x="6470694" y="2092294"/>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4766312-B4DE-58C9-5C85-27DD7C58C241}"/>
              </a:ext>
            </a:extLst>
          </p:cNvPr>
          <p:cNvSpPr/>
          <p:nvPr/>
        </p:nvSpPr>
        <p:spPr>
          <a:xfrm>
            <a:off x="6741966" y="168691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36F873E4-8BD7-8444-3088-A77AABC48A11}"/>
              </a:ext>
            </a:extLst>
          </p:cNvPr>
          <p:cNvCxnSpPr/>
          <p:nvPr/>
        </p:nvCxnSpPr>
        <p:spPr>
          <a:xfrm>
            <a:off x="2153094" y="2575042"/>
            <a:ext cx="534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7F5CC76C-762A-E520-7CEE-88C0EED423A5}"/>
              </a:ext>
            </a:extLst>
          </p:cNvPr>
          <p:cNvGrpSpPr/>
          <p:nvPr/>
        </p:nvGrpSpPr>
        <p:grpSpPr>
          <a:xfrm>
            <a:off x="2185416" y="1528750"/>
            <a:ext cx="5284432" cy="1971452"/>
            <a:chOff x="2185416" y="1528750"/>
            <a:chExt cx="5284432" cy="1971452"/>
          </a:xfrm>
        </p:grpSpPr>
        <p:sp>
          <p:nvSpPr>
            <p:cNvPr id="3" name="Rectangle 2">
              <a:extLst>
                <a:ext uri="{FF2B5EF4-FFF2-40B4-BE49-F238E27FC236}">
                  <a16:creationId xmlns:a16="http://schemas.microsoft.com/office/drawing/2014/main" id="{CA53D277-4F97-9EB9-FF30-B02FC3D6024F}"/>
                </a:ext>
              </a:extLst>
            </p:cNvPr>
            <p:cNvSpPr/>
            <p:nvPr/>
          </p:nvSpPr>
          <p:spPr>
            <a:xfrm>
              <a:off x="2185416" y="1965961"/>
              <a:ext cx="237744" cy="3683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066BF0-4377-80DD-9418-7A230156C8EF}"/>
                </a:ext>
              </a:extLst>
            </p:cNvPr>
            <p:cNvSpPr/>
            <p:nvPr/>
          </p:nvSpPr>
          <p:spPr>
            <a:xfrm>
              <a:off x="2450242" y="2103370"/>
              <a:ext cx="237744" cy="119446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BD08A4-88F0-1F3C-1CE5-CF2B3C0F6948}"/>
                </a:ext>
              </a:extLst>
            </p:cNvPr>
            <p:cNvSpPr/>
            <p:nvPr/>
          </p:nvSpPr>
          <p:spPr>
            <a:xfrm>
              <a:off x="2722563" y="2510603"/>
              <a:ext cx="237744" cy="16514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128FED6-586B-409E-08A6-A61A459757C2}"/>
                </a:ext>
              </a:extLst>
            </p:cNvPr>
            <p:cNvSpPr/>
            <p:nvPr/>
          </p:nvSpPr>
          <p:spPr>
            <a:xfrm>
              <a:off x="2987390" y="2520598"/>
              <a:ext cx="237744" cy="13266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A5E67E8-E1B4-F55B-42FD-67E98ABB8FD3}"/>
                </a:ext>
              </a:extLst>
            </p:cNvPr>
            <p:cNvSpPr/>
            <p:nvPr/>
          </p:nvSpPr>
          <p:spPr>
            <a:xfrm>
              <a:off x="3244721" y="2538086"/>
              <a:ext cx="237744" cy="1601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9016490-9B7E-F3F2-89F5-4AE1ADC69DDC}"/>
                </a:ext>
              </a:extLst>
            </p:cNvPr>
            <p:cNvSpPr/>
            <p:nvPr/>
          </p:nvSpPr>
          <p:spPr>
            <a:xfrm>
              <a:off x="3517042" y="2540586"/>
              <a:ext cx="237744" cy="11267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1BEB993-2094-DFBA-359C-E955AA42B4D7}"/>
                </a:ext>
              </a:extLst>
            </p:cNvPr>
            <p:cNvSpPr/>
            <p:nvPr/>
          </p:nvSpPr>
          <p:spPr>
            <a:xfrm>
              <a:off x="3766878" y="2535589"/>
              <a:ext cx="237744" cy="1476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94DA4C-D6E0-0891-12EC-C92A2F46FE97}"/>
                </a:ext>
              </a:extLst>
            </p:cNvPr>
            <p:cNvSpPr/>
            <p:nvPr/>
          </p:nvSpPr>
          <p:spPr>
            <a:xfrm>
              <a:off x="4039200" y="2515602"/>
              <a:ext cx="237744" cy="1826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AF56AA7-16A0-2E6E-B7EC-AADC41B65221}"/>
                </a:ext>
              </a:extLst>
            </p:cNvPr>
            <p:cNvSpPr/>
            <p:nvPr/>
          </p:nvSpPr>
          <p:spPr>
            <a:xfrm>
              <a:off x="4304027" y="1528750"/>
              <a:ext cx="237744" cy="119946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3E880F5-BBB7-79B8-4F87-002352ADE0E5}"/>
                </a:ext>
              </a:extLst>
            </p:cNvPr>
            <p:cNvSpPr/>
            <p:nvPr/>
          </p:nvSpPr>
          <p:spPr>
            <a:xfrm>
              <a:off x="4568853" y="1756101"/>
              <a:ext cx="237744" cy="110702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CB5B207-1FA8-D182-941C-C61B5A3ECFB1}"/>
                </a:ext>
              </a:extLst>
            </p:cNvPr>
            <p:cNvSpPr/>
            <p:nvPr/>
          </p:nvSpPr>
          <p:spPr>
            <a:xfrm>
              <a:off x="4833680" y="2110868"/>
              <a:ext cx="237744" cy="47493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5F59F2-39C8-5745-688E-E9F3D5E9A764}"/>
                </a:ext>
              </a:extLst>
            </p:cNvPr>
            <p:cNvSpPr/>
            <p:nvPr/>
          </p:nvSpPr>
          <p:spPr>
            <a:xfrm>
              <a:off x="5098506" y="2210802"/>
              <a:ext cx="237744" cy="118447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7AAF220-F9D7-29D5-4AAB-3BBC6A41A1CA}"/>
                </a:ext>
              </a:extLst>
            </p:cNvPr>
            <p:cNvSpPr/>
            <p:nvPr/>
          </p:nvSpPr>
          <p:spPr>
            <a:xfrm>
              <a:off x="5370827" y="2273261"/>
              <a:ext cx="237744" cy="109952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5A24383-02A1-095E-74A9-15247740B7EA}"/>
                </a:ext>
              </a:extLst>
            </p:cNvPr>
            <p:cNvSpPr/>
            <p:nvPr/>
          </p:nvSpPr>
          <p:spPr>
            <a:xfrm>
              <a:off x="5635653" y="1998442"/>
              <a:ext cx="237744" cy="10745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547D3D2-BAE3-7E99-307D-3BFE43A23AAA}"/>
                </a:ext>
              </a:extLst>
            </p:cNvPr>
            <p:cNvSpPr/>
            <p:nvPr/>
          </p:nvSpPr>
          <p:spPr>
            <a:xfrm>
              <a:off x="5907974" y="1858534"/>
              <a:ext cx="237744" cy="10745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204E109-7DD7-B191-F9FF-1AB5D9AD0353}"/>
                </a:ext>
              </a:extLst>
            </p:cNvPr>
            <p:cNvSpPr/>
            <p:nvPr/>
          </p:nvSpPr>
          <p:spPr>
            <a:xfrm>
              <a:off x="6165305" y="1651170"/>
              <a:ext cx="237744" cy="11894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0CF340A-B2DD-2E48-9B14-4DB82DA8E0D1}"/>
                </a:ext>
              </a:extLst>
            </p:cNvPr>
            <p:cNvSpPr/>
            <p:nvPr/>
          </p:nvSpPr>
          <p:spPr>
            <a:xfrm>
              <a:off x="6437626" y="1653667"/>
              <a:ext cx="237744" cy="184653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5A4470-3C72-FB01-D3F6-8AA308C8983E}"/>
                </a:ext>
              </a:extLst>
            </p:cNvPr>
            <p:cNvSpPr/>
            <p:nvPr/>
          </p:nvSpPr>
          <p:spPr>
            <a:xfrm>
              <a:off x="6694957" y="1536245"/>
              <a:ext cx="237744" cy="4574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439F820-82BA-53AD-3897-638096616A05}"/>
                </a:ext>
              </a:extLst>
            </p:cNvPr>
            <p:cNvSpPr/>
            <p:nvPr/>
          </p:nvSpPr>
          <p:spPr>
            <a:xfrm>
              <a:off x="6952288" y="2588055"/>
              <a:ext cx="237744" cy="11017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195BBC0-FC11-EDC3-71A8-7F8353F15AE8}"/>
                </a:ext>
              </a:extLst>
            </p:cNvPr>
            <p:cNvSpPr/>
            <p:nvPr/>
          </p:nvSpPr>
          <p:spPr>
            <a:xfrm>
              <a:off x="7232104" y="2523097"/>
              <a:ext cx="237744" cy="11517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545FB739-6E36-6095-4F16-4CE09F9BBE45}"/>
              </a:ext>
            </a:extLst>
          </p:cNvPr>
          <p:cNvGrpSpPr/>
          <p:nvPr/>
        </p:nvGrpSpPr>
        <p:grpSpPr>
          <a:xfrm>
            <a:off x="2188564" y="1838797"/>
            <a:ext cx="5281789" cy="1176728"/>
            <a:chOff x="2188564" y="1838797"/>
            <a:chExt cx="5281789" cy="1176728"/>
          </a:xfrm>
        </p:grpSpPr>
        <p:cxnSp>
          <p:nvCxnSpPr>
            <p:cNvPr id="54" name="Straight Connector 53">
              <a:extLst>
                <a:ext uri="{FF2B5EF4-FFF2-40B4-BE49-F238E27FC236}">
                  <a16:creationId xmlns:a16="http://schemas.microsoft.com/office/drawing/2014/main" id="{4D1E776C-4C17-8E1D-5022-89B807832651}"/>
                </a:ext>
              </a:extLst>
            </p:cNvPr>
            <p:cNvCxnSpPr>
              <a:cxnSpLocks/>
            </p:cNvCxnSpPr>
            <p:nvPr/>
          </p:nvCxnSpPr>
          <p:spPr>
            <a:xfrm>
              <a:off x="2188564" y="2196059"/>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8431C4A7-E078-96FC-9051-392A0EF83584}"/>
                </a:ext>
              </a:extLst>
            </p:cNvPr>
            <p:cNvCxnSpPr>
              <a:cxnSpLocks/>
            </p:cNvCxnSpPr>
            <p:nvPr/>
          </p:nvCxnSpPr>
          <p:spPr>
            <a:xfrm>
              <a:off x="2453390" y="2910591"/>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5DFAEA10-4A1D-E7A7-21C7-96D736C78CE7}"/>
                </a:ext>
              </a:extLst>
            </p:cNvPr>
            <p:cNvCxnSpPr>
              <a:cxnSpLocks/>
            </p:cNvCxnSpPr>
            <p:nvPr/>
          </p:nvCxnSpPr>
          <p:spPr>
            <a:xfrm>
              <a:off x="2718216" y="2620782"/>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3FD2BF63-B674-6614-3887-5ACB877A2FFA}"/>
                </a:ext>
              </a:extLst>
            </p:cNvPr>
            <p:cNvCxnSpPr>
              <a:cxnSpLocks/>
            </p:cNvCxnSpPr>
            <p:nvPr/>
          </p:nvCxnSpPr>
          <p:spPr>
            <a:xfrm>
              <a:off x="2983042" y="2608290"/>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D0AD6D2-991A-3EA4-BB58-5E685C05DD98}"/>
                </a:ext>
              </a:extLst>
            </p:cNvPr>
            <p:cNvCxnSpPr>
              <a:cxnSpLocks/>
            </p:cNvCxnSpPr>
            <p:nvPr/>
          </p:nvCxnSpPr>
          <p:spPr>
            <a:xfrm>
              <a:off x="3247868" y="2648264"/>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8048FCA-8570-95A0-EA0C-05434B25B54D}"/>
                </a:ext>
              </a:extLst>
            </p:cNvPr>
            <p:cNvCxnSpPr>
              <a:cxnSpLocks/>
            </p:cNvCxnSpPr>
            <p:nvPr/>
          </p:nvCxnSpPr>
          <p:spPr>
            <a:xfrm>
              <a:off x="3520189" y="2605792"/>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658363C1-A154-9AD5-0DC1-C0AC4AA79B56}"/>
                </a:ext>
              </a:extLst>
            </p:cNvPr>
            <p:cNvCxnSpPr>
              <a:cxnSpLocks/>
            </p:cNvCxnSpPr>
            <p:nvPr/>
          </p:nvCxnSpPr>
          <p:spPr>
            <a:xfrm>
              <a:off x="3777520" y="2638271"/>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A21D49F-83BC-75B8-77CF-A4450B7562BF}"/>
                </a:ext>
              </a:extLst>
            </p:cNvPr>
            <p:cNvCxnSpPr>
              <a:cxnSpLocks/>
            </p:cNvCxnSpPr>
            <p:nvPr/>
          </p:nvCxnSpPr>
          <p:spPr>
            <a:xfrm>
              <a:off x="4042346" y="2640770"/>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980AF8-A1AB-0D33-A0AC-EC54EC2A04EB}"/>
                </a:ext>
              </a:extLst>
            </p:cNvPr>
            <p:cNvCxnSpPr>
              <a:cxnSpLocks/>
            </p:cNvCxnSpPr>
            <p:nvPr/>
          </p:nvCxnSpPr>
          <p:spPr>
            <a:xfrm>
              <a:off x="4307172" y="2350961"/>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9FFF16C-1934-F5EA-9237-E2495901D278}"/>
                </a:ext>
              </a:extLst>
            </p:cNvPr>
            <p:cNvCxnSpPr>
              <a:cxnSpLocks/>
            </p:cNvCxnSpPr>
            <p:nvPr/>
          </p:nvCxnSpPr>
          <p:spPr>
            <a:xfrm>
              <a:off x="4571998" y="2503361"/>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01DC92A-110A-2739-FF27-B9550DE5C2EE}"/>
                </a:ext>
              </a:extLst>
            </p:cNvPr>
            <p:cNvCxnSpPr>
              <a:cxnSpLocks/>
            </p:cNvCxnSpPr>
            <p:nvPr/>
          </p:nvCxnSpPr>
          <p:spPr>
            <a:xfrm>
              <a:off x="5106646" y="3015525"/>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3B8FB78F-BA37-9CEC-2908-95EEC8515051}"/>
                </a:ext>
              </a:extLst>
            </p:cNvPr>
            <p:cNvCxnSpPr>
              <a:cxnSpLocks/>
            </p:cNvCxnSpPr>
            <p:nvPr/>
          </p:nvCxnSpPr>
          <p:spPr>
            <a:xfrm>
              <a:off x="4851814" y="2423413"/>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31B96B6C-F48D-7994-7CA2-C848A6530790}"/>
                </a:ext>
              </a:extLst>
            </p:cNvPr>
            <p:cNvCxnSpPr>
              <a:cxnSpLocks/>
            </p:cNvCxnSpPr>
            <p:nvPr/>
          </p:nvCxnSpPr>
          <p:spPr>
            <a:xfrm>
              <a:off x="5371472" y="3003033"/>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D626AD4A-9FD8-7DAE-D071-406F23133E75}"/>
                </a:ext>
              </a:extLst>
            </p:cNvPr>
            <p:cNvCxnSpPr>
              <a:cxnSpLocks/>
            </p:cNvCxnSpPr>
            <p:nvPr/>
          </p:nvCxnSpPr>
          <p:spPr>
            <a:xfrm>
              <a:off x="5643793" y="2713223"/>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F413EA7-7218-6AE5-85B1-7BB86D4516DA}"/>
                </a:ext>
              </a:extLst>
            </p:cNvPr>
            <p:cNvCxnSpPr>
              <a:cxnSpLocks/>
            </p:cNvCxnSpPr>
            <p:nvPr/>
          </p:nvCxnSpPr>
          <p:spPr>
            <a:xfrm>
              <a:off x="5908620" y="2565820"/>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B7B7FFF-35B7-B668-2D4B-B0A6BD63ED00}"/>
                </a:ext>
              </a:extLst>
            </p:cNvPr>
            <p:cNvCxnSpPr>
              <a:cxnSpLocks/>
            </p:cNvCxnSpPr>
            <p:nvPr/>
          </p:nvCxnSpPr>
          <p:spPr>
            <a:xfrm>
              <a:off x="6173446" y="2440902"/>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6234382-3B76-898C-BBEA-DB95A6C4A953}"/>
                </a:ext>
              </a:extLst>
            </p:cNvPr>
            <p:cNvCxnSpPr>
              <a:cxnSpLocks/>
            </p:cNvCxnSpPr>
            <p:nvPr/>
          </p:nvCxnSpPr>
          <p:spPr>
            <a:xfrm>
              <a:off x="6430778" y="2893105"/>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99DCC7C8-B349-2AFF-9ECF-FEF7506953B3}"/>
                </a:ext>
              </a:extLst>
            </p:cNvPr>
            <p:cNvCxnSpPr>
              <a:cxnSpLocks/>
            </p:cNvCxnSpPr>
            <p:nvPr/>
          </p:nvCxnSpPr>
          <p:spPr>
            <a:xfrm>
              <a:off x="6703100" y="1838797"/>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5F8F2221-9856-F6F9-AD78-F1C4E9AC56B6}"/>
                </a:ext>
              </a:extLst>
            </p:cNvPr>
            <p:cNvCxnSpPr>
              <a:cxnSpLocks/>
            </p:cNvCxnSpPr>
            <p:nvPr/>
          </p:nvCxnSpPr>
          <p:spPr>
            <a:xfrm>
              <a:off x="6960431" y="2650764"/>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FC4BA08D-69CB-6286-E1BA-DA3018565A49}"/>
                </a:ext>
              </a:extLst>
            </p:cNvPr>
            <p:cNvCxnSpPr>
              <a:cxnSpLocks/>
            </p:cNvCxnSpPr>
            <p:nvPr/>
          </p:nvCxnSpPr>
          <p:spPr>
            <a:xfrm>
              <a:off x="7232753" y="2600797"/>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a:extLst>
              <a:ext uri="{FF2B5EF4-FFF2-40B4-BE49-F238E27FC236}">
                <a16:creationId xmlns:a16="http://schemas.microsoft.com/office/drawing/2014/main" id="{4A293BBD-472B-A8DC-713F-6DC970945B70}"/>
              </a:ext>
            </a:extLst>
          </p:cNvPr>
          <p:cNvGrpSpPr/>
          <p:nvPr/>
        </p:nvGrpSpPr>
        <p:grpSpPr>
          <a:xfrm>
            <a:off x="2570813" y="2041160"/>
            <a:ext cx="3979887" cy="986853"/>
            <a:chOff x="2570813" y="2041160"/>
            <a:chExt cx="3979887" cy="986853"/>
          </a:xfrm>
        </p:grpSpPr>
        <p:cxnSp>
          <p:nvCxnSpPr>
            <p:cNvPr id="77" name="Straight Arrow Connector 76">
              <a:extLst>
                <a:ext uri="{FF2B5EF4-FFF2-40B4-BE49-F238E27FC236}">
                  <a16:creationId xmlns:a16="http://schemas.microsoft.com/office/drawing/2014/main" id="{3BFCBDB6-00E0-9846-DC65-0DA0CD42830C}"/>
                </a:ext>
              </a:extLst>
            </p:cNvPr>
            <p:cNvCxnSpPr/>
            <p:nvPr/>
          </p:nvCxnSpPr>
          <p:spPr>
            <a:xfrm>
              <a:off x="2570813" y="2690734"/>
              <a:ext cx="0" cy="24733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D374AF4B-2815-FEA0-6A06-75FE0401ED21}"/>
                </a:ext>
              </a:extLst>
            </p:cNvPr>
            <p:cNvCxnSpPr>
              <a:cxnSpLocks/>
            </p:cNvCxnSpPr>
            <p:nvPr/>
          </p:nvCxnSpPr>
          <p:spPr>
            <a:xfrm>
              <a:off x="4432091" y="2041160"/>
              <a:ext cx="0" cy="33478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124C27E1-95CC-6EB4-ECA2-F3B566C4518A}"/>
                </a:ext>
              </a:extLst>
            </p:cNvPr>
            <p:cNvCxnSpPr>
              <a:cxnSpLocks/>
            </p:cNvCxnSpPr>
            <p:nvPr/>
          </p:nvCxnSpPr>
          <p:spPr>
            <a:xfrm>
              <a:off x="4689422" y="2081134"/>
              <a:ext cx="0" cy="42971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D7A2140B-2619-DAFC-3D73-2C35F228CEC3}"/>
                </a:ext>
              </a:extLst>
            </p:cNvPr>
            <p:cNvCxnSpPr>
              <a:cxnSpLocks/>
            </p:cNvCxnSpPr>
            <p:nvPr/>
          </p:nvCxnSpPr>
          <p:spPr>
            <a:xfrm>
              <a:off x="5224071" y="2548327"/>
              <a:ext cx="0" cy="47219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DDB3A225-0021-5FD9-0482-8958444F46BC}"/>
                </a:ext>
              </a:extLst>
            </p:cNvPr>
            <p:cNvCxnSpPr>
              <a:cxnSpLocks/>
            </p:cNvCxnSpPr>
            <p:nvPr/>
          </p:nvCxnSpPr>
          <p:spPr>
            <a:xfrm>
              <a:off x="5496392" y="2580806"/>
              <a:ext cx="0" cy="44720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902B64D7-EF02-ECAF-7EE2-CD288B84CF4B}"/>
                </a:ext>
              </a:extLst>
            </p:cNvPr>
            <p:cNvCxnSpPr>
              <a:cxnSpLocks/>
            </p:cNvCxnSpPr>
            <p:nvPr/>
          </p:nvCxnSpPr>
          <p:spPr>
            <a:xfrm>
              <a:off x="5753723" y="2433403"/>
              <a:ext cx="0" cy="30230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CC82E506-20F2-3440-9F9A-44FD20DE8A1B}"/>
                </a:ext>
              </a:extLst>
            </p:cNvPr>
            <p:cNvCxnSpPr>
              <a:cxnSpLocks/>
            </p:cNvCxnSpPr>
            <p:nvPr/>
          </p:nvCxnSpPr>
          <p:spPr>
            <a:xfrm>
              <a:off x="6550700" y="2188564"/>
              <a:ext cx="0" cy="70453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B9BE5F21-D638-A5CC-7E89-BF704EEBB589}"/>
                </a:ext>
              </a:extLst>
            </p:cNvPr>
            <p:cNvCxnSpPr>
              <a:cxnSpLocks/>
            </p:cNvCxnSpPr>
            <p:nvPr/>
          </p:nvCxnSpPr>
          <p:spPr>
            <a:xfrm flipV="1">
              <a:off x="6018549" y="2570813"/>
              <a:ext cx="0" cy="209862"/>
            </a:xfrm>
            <a:prstGeom prst="straightConnector1">
              <a:avLst/>
            </a:prstGeom>
            <a:ln>
              <a:solidFill>
                <a:srgbClr val="47AF0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0167F393-638E-AF79-8CA3-667DACB93EB8}"/>
                </a:ext>
              </a:extLst>
            </p:cNvPr>
            <p:cNvCxnSpPr>
              <a:cxnSpLocks/>
            </p:cNvCxnSpPr>
            <p:nvPr/>
          </p:nvCxnSpPr>
          <p:spPr>
            <a:xfrm flipV="1">
              <a:off x="6290871" y="2420911"/>
              <a:ext cx="0" cy="317292"/>
            </a:xfrm>
            <a:prstGeom prst="straightConnector1">
              <a:avLst/>
            </a:prstGeom>
            <a:ln>
              <a:solidFill>
                <a:srgbClr val="47AF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8" name="Group 97">
            <a:extLst>
              <a:ext uri="{FF2B5EF4-FFF2-40B4-BE49-F238E27FC236}">
                <a16:creationId xmlns:a16="http://schemas.microsoft.com/office/drawing/2014/main" id="{EB31F8BD-A22C-A6EC-4F6D-3CD4718704D1}"/>
              </a:ext>
            </a:extLst>
          </p:cNvPr>
          <p:cNvGrpSpPr/>
          <p:nvPr/>
        </p:nvGrpSpPr>
        <p:grpSpPr>
          <a:xfrm>
            <a:off x="1689991" y="1409075"/>
            <a:ext cx="5809637" cy="2342682"/>
            <a:chOff x="1689991" y="1409075"/>
            <a:chExt cx="5809637" cy="2342682"/>
          </a:xfrm>
        </p:grpSpPr>
        <p:sp>
          <p:nvSpPr>
            <p:cNvPr id="99" name="TextBox 98">
              <a:extLst>
                <a:ext uri="{FF2B5EF4-FFF2-40B4-BE49-F238E27FC236}">
                  <a16:creationId xmlns:a16="http://schemas.microsoft.com/office/drawing/2014/main" id="{5BBF7623-E61E-C1D2-175D-769B7C616946}"/>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100" name="TextBox 99">
              <a:extLst>
                <a:ext uri="{FF2B5EF4-FFF2-40B4-BE49-F238E27FC236}">
                  <a16:creationId xmlns:a16="http://schemas.microsoft.com/office/drawing/2014/main" id="{897284BC-0862-6FA5-CE2C-AA6CD775F98E}"/>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101" name="TextBox 100">
              <a:extLst>
                <a:ext uri="{FF2B5EF4-FFF2-40B4-BE49-F238E27FC236}">
                  <a16:creationId xmlns:a16="http://schemas.microsoft.com/office/drawing/2014/main" id="{422B9D37-5A13-FC49-549A-0AC5D2766617}"/>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102" name="Rectangle 101">
              <a:extLst>
                <a:ext uri="{FF2B5EF4-FFF2-40B4-BE49-F238E27FC236}">
                  <a16:creationId xmlns:a16="http://schemas.microsoft.com/office/drawing/2014/main" id="{569C455B-E8BA-E330-5561-E9C9517DD024}"/>
                </a:ext>
              </a:extLst>
            </p:cNvPr>
            <p:cNvSpPr/>
            <p:nvPr/>
          </p:nvSpPr>
          <p:spPr>
            <a:xfrm>
              <a:off x="2153628" y="1409075"/>
              <a:ext cx="53460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EB0B121E-5E46-7739-8120-50865DD61D3B}"/>
                </a:ext>
              </a:extLst>
            </p:cNvPr>
            <p:cNvCxnSpPr>
              <a:cxnSpLocks/>
            </p:cNvCxnSpPr>
            <p:nvPr/>
          </p:nvCxnSpPr>
          <p:spPr>
            <a:xfrm>
              <a:off x="2106118" y="2575042"/>
              <a:ext cx="539297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512713FA-04E9-BD3D-781D-411E936B6700}"/>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105" name="Straight Connector 104">
              <a:extLst>
                <a:ext uri="{FF2B5EF4-FFF2-40B4-BE49-F238E27FC236}">
                  <a16:creationId xmlns:a16="http://schemas.microsoft.com/office/drawing/2014/main" id="{23AD626B-28C1-1B2A-423B-E3051877DB30}"/>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B533BD25-099C-4ED5-2DE8-A82BD965C6A1}"/>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06E30A82-82F4-9CEB-F965-26BF5B765E69}"/>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8AE15DC-C7CB-E5A6-21E1-198892E66DD1}"/>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6911FF14-CB87-E416-1871-6AC58AD66B07}"/>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grpSp>
    </p:spTree>
    <p:extLst>
      <p:ext uri="{BB962C8B-B14F-4D97-AF65-F5344CB8AC3E}">
        <p14:creationId xmlns:p14="http://schemas.microsoft.com/office/powerpoint/2010/main" val="28852103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INPUTS VS LOSSES</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175</a:t>
            </a:fld>
            <a:endParaRPr lang="de-DE" dirty="0"/>
          </a:p>
        </p:txBody>
      </p:sp>
      <p:grpSp>
        <p:nvGrpSpPr>
          <p:cNvPr id="23" name="Group 22">
            <a:extLst>
              <a:ext uri="{FF2B5EF4-FFF2-40B4-BE49-F238E27FC236}">
                <a16:creationId xmlns:a16="http://schemas.microsoft.com/office/drawing/2014/main" id="{EC108E9A-5DCC-364A-B258-72190388A061}"/>
              </a:ext>
            </a:extLst>
          </p:cNvPr>
          <p:cNvGrpSpPr/>
          <p:nvPr/>
        </p:nvGrpSpPr>
        <p:grpSpPr>
          <a:xfrm>
            <a:off x="1616839" y="1418219"/>
            <a:ext cx="5887837" cy="2342682"/>
            <a:chOff x="1689991" y="1409075"/>
            <a:chExt cx="5887837" cy="2342682"/>
          </a:xfrm>
        </p:grpSpPr>
        <p:sp>
          <p:nvSpPr>
            <p:cNvPr id="24" name="TextBox 23">
              <a:extLst>
                <a:ext uri="{FF2B5EF4-FFF2-40B4-BE49-F238E27FC236}">
                  <a16:creationId xmlns:a16="http://schemas.microsoft.com/office/drawing/2014/main" id="{10594BD5-7363-771F-A54D-D7C06B98F89A}"/>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25" name="TextBox 24">
              <a:extLst>
                <a:ext uri="{FF2B5EF4-FFF2-40B4-BE49-F238E27FC236}">
                  <a16:creationId xmlns:a16="http://schemas.microsoft.com/office/drawing/2014/main" id="{35A806C8-8E4C-215F-A231-D26FCB439378}"/>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26" name="TextBox 25">
              <a:extLst>
                <a:ext uri="{FF2B5EF4-FFF2-40B4-BE49-F238E27FC236}">
                  <a16:creationId xmlns:a16="http://schemas.microsoft.com/office/drawing/2014/main" id="{2E451633-E3C8-7B2E-5532-5176E8C194EB}"/>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27" name="Rectangle 26">
              <a:extLst>
                <a:ext uri="{FF2B5EF4-FFF2-40B4-BE49-F238E27FC236}">
                  <a16:creationId xmlns:a16="http://schemas.microsoft.com/office/drawing/2014/main" id="{7F83902C-5228-82FA-CEBA-93637BB8F782}"/>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4815043E-52D3-77F6-2B9E-FCEC84E2369E}"/>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DCAE8960-B0E9-B710-C676-09B8E2B3223E}"/>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30" name="Straight Connector 29">
              <a:extLst>
                <a:ext uri="{FF2B5EF4-FFF2-40B4-BE49-F238E27FC236}">
                  <a16:creationId xmlns:a16="http://schemas.microsoft.com/office/drawing/2014/main" id="{9517674E-E0D3-38B0-0091-49829C8C4D1B}"/>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106DE13-57FB-3090-19B6-1303D073A8AF}"/>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74962E2-F681-6BAB-8251-775CDC70EBD8}"/>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DFA7B62-65F2-71C0-E8B8-71578443BA5D}"/>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679ECF12-770F-D133-0D08-20B48EEE1956}"/>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grpSp>
      <p:sp>
        <p:nvSpPr>
          <p:cNvPr id="35" name="TextBox 34">
            <a:extLst>
              <a:ext uri="{FF2B5EF4-FFF2-40B4-BE49-F238E27FC236}">
                <a16:creationId xmlns:a16="http://schemas.microsoft.com/office/drawing/2014/main" id="{C9A0821D-7008-2BD7-2B9A-978336AD18A0}"/>
              </a:ext>
            </a:extLst>
          </p:cNvPr>
          <p:cNvSpPr txBox="1"/>
          <p:nvPr/>
        </p:nvSpPr>
        <p:spPr>
          <a:xfrm>
            <a:off x="2507231" y="4053616"/>
            <a:ext cx="1918741" cy="646331"/>
          </a:xfrm>
          <a:prstGeom prst="rect">
            <a:avLst/>
          </a:prstGeom>
          <a:noFill/>
        </p:spPr>
        <p:txBody>
          <a:bodyPr wrap="square" rtlCol="0">
            <a:spAutoFit/>
          </a:bodyPr>
          <a:lstStyle/>
          <a:p>
            <a:r>
              <a:rPr lang="en-US" sz="1200" b="1" dirty="0">
                <a:latin typeface="Helvetica" pitchFamily="2" charset="0"/>
              </a:rPr>
              <a:t>Model mean after adjusting temperature sensitivity (Q10)</a:t>
            </a:r>
          </a:p>
        </p:txBody>
      </p:sp>
      <p:sp>
        <p:nvSpPr>
          <p:cNvPr id="36" name="TextBox 35">
            <a:extLst>
              <a:ext uri="{FF2B5EF4-FFF2-40B4-BE49-F238E27FC236}">
                <a16:creationId xmlns:a16="http://schemas.microsoft.com/office/drawing/2014/main" id="{2D7B3EF8-7463-C5E4-E2A9-E0C11EF711F5}"/>
              </a:ext>
            </a:extLst>
          </p:cNvPr>
          <p:cNvSpPr txBox="1"/>
          <p:nvPr/>
        </p:nvSpPr>
        <p:spPr>
          <a:xfrm>
            <a:off x="134913" y="2248063"/>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37" name="Oval 36">
            <a:extLst>
              <a:ext uri="{FF2B5EF4-FFF2-40B4-BE49-F238E27FC236}">
                <a16:creationId xmlns:a16="http://schemas.microsoft.com/office/drawing/2014/main" id="{EC881C89-B05D-D87D-572D-34407A72A653}"/>
              </a:ext>
            </a:extLst>
          </p:cNvPr>
          <p:cNvSpPr/>
          <p:nvPr/>
        </p:nvSpPr>
        <p:spPr>
          <a:xfrm>
            <a:off x="2316480" y="411930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06AA58CA-9400-3C7F-11F8-3987A3501AB8}"/>
              </a:ext>
            </a:extLst>
          </p:cNvPr>
          <p:cNvGrpSpPr/>
          <p:nvPr/>
        </p:nvGrpSpPr>
        <p:grpSpPr>
          <a:xfrm>
            <a:off x="2228088" y="1768190"/>
            <a:ext cx="4917168" cy="1335172"/>
            <a:chOff x="2228088" y="1768190"/>
            <a:chExt cx="4917168" cy="1335172"/>
          </a:xfrm>
          <a:solidFill>
            <a:schemeClr val="tx1">
              <a:alpha val="50000"/>
            </a:schemeClr>
          </a:solidFill>
        </p:grpSpPr>
        <p:sp>
          <p:nvSpPr>
            <p:cNvPr id="39" name="Oval 38">
              <a:extLst>
                <a:ext uri="{FF2B5EF4-FFF2-40B4-BE49-F238E27FC236}">
                  <a16:creationId xmlns:a16="http://schemas.microsoft.com/office/drawing/2014/main" id="{0DCE35D6-44CB-56B5-6AF9-2A8AA552C427}"/>
                </a:ext>
              </a:extLst>
            </p:cNvPr>
            <p:cNvSpPr/>
            <p:nvPr/>
          </p:nvSpPr>
          <p:spPr>
            <a:xfrm>
              <a:off x="7001256" y="257882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3A2E4E3-A65A-3E5F-7DCC-70EFE6EAF5F0}"/>
                </a:ext>
              </a:extLst>
            </p:cNvPr>
            <p:cNvSpPr/>
            <p:nvPr/>
          </p:nvSpPr>
          <p:spPr>
            <a:xfrm>
              <a:off x="5955792" y="25098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DD5AFE4-867E-9E0E-17E7-F3284B653BF0}"/>
                </a:ext>
              </a:extLst>
            </p:cNvPr>
            <p:cNvSpPr/>
            <p:nvPr/>
          </p:nvSpPr>
          <p:spPr>
            <a:xfrm>
              <a:off x="6211824" y="23704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0397DF9-9E7C-A63E-9AF8-29C3BFF4FB5A}"/>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CDDAB31-DD39-16A8-94E3-CA6463919549}"/>
                </a:ext>
              </a:extLst>
            </p:cNvPr>
            <p:cNvSpPr/>
            <p:nvPr/>
          </p:nvSpPr>
          <p:spPr>
            <a:xfrm>
              <a:off x="4354848" y="22777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2CDA731-0B40-B785-0655-A45C897ABB09}"/>
                </a:ext>
              </a:extLst>
            </p:cNvPr>
            <p:cNvSpPr/>
            <p:nvPr/>
          </p:nvSpPr>
          <p:spPr>
            <a:xfrm>
              <a:off x="4611414" y="24346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C875587-DA81-CEA2-8D49-B5F7DA363E6F}"/>
                </a:ext>
              </a:extLst>
            </p:cNvPr>
            <p:cNvSpPr/>
            <p:nvPr/>
          </p:nvSpPr>
          <p:spPr>
            <a:xfrm>
              <a:off x="2763786" y="254763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BD1B5AE-308C-59E5-F436-F7AA6A0DC549}"/>
                </a:ext>
              </a:extLst>
            </p:cNvPr>
            <p:cNvSpPr/>
            <p:nvPr/>
          </p:nvSpPr>
          <p:spPr>
            <a:xfrm>
              <a:off x="3035058" y="2544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6FA94A3-FEC1-A2A9-DF87-A6A8D9F176CE}"/>
                </a:ext>
              </a:extLst>
            </p:cNvPr>
            <p:cNvSpPr/>
            <p:nvPr/>
          </p:nvSpPr>
          <p:spPr>
            <a:xfrm>
              <a:off x="3306330" y="25903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F47D216-21D6-88B4-B649-F4D6FA3E173E}"/>
                </a:ext>
              </a:extLst>
            </p:cNvPr>
            <p:cNvSpPr/>
            <p:nvPr/>
          </p:nvSpPr>
          <p:spPr>
            <a:xfrm>
              <a:off x="3568458" y="25273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264C900-7C29-75CF-CE6C-58AB288A002E}"/>
                </a:ext>
              </a:extLst>
            </p:cNvPr>
            <p:cNvSpPr/>
            <p:nvPr/>
          </p:nvSpPr>
          <p:spPr>
            <a:xfrm>
              <a:off x="3830586" y="257303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AEDFB9B-788B-03F5-64BC-BAE62A8D151B}"/>
                </a:ext>
              </a:extLst>
            </p:cNvPr>
            <p:cNvSpPr/>
            <p:nvPr/>
          </p:nvSpPr>
          <p:spPr>
            <a:xfrm>
              <a:off x="4083570" y="256896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9E7B49-4E95-ED47-836B-BDB0B6813DEA}"/>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DBDC77D-5E4B-CC11-7363-39AD31034277}"/>
                </a:ext>
              </a:extLst>
            </p:cNvPr>
            <p:cNvSpPr/>
            <p:nvPr/>
          </p:nvSpPr>
          <p:spPr>
            <a:xfrm>
              <a:off x="5144814" y="29589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E4B5E9C-6D81-5513-9AD7-57CA86309212}"/>
                </a:ext>
              </a:extLst>
            </p:cNvPr>
            <p:cNvSpPr/>
            <p:nvPr/>
          </p:nvSpPr>
          <p:spPr>
            <a:xfrm>
              <a:off x="5406942" y="29487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C0A5E37-9CF4-2687-A9A9-09BAD3A6281E}"/>
                </a:ext>
              </a:extLst>
            </p:cNvPr>
            <p:cNvSpPr/>
            <p:nvPr/>
          </p:nvSpPr>
          <p:spPr>
            <a:xfrm>
              <a:off x="5678214" y="264499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723D3F0-8E7F-FC63-4AFA-2FA3A682CDE7}"/>
                </a:ext>
              </a:extLst>
            </p:cNvPr>
            <p:cNvSpPr/>
            <p:nvPr/>
          </p:nvSpPr>
          <p:spPr>
            <a:xfrm>
              <a:off x="6470694" y="282381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67CD13-285D-7546-E280-CB08C191FCEC}"/>
                </a:ext>
              </a:extLst>
            </p:cNvPr>
            <p:cNvSpPr/>
            <p:nvPr/>
          </p:nvSpPr>
          <p:spPr>
            <a:xfrm>
              <a:off x="6741966" y="17681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565783DB-93F6-469E-298A-9EE63B331FCA}"/>
              </a:ext>
            </a:extLst>
          </p:cNvPr>
          <p:cNvSpPr/>
          <p:nvPr/>
        </p:nvSpPr>
        <p:spPr>
          <a:xfrm>
            <a:off x="2496312" y="2836672"/>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EACFD372-631F-CD32-67CF-8803354F8204}"/>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2B2B3A5A-E5C8-9525-C7E0-30414B4C1519}"/>
              </a:ext>
            </a:extLst>
          </p:cNvPr>
          <p:cNvGrpSpPr/>
          <p:nvPr/>
        </p:nvGrpSpPr>
        <p:grpSpPr>
          <a:xfrm>
            <a:off x="2563318" y="2041160"/>
            <a:ext cx="3979887" cy="986853"/>
            <a:chOff x="2570813" y="2041160"/>
            <a:chExt cx="3979887" cy="986853"/>
          </a:xfrm>
        </p:grpSpPr>
        <p:cxnSp>
          <p:nvCxnSpPr>
            <p:cNvPr id="60" name="Straight Arrow Connector 59">
              <a:extLst>
                <a:ext uri="{FF2B5EF4-FFF2-40B4-BE49-F238E27FC236}">
                  <a16:creationId xmlns:a16="http://schemas.microsoft.com/office/drawing/2014/main" id="{4C6D7431-C3B5-2D87-5DF9-7B644DC84007}"/>
                </a:ext>
              </a:extLst>
            </p:cNvPr>
            <p:cNvCxnSpPr/>
            <p:nvPr/>
          </p:nvCxnSpPr>
          <p:spPr>
            <a:xfrm>
              <a:off x="2570813" y="2690734"/>
              <a:ext cx="0" cy="24733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C27BFC64-FEDA-B3EF-464C-9DE5710FB3DF}"/>
                </a:ext>
              </a:extLst>
            </p:cNvPr>
            <p:cNvCxnSpPr>
              <a:cxnSpLocks/>
            </p:cNvCxnSpPr>
            <p:nvPr/>
          </p:nvCxnSpPr>
          <p:spPr>
            <a:xfrm>
              <a:off x="4432091" y="2041160"/>
              <a:ext cx="0" cy="33478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496D7B3A-4735-B5ED-E075-2EFDA1E2AB8F}"/>
                </a:ext>
              </a:extLst>
            </p:cNvPr>
            <p:cNvCxnSpPr>
              <a:cxnSpLocks/>
            </p:cNvCxnSpPr>
            <p:nvPr/>
          </p:nvCxnSpPr>
          <p:spPr>
            <a:xfrm>
              <a:off x="4689422" y="2081134"/>
              <a:ext cx="0" cy="4297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4E5292-8D2F-7C4C-7434-0AD85742F166}"/>
                </a:ext>
              </a:extLst>
            </p:cNvPr>
            <p:cNvCxnSpPr>
              <a:cxnSpLocks/>
            </p:cNvCxnSpPr>
            <p:nvPr/>
          </p:nvCxnSpPr>
          <p:spPr>
            <a:xfrm>
              <a:off x="5224071" y="2548327"/>
              <a:ext cx="0" cy="47219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7CA2592D-7C6E-0E0D-5F71-0E1744D7920D}"/>
                </a:ext>
              </a:extLst>
            </p:cNvPr>
            <p:cNvCxnSpPr>
              <a:cxnSpLocks/>
            </p:cNvCxnSpPr>
            <p:nvPr/>
          </p:nvCxnSpPr>
          <p:spPr>
            <a:xfrm>
              <a:off x="5496392" y="2580806"/>
              <a:ext cx="0" cy="4472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CFABEE15-75E8-F31A-3B80-4A152AB0095C}"/>
                </a:ext>
              </a:extLst>
            </p:cNvPr>
            <p:cNvCxnSpPr>
              <a:cxnSpLocks/>
            </p:cNvCxnSpPr>
            <p:nvPr/>
          </p:nvCxnSpPr>
          <p:spPr>
            <a:xfrm>
              <a:off x="5753723" y="2433403"/>
              <a:ext cx="0" cy="30230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A2D9DC8E-D597-4F8C-38ED-696D2C7DD287}"/>
                </a:ext>
              </a:extLst>
            </p:cNvPr>
            <p:cNvCxnSpPr>
              <a:cxnSpLocks/>
            </p:cNvCxnSpPr>
            <p:nvPr/>
          </p:nvCxnSpPr>
          <p:spPr>
            <a:xfrm>
              <a:off x="6550700" y="2188564"/>
              <a:ext cx="0" cy="70453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6AC45593-534A-325D-1DF8-7EA87C0136DE}"/>
                </a:ext>
              </a:extLst>
            </p:cNvPr>
            <p:cNvCxnSpPr>
              <a:cxnSpLocks/>
            </p:cNvCxnSpPr>
            <p:nvPr/>
          </p:nvCxnSpPr>
          <p:spPr>
            <a:xfrm flipV="1">
              <a:off x="6018549" y="2570813"/>
              <a:ext cx="0" cy="209862"/>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B7CB6AF-ABD5-315E-C990-1360BCB21182}"/>
                </a:ext>
              </a:extLst>
            </p:cNvPr>
            <p:cNvCxnSpPr>
              <a:cxnSpLocks/>
            </p:cNvCxnSpPr>
            <p:nvPr/>
          </p:nvCxnSpPr>
          <p:spPr>
            <a:xfrm flipV="1">
              <a:off x="6290871" y="2420911"/>
              <a:ext cx="0" cy="317292"/>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69" name="Straight Connector 68">
            <a:extLst>
              <a:ext uri="{FF2B5EF4-FFF2-40B4-BE49-F238E27FC236}">
                <a16:creationId xmlns:a16="http://schemas.microsoft.com/office/drawing/2014/main" id="{CA5D585D-4E1D-0845-5217-02A943F3BC61}"/>
              </a:ext>
            </a:extLst>
          </p:cNvPr>
          <p:cNvCxnSpPr>
            <a:cxnSpLocks/>
          </p:cNvCxnSpPr>
          <p:nvPr/>
        </p:nvCxnSpPr>
        <p:spPr>
          <a:xfrm>
            <a:off x="4572000" y="417910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FE7B4972-2FAE-C24E-06BD-DCA9F58CFED9}"/>
              </a:ext>
            </a:extLst>
          </p:cNvPr>
          <p:cNvSpPr txBox="1"/>
          <p:nvPr/>
        </p:nvSpPr>
        <p:spPr>
          <a:xfrm>
            <a:off x="4895225" y="405361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71" name="Rectangle 70">
            <a:extLst>
              <a:ext uri="{FF2B5EF4-FFF2-40B4-BE49-F238E27FC236}">
                <a16:creationId xmlns:a16="http://schemas.microsoft.com/office/drawing/2014/main" id="{78E8D8D6-A825-8E21-2757-C568253CF047}"/>
              </a:ext>
            </a:extLst>
          </p:cNvPr>
          <p:cNvSpPr/>
          <p:nvPr/>
        </p:nvSpPr>
        <p:spPr>
          <a:xfrm>
            <a:off x="2094229" y="2350162"/>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0D5F4FF-AAD6-DB28-7A06-8A4FE11BEF26}"/>
              </a:ext>
            </a:extLst>
          </p:cNvPr>
          <p:cNvSpPr/>
          <p:nvPr/>
        </p:nvSpPr>
        <p:spPr>
          <a:xfrm>
            <a:off x="4617639" y="430750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34786A74-96E4-B886-AD18-0C1031D7F2D3}"/>
              </a:ext>
            </a:extLst>
          </p:cNvPr>
          <p:cNvSpPr txBox="1"/>
          <p:nvPr/>
        </p:nvSpPr>
        <p:spPr>
          <a:xfrm>
            <a:off x="4895225" y="4255686"/>
            <a:ext cx="1918741" cy="276999"/>
          </a:xfrm>
          <a:prstGeom prst="rect">
            <a:avLst/>
          </a:prstGeom>
          <a:noFill/>
        </p:spPr>
        <p:txBody>
          <a:bodyPr wrap="square" rtlCol="0">
            <a:spAutoFit/>
          </a:bodyPr>
          <a:lstStyle/>
          <a:p>
            <a:r>
              <a:rPr lang="en-US" sz="1200" b="1" dirty="0">
                <a:latin typeface="Helvetica" pitchFamily="2" charset="0"/>
              </a:rPr>
              <a:t>± sd</a:t>
            </a:r>
          </a:p>
        </p:txBody>
      </p:sp>
      <p:sp>
        <p:nvSpPr>
          <p:cNvPr id="74" name="TextBox 73">
            <a:extLst>
              <a:ext uri="{FF2B5EF4-FFF2-40B4-BE49-F238E27FC236}">
                <a16:creationId xmlns:a16="http://schemas.microsoft.com/office/drawing/2014/main" id="{EDF34D84-96E5-B4D1-C494-52C9CAF3935A}"/>
              </a:ext>
            </a:extLst>
          </p:cNvPr>
          <p:cNvSpPr txBox="1"/>
          <p:nvPr/>
        </p:nvSpPr>
        <p:spPr>
          <a:xfrm>
            <a:off x="7728179" y="1036991"/>
            <a:ext cx="986053" cy="646331"/>
          </a:xfrm>
          <a:prstGeom prst="rect">
            <a:avLst/>
          </a:prstGeom>
          <a:noFill/>
        </p:spPr>
        <p:txBody>
          <a:bodyPr wrap="square" rtlCol="0">
            <a:spAutoFit/>
          </a:bodyPr>
          <a:lstStyle/>
          <a:p>
            <a:pPr algn="ctr"/>
            <a:r>
              <a:rPr lang="en-US" b="1" dirty="0">
                <a:solidFill>
                  <a:srgbClr val="00B050"/>
                </a:solidFill>
                <a:latin typeface="Helvetica" pitchFamily="2" charset="0"/>
              </a:rPr>
              <a:t>inputs</a:t>
            </a:r>
          </a:p>
          <a:p>
            <a:pPr algn="ctr"/>
            <a:r>
              <a:rPr lang="en-US" b="1" dirty="0">
                <a:solidFill>
                  <a:srgbClr val="00B050"/>
                </a:solidFill>
                <a:latin typeface="Helvetica" pitchFamily="2" charset="0"/>
              </a:rPr>
              <a:t>+</a:t>
            </a:r>
          </a:p>
        </p:txBody>
      </p:sp>
      <p:sp>
        <p:nvSpPr>
          <p:cNvPr id="75" name="Down Arrow 74">
            <a:extLst>
              <a:ext uri="{FF2B5EF4-FFF2-40B4-BE49-F238E27FC236}">
                <a16:creationId xmlns:a16="http://schemas.microsoft.com/office/drawing/2014/main" id="{26215820-5A10-3B11-2217-12808209644C}"/>
              </a:ext>
            </a:extLst>
          </p:cNvPr>
          <p:cNvSpPr/>
          <p:nvPr/>
        </p:nvSpPr>
        <p:spPr>
          <a:xfrm rot="10800000">
            <a:off x="7982062" y="1635911"/>
            <a:ext cx="484632" cy="860400"/>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Down Arrow 75">
            <a:extLst>
              <a:ext uri="{FF2B5EF4-FFF2-40B4-BE49-F238E27FC236}">
                <a16:creationId xmlns:a16="http://schemas.microsoft.com/office/drawing/2014/main" id="{81A03718-992C-6ACA-AE4A-06F4340F33AB}"/>
              </a:ext>
            </a:extLst>
          </p:cNvPr>
          <p:cNvSpPr/>
          <p:nvPr/>
        </p:nvSpPr>
        <p:spPr>
          <a:xfrm>
            <a:off x="7988158" y="2600844"/>
            <a:ext cx="484632" cy="859263"/>
          </a:xfrm>
          <a:prstGeom prst="downArrow">
            <a:avLst/>
          </a:prstGeom>
          <a:gradFill>
            <a:gsLst>
              <a:gs pos="0">
                <a:srgbClr val="C00000"/>
              </a:gs>
              <a:gs pos="100000">
                <a:srgbClr val="FF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9B32F371-46A7-6BBE-A2AF-CB452CD9D4B7}"/>
              </a:ext>
            </a:extLst>
          </p:cNvPr>
          <p:cNvCxnSpPr>
            <a:cxnSpLocks/>
          </p:cNvCxnSpPr>
          <p:nvPr/>
        </p:nvCxnSpPr>
        <p:spPr>
          <a:xfrm>
            <a:off x="2080476" y="2520040"/>
            <a:ext cx="5424200"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A78E8C9B-23C3-8B50-9068-551B5A2045BA}"/>
              </a:ext>
            </a:extLst>
          </p:cNvPr>
          <p:cNvSpPr txBox="1"/>
          <p:nvPr/>
        </p:nvSpPr>
        <p:spPr>
          <a:xfrm>
            <a:off x="3357664" y="3710585"/>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
        <p:nvSpPr>
          <p:cNvPr id="79" name="TextBox 78">
            <a:extLst>
              <a:ext uri="{FF2B5EF4-FFF2-40B4-BE49-F238E27FC236}">
                <a16:creationId xmlns:a16="http://schemas.microsoft.com/office/drawing/2014/main" id="{1FDA65FE-BCF0-F996-8E47-A15C548E312A}"/>
              </a:ext>
            </a:extLst>
          </p:cNvPr>
          <p:cNvSpPr txBox="1"/>
          <p:nvPr/>
        </p:nvSpPr>
        <p:spPr>
          <a:xfrm>
            <a:off x="3044168" y="4910302"/>
            <a:ext cx="3349752" cy="261610"/>
          </a:xfrm>
          <a:prstGeom prst="rect">
            <a:avLst/>
          </a:prstGeom>
          <a:noFill/>
        </p:spPr>
        <p:txBody>
          <a:bodyPr wrap="square" rtlCol="0">
            <a:spAutoFit/>
          </a:bodyPr>
          <a:lstStyle/>
          <a:p>
            <a:r>
              <a:rPr lang="en-US" sz="1100" i="1" dirty="0">
                <a:latin typeface="Helvetica" pitchFamily="2" charset="0"/>
              </a:rPr>
              <a:t>(figure adapted from Todd-Brown et al., 2018)</a:t>
            </a:r>
          </a:p>
        </p:txBody>
      </p:sp>
      <p:sp>
        <p:nvSpPr>
          <p:cNvPr id="80" name="TextBox 79">
            <a:extLst>
              <a:ext uri="{FF2B5EF4-FFF2-40B4-BE49-F238E27FC236}">
                <a16:creationId xmlns:a16="http://schemas.microsoft.com/office/drawing/2014/main" id="{49A0835F-0C17-A1EE-3D55-3D4EC55593E2}"/>
              </a:ext>
            </a:extLst>
          </p:cNvPr>
          <p:cNvSpPr txBox="1"/>
          <p:nvPr/>
        </p:nvSpPr>
        <p:spPr>
          <a:xfrm>
            <a:off x="7280123" y="3393095"/>
            <a:ext cx="1918741" cy="646331"/>
          </a:xfrm>
          <a:prstGeom prst="rect">
            <a:avLst/>
          </a:prstGeom>
          <a:noFill/>
        </p:spPr>
        <p:txBody>
          <a:bodyPr wrap="square" rtlCol="0">
            <a:spAutoFit/>
          </a:bodyPr>
          <a:lstStyle/>
          <a:p>
            <a:pPr algn="ctr"/>
            <a:r>
              <a:rPr lang="en-US" b="1" dirty="0">
                <a:solidFill>
                  <a:srgbClr val="C00000"/>
                </a:solidFill>
                <a:latin typeface="Helvetica" pitchFamily="2" charset="0"/>
              </a:rPr>
              <a:t>+ decomposition</a:t>
            </a:r>
          </a:p>
        </p:txBody>
      </p:sp>
    </p:spTree>
    <p:extLst>
      <p:ext uri="{BB962C8B-B14F-4D97-AF65-F5344CB8AC3E}">
        <p14:creationId xmlns:p14="http://schemas.microsoft.com/office/powerpoint/2010/main" val="2550769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18</a:t>
            </a:fld>
            <a:endParaRPr lang="de-DE" dirty="0"/>
          </a:p>
        </p:txBody>
      </p:sp>
      <p:pic>
        <p:nvPicPr>
          <p:cNvPr id="28" name="Picture 27">
            <a:extLst>
              <a:ext uri="{FF2B5EF4-FFF2-40B4-BE49-F238E27FC236}">
                <a16:creationId xmlns:a16="http://schemas.microsoft.com/office/drawing/2014/main" id="{D8A4C0AE-3908-7525-EC7E-C56CBED9FB09}"/>
              </a:ext>
            </a:extLst>
          </p:cNvPr>
          <p:cNvPicPr>
            <a:picLocks noChangeAspect="1"/>
          </p:cNvPicPr>
          <p:nvPr/>
        </p:nvPicPr>
        <p:blipFill>
          <a:blip r:embed="rId3">
            <a:extLst>
              <a:ext uri="{BEBA8EAE-BF5A-486C-A8C5-ECC9F3942E4B}">
                <a14:imgProps xmlns:a14="http://schemas.microsoft.com/office/drawing/2010/main">
                  <a14:imgLayer r:embed="rId4">
                    <a14:imgEffect>
                      <a14:saturation sat="115000"/>
                    </a14:imgEffect>
                    <a14:imgEffect>
                      <a14:brightnessContrast bright="25000" contrast="6000"/>
                    </a14:imgEffect>
                  </a14:imgLayer>
                </a14:imgProps>
              </a:ext>
            </a:extLst>
          </a:blip>
          <a:stretch>
            <a:fillRect/>
          </a:stretch>
        </p:blipFill>
        <p:spPr>
          <a:xfrm>
            <a:off x="5024878" y="1132795"/>
            <a:ext cx="2697992" cy="4062145"/>
          </a:xfrm>
          <a:prstGeom prst="rect">
            <a:avLst/>
          </a:prstGeom>
        </p:spPr>
      </p:pic>
      <p:grpSp>
        <p:nvGrpSpPr>
          <p:cNvPr id="31" name="Group 30">
            <a:extLst>
              <a:ext uri="{FF2B5EF4-FFF2-40B4-BE49-F238E27FC236}">
                <a16:creationId xmlns:a16="http://schemas.microsoft.com/office/drawing/2014/main" id="{9FABFFFE-4E68-1C7F-0C09-6526A589DE20}"/>
              </a:ext>
            </a:extLst>
          </p:cNvPr>
          <p:cNvGrpSpPr/>
          <p:nvPr/>
        </p:nvGrpSpPr>
        <p:grpSpPr>
          <a:xfrm>
            <a:off x="21079" y="1627994"/>
            <a:ext cx="3695267" cy="3127000"/>
            <a:chOff x="44484" y="1496284"/>
            <a:chExt cx="3695267" cy="3127000"/>
          </a:xfrm>
        </p:grpSpPr>
        <p:pic>
          <p:nvPicPr>
            <p:cNvPr id="35" name="Picture 34" descr="CA_topo.pdf">
              <a:extLst>
                <a:ext uri="{FF2B5EF4-FFF2-40B4-BE49-F238E27FC236}">
                  <a16:creationId xmlns:a16="http://schemas.microsoft.com/office/drawing/2014/main" id="{FCBC87CC-6342-1B11-569D-EA8482203B7A}"/>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33" name="Straight Connector 32">
              <a:extLst>
                <a:ext uri="{FF2B5EF4-FFF2-40B4-BE49-F238E27FC236}">
                  <a16:creationId xmlns:a16="http://schemas.microsoft.com/office/drawing/2014/main" id="{1F9D8B99-C36B-A79E-D1DE-3B4763E2A63D}"/>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68EBC7C4-7359-339D-2406-008C80FA4C03}"/>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5" name="TextBox 4">
            <a:extLst>
              <a:ext uri="{FF2B5EF4-FFF2-40B4-BE49-F238E27FC236}">
                <a16:creationId xmlns:a16="http://schemas.microsoft.com/office/drawing/2014/main" id="{2BFD5B91-45CB-5B7D-7880-1C6539D2CC71}"/>
              </a:ext>
            </a:extLst>
          </p:cNvPr>
          <p:cNvSpPr txBox="1"/>
          <p:nvPr/>
        </p:nvSpPr>
        <p:spPr>
          <a:xfrm>
            <a:off x="4971116" y="5214543"/>
            <a:ext cx="3164167" cy="307777"/>
          </a:xfrm>
          <a:prstGeom prst="rect">
            <a:avLst/>
          </a:prstGeom>
          <a:noFill/>
        </p:spPr>
        <p:txBody>
          <a:bodyPr wrap="square" rtlCol="0">
            <a:spAutoFit/>
          </a:bodyPr>
          <a:lstStyle/>
          <a:p>
            <a:r>
              <a:rPr lang="en-US" sz="1400" dirty="0">
                <a:latin typeface="Helvetica"/>
                <a:cs typeface="Helvetica"/>
              </a:rPr>
              <a:t>Mixed conifer biome</a:t>
            </a:r>
            <a:endParaRPr lang="en-US" sz="1600" dirty="0">
              <a:latin typeface="Helvetica"/>
              <a:cs typeface="Helvetica"/>
            </a:endParaRPr>
          </a:p>
        </p:txBody>
      </p:sp>
      <p:sp>
        <p:nvSpPr>
          <p:cNvPr id="6" name="Oval 5">
            <a:extLst>
              <a:ext uri="{FF2B5EF4-FFF2-40B4-BE49-F238E27FC236}">
                <a16:creationId xmlns:a16="http://schemas.microsoft.com/office/drawing/2014/main" id="{69EA0610-5E90-D046-4B59-768734CD84C5}"/>
              </a:ext>
            </a:extLst>
          </p:cNvPr>
          <p:cNvSpPr/>
          <p:nvPr/>
        </p:nvSpPr>
        <p:spPr>
          <a:xfrm rot="19947586">
            <a:off x="2144568" y="1536447"/>
            <a:ext cx="550449" cy="3180492"/>
          </a:xfrm>
          <a:prstGeom prst="ellipse">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145280"/>
      </p:ext>
    </p:extLst>
  </p:cSld>
  <p:clrMapOvr>
    <a:masterClrMapping/>
  </p:clrMapOvr>
  <mc:AlternateContent xmlns:mc="http://schemas.openxmlformats.org/markup-compatibility/2006" xmlns:p14="http://schemas.microsoft.com/office/powerpoint/2010/main">
    <mc:Choice Requires="p14">
      <p:transition spd="slow" p14:dur="2000" advClick="0" advTm="16540"/>
    </mc:Choice>
    <mc:Fallback xmlns="">
      <p:transition spd="slow" advClick="0" advTm="1654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19</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Tree>
    <p:extLst>
      <p:ext uri="{BB962C8B-B14F-4D97-AF65-F5344CB8AC3E}">
        <p14:creationId xmlns:p14="http://schemas.microsoft.com/office/powerpoint/2010/main" val="437320575"/>
      </p:ext>
    </p:extLst>
  </p:cSld>
  <p:clrMapOvr>
    <a:masterClrMapping/>
  </p:clrMapOvr>
  <mc:AlternateContent xmlns:mc="http://schemas.openxmlformats.org/markup-compatibility/2006" xmlns:p14="http://schemas.microsoft.com/office/powerpoint/2010/main">
    <mc:Choice Requires="p14">
      <p:transition spd="slow" p14:dur="2000" advClick="0" advTm="56402"/>
    </mc:Choice>
    <mc:Fallback xmlns="">
      <p:transition spd="slow" advClick="0" advTm="5640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CLIMATE CHANGE AND SOIL C</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2</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a:t>
            </a:fld>
            <a:endParaRPr lang="de-DE" dirty="0"/>
          </a:p>
        </p:txBody>
      </p:sp>
      <p:sp>
        <p:nvSpPr>
          <p:cNvPr id="7" name="TextBox 6">
            <a:extLst>
              <a:ext uri="{FF2B5EF4-FFF2-40B4-BE49-F238E27FC236}">
                <a16:creationId xmlns:a16="http://schemas.microsoft.com/office/drawing/2014/main" id="{F3B50B13-C5D5-64D9-DF2B-F7A7E6D326B7}"/>
              </a:ext>
            </a:extLst>
          </p:cNvPr>
          <p:cNvSpPr txBox="1"/>
          <p:nvPr/>
        </p:nvSpPr>
        <p:spPr>
          <a:xfrm>
            <a:off x="2232741" y="2001873"/>
            <a:ext cx="4678518" cy="1077218"/>
          </a:xfrm>
          <a:prstGeom prst="rect">
            <a:avLst/>
          </a:prstGeom>
          <a:noFill/>
        </p:spPr>
        <p:txBody>
          <a:bodyPr wrap="square" rtlCol="0">
            <a:spAutoFit/>
          </a:bodyPr>
          <a:lstStyle/>
          <a:p>
            <a:pPr algn="ctr"/>
            <a:r>
              <a:rPr lang="en-US" sz="3200" b="1" dirty="0">
                <a:latin typeface="Helvetica" pitchFamily="2" charset="0"/>
              </a:rPr>
              <a:t>What drives soil C stock changes?</a:t>
            </a:r>
          </a:p>
        </p:txBody>
      </p:sp>
    </p:spTree>
    <p:extLst>
      <p:ext uri="{BB962C8B-B14F-4D97-AF65-F5344CB8AC3E}">
        <p14:creationId xmlns:p14="http://schemas.microsoft.com/office/powerpoint/2010/main" val="3928650044"/>
      </p:ext>
    </p:extLst>
  </p:cSld>
  <p:clrMapOvr>
    <a:masterClrMapping/>
  </p:clrMapOvr>
  <mc:AlternateContent xmlns:mc="http://schemas.openxmlformats.org/markup-compatibility/2006" xmlns:p14="http://schemas.microsoft.com/office/powerpoint/2010/main">
    <mc:Choice Requires="p14">
      <p:transition spd="slow" p14:dur="2000" advClick="0" advTm="12200"/>
    </mc:Choice>
    <mc:Fallback xmlns="">
      <p:transition spd="slow" advClick="0" advTm="122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20</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20" name="TextBox 19">
            <a:extLst>
              <a:ext uri="{FF2B5EF4-FFF2-40B4-BE49-F238E27FC236}">
                <a16:creationId xmlns:a16="http://schemas.microsoft.com/office/drawing/2014/main" id="{F1686E97-C92F-84F6-B225-620E1B2D0293}"/>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Images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sp>
        <p:nvSpPr>
          <p:cNvPr id="21" name="TextBox 20">
            <a:extLst>
              <a:ext uri="{FF2B5EF4-FFF2-40B4-BE49-F238E27FC236}">
                <a16:creationId xmlns:a16="http://schemas.microsoft.com/office/drawing/2014/main" id="{FE4AEB22-AAAF-23EE-96D6-0724F78285C3}"/>
              </a:ext>
            </a:extLst>
          </p:cNvPr>
          <p:cNvSpPr txBox="1"/>
          <p:nvPr/>
        </p:nvSpPr>
        <p:spPr>
          <a:xfrm>
            <a:off x="4263178" y="1555425"/>
            <a:ext cx="2232838" cy="584775"/>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 1:1 phyllosilicates, 2:1 clays &amp; SRO</a:t>
            </a:r>
            <a:endParaRPr lang="en-US" sz="100" b="1" dirty="0">
              <a:solidFill>
                <a:srgbClr val="FF0000"/>
              </a:solidFill>
              <a:latin typeface="Helvetica"/>
              <a:cs typeface="Helvetica"/>
            </a:endParaRPr>
          </a:p>
        </p:txBody>
      </p:sp>
      <p:pic>
        <p:nvPicPr>
          <p:cNvPr id="26" name="Picture 25">
            <a:extLst>
              <a:ext uri="{FF2B5EF4-FFF2-40B4-BE49-F238E27FC236}">
                <a16:creationId xmlns:a16="http://schemas.microsoft.com/office/drawing/2014/main" id="{35AC964F-87ED-C1A0-DB84-C7B770CF6507}"/>
              </a:ext>
            </a:extLst>
          </p:cNvPr>
          <p:cNvPicPr>
            <a:picLocks noChangeAspect="1"/>
          </p:cNvPicPr>
          <p:nvPr/>
        </p:nvPicPr>
        <p:blipFill>
          <a:blip r:embed="rId4"/>
          <a:stretch>
            <a:fillRect/>
          </a:stretch>
        </p:blipFill>
        <p:spPr>
          <a:xfrm>
            <a:off x="6753072" y="1025459"/>
            <a:ext cx="1368000" cy="1338645"/>
          </a:xfrm>
          <a:prstGeom prst="rect">
            <a:avLst/>
          </a:prstGeom>
        </p:spPr>
      </p:pic>
      <p:sp>
        <p:nvSpPr>
          <p:cNvPr id="27" name="TextBox 26">
            <a:extLst>
              <a:ext uri="{FF2B5EF4-FFF2-40B4-BE49-F238E27FC236}">
                <a16:creationId xmlns:a16="http://schemas.microsoft.com/office/drawing/2014/main" id="{3C5D8BAB-D8EF-4380-F919-B9D5CE262257}"/>
              </a:ext>
            </a:extLst>
          </p:cNvPr>
          <p:cNvSpPr txBox="1"/>
          <p:nvPr/>
        </p:nvSpPr>
        <p:spPr>
          <a:xfrm>
            <a:off x="6898183" y="1297000"/>
            <a:ext cx="1241025"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pyrophyllite</a:t>
            </a:r>
            <a:endParaRPr lang="en-US" sz="700" i="1" dirty="0">
              <a:solidFill>
                <a:schemeClr val="bg1"/>
              </a:solidFill>
              <a:latin typeface="Helvetica"/>
              <a:cs typeface="Helvetica"/>
            </a:endParaRPr>
          </a:p>
        </p:txBody>
      </p:sp>
    </p:spTree>
    <p:extLst>
      <p:ext uri="{BB962C8B-B14F-4D97-AF65-F5344CB8AC3E}">
        <p14:creationId xmlns:p14="http://schemas.microsoft.com/office/powerpoint/2010/main" val="2302349059"/>
      </p:ext>
    </p:extLst>
  </p:cSld>
  <p:clrMapOvr>
    <a:masterClrMapping/>
  </p:clrMapOvr>
  <mc:AlternateContent xmlns:mc="http://schemas.openxmlformats.org/markup-compatibility/2006" xmlns:p14="http://schemas.microsoft.com/office/powerpoint/2010/main">
    <mc:Choice Requires="p14">
      <p:transition spd="slow" p14:dur="2000" advClick="0" advTm="18806"/>
    </mc:Choice>
    <mc:Fallback xmlns="">
      <p:transition spd="slow" advClick="0" advTm="1880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21</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2" name="TextBox 1">
            <a:extLst>
              <a:ext uri="{FF2B5EF4-FFF2-40B4-BE49-F238E27FC236}">
                <a16:creationId xmlns:a16="http://schemas.microsoft.com/office/drawing/2014/main" id="{D2921AAE-65B1-AA94-D1AD-32DDA7A008C2}"/>
              </a:ext>
            </a:extLst>
          </p:cNvPr>
          <p:cNvSpPr txBox="1"/>
          <p:nvPr/>
        </p:nvSpPr>
        <p:spPr>
          <a:xfrm>
            <a:off x="3567599" y="3012077"/>
            <a:ext cx="3623997"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2:1 clays, SRO &amp; allophane</a:t>
            </a:r>
            <a:endParaRPr lang="en-US" sz="100" b="1" dirty="0">
              <a:solidFill>
                <a:srgbClr val="FF0000"/>
              </a:solidFill>
              <a:latin typeface="Helvetica"/>
              <a:cs typeface="Helvetica"/>
            </a:endParaRPr>
          </a:p>
        </p:txBody>
      </p:sp>
      <p:sp>
        <p:nvSpPr>
          <p:cNvPr id="20" name="TextBox 19">
            <a:extLst>
              <a:ext uri="{FF2B5EF4-FFF2-40B4-BE49-F238E27FC236}">
                <a16:creationId xmlns:a16="http://schemas.microsoft.com/office/drawing/2014/main" id="{F1686E97-C92F-84F6-B225-620E1B2D0293}"/>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Images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sp>
        <p:nvSpPr>
          <p:cNvPr id="22" name="TextBox 21">
            <a:extLst>
              <a:ext uri="{FF2B5EF4-FFF2-40B4-BE49-F238E27FC236}">
                <a16:creationId xmlns:a16="http://schemas.microsoft.com/office/drawing/2014/main" id="{0FFF97A8-80D0-207D-8F30-530C3ADD5960}"/>
              </a:ext>
            </a:extLst>
          </p:cNvPr>
          <p:cNvSpPr txBox="1"/>
          <p:nvPr/>
        </p:nvSpPr>
        <p:spPr>
          <a:xfrm>
            <a:off x="4263178" y="1555425"/>
            <a:ext cx="2232838" cy="584775"/>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 1:1 phyllosilicates, 2:1 clays &amp; SRO</a:t>
            </a:r>
            <a:endParaRPr lang="en-US" sz="100" b="1" dirty="0">
              <a:solidFill>
                <a:srgbClr val="FF0000"/>
              </a:solidFill>
              <a:latin typeface="Helvetica"/>
              <a:cs typeface="Helvetica"/>
            </a:endParaRPr>
          </a:p>
        </p:txBody>
      </p:sp>
      <p:pic>
        <p:nvPicPr>
          <p:cNvPr id="27" name="Picture 26">
            <a:extLst>
              <a:ext uri="{FF2B5EF4-FFF2-40B4-BE49-F238E27FC236}">
                <a16:creationId xmlns:a16="http://schemas.microsoft.com/office/drawing/2014/main" id="{E80B2A3C-6ABA-1DF9-B810-916FD9DE82EE}"/>
              </a:ext>
            </a:extLst>
          </p:cNvPr>
          <p:cNvPicPr>
            <a:picLocks noChangeAspect="1"/>
          </p:cNvPicPr>
          <p:nvPr/>
        </p:nvPicPr>
        <p:blipFill>
          <a:blip r:embed="rId4"/>
          <a:stretch>
            <a:fillRect/>
          </a:stretch>
        </p:blipFill>
        <p:spPr>
          <a:xfrm>
            <a:off x="7191596" y="2523833"/>
            <a:ext cx="1368000" cy="1226295"/>
          </a:xfrm>
          <a:prstGeom prst="rect">
            <a:avLst/>
          </a:prstGeom>
        </p:spPr>
      </p:pic>
      <p:sp>
        <p:nvSpPr>
          <p:cNvPr id="28" name="TextBox 27">
            <a:extLst>
              <a:ext uri="{FF2B5EF4-FFF2-40B4-BE49-F238E27FC236}">
                <a16:creationId xmlns:a16="http://schemas.microsoft.com/office/drawing/2014/main" id="{BF79B6AC-274D-AC0E-A102-4FE091C630DC}"/>
              </a:ext>
            </a:extLst>
          </p:cNvPr>
          <p:cNvSpPr txBox="1"/>
          <p:nvPr/>
        </p:nvSpPr>
        <p:spPr>
          <a:xfrm>
            <a:off x="7077043" y="2546441"/>
            <a:ext cx="1241025"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vermiculite</a:t>
            </a:r>
            <a:endParaRPr lang="en-US" sz="700" i="1" dirty="0">
              <a:solidFill>
                <a:schemeClr val="bg1"/>
              </a:solidFill>
              <a:latin typeface="Helvetica"/>
              <a:cs typeface="Helvetica"/>
            </a:endParaRPr>
          </a:p>
        </p:txBody>
      </p:sp>
      <p:pic>
        <p:nvPicPr>
          <p:cNvPr id="29" name="Picture 28">
            <a:extLst>
              <a:ext uri="{FF2B5EF4-FFF2-40B4-BE49-F238E27FC236}">
                <a16:creationId xmlns:a16="http://schemas.microsoft.com/office/drawing/2014/main" id="{ED02DAC8-3046-38C4-A126-C33320E41835}"/>
              </a:ext>
            </a:extLst>
          </p:cNvPr>
          <p:cNvPicPr>
            <a:picLocks noChangeAspect="1"/>
          </p:cNvPicPr>
          <p:nvPr/>
        </p:nvPicPr>
        <p:blipFill>
          <a:blip r:embed="rId5"/>
          <a:stretch>
            <a:fillRect/>
          </a:stretch>
        </p:blipFill>
        <p:spPr>
          <a:xfrm>
            <a:off x="6753072" y="1025459"/>
            <a:ext cx="1368000" cy="1338645"/>
          </a:xfrm>
          <a:prstGeom prst="rect">
            <a:avLst/>
          </a:prstGeom>
        </p:spPr>
      </p:pic>
      <p:sp>
        <p:nvSpPr>
          <p:cNvPr id="30" name="TextBox 29">
            <a:extLst>
              <a:ext uri="{FF2B5EF4-FFF2-40B4-BE49-F238E27FC236}">
                <a16:creationId xmlns:a16="http://schemas.microsoft.com/office/drawing/2014/main" id="{81817F3C-9A6F-E17F-5905-85D711B03297}"/>
              </a:ext>
            </a:extLst>
          </p:cNvPr>
          <p:cNvSpPr txBox="1"/>
          <p:nvPr/>
        </p:nvSpPr>
        <p:spPr>
          <a:xfrm>
            <a:off x="6898183" y="1297000"/>
            <a:ext cx="1241025"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pyrophyllite</a:t>
            </a:r>
            <a:endParaRPr lang="en-US" sz="700" i="1" dirty="0">
              <a:solidFill>
                <a:schemeClr val="bg1"/>
              </a:solidFill>
              <a:latin typeface="Helvetica"/>
              <a:cs typeface="Helvetica"/>
            </a:endParaRPr>
          </a:p>
        </p:txBody>
      </p:sp>
    </p:spTree>
    <p:extLst>
      <p:ext uri="{BB962C8B-B14F-4D97-AF65-F5344CB8AC3E}">
        <p14:creationId xmlns:p14="http://schemas.microsoft.com/office/powerpoint/2010/main" val="3625141173"/>
      </p:ext>
    </p:extLst>
  </p:cSld>
  <p:clrMapOvr>
    <a:masterClrMapping/>
  </p:clrMapOvr>
  <mc:AlternateContent xmlns:mc="http://schemas.openxmlformats.org/markup-compatibility/2006" xmlns:p14="http://schemas.microsoft.com/office/powerpoint/2010/main">
    <mc:Choice Requires="p14">
      <p:transition spd="slow" p14:dur="2000" advClick="0" advTm="19256"/>
    </mc:Choice>
    <mc:Fallback xmlns="">
      <p:transition spd="slow" advClick="0" advTm="1925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22</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2" name="TextBox 1">
            <a:extLst>
              <a:ext uri="{FF2B5EF4-FFF2-40B4-BE49-F238E27FC236}">
                <a16:creationId xmlns:a16="http://schemas.microsoft.com/office/drawing/2014/main" id="{D2921AAE-65B1-AA94-D1AD-32DDA7A008C2}"/>
              </a:ext>
            </a:extLst>
          </p:cNvPr>
          <p:cNvSpPr txBox="1"/>
          <p:nvPr/>
        </p:nvSpPr>
        <p:spPr>
          <a:xfrm>
            <a:off x="3567599" y="3012077"/>
            <a:ext cx="3623997"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2:1 clays, SRO &amp; allophane</a:t>
            </a:r>
            <a:endParaRPr lang="en-US" sz="100" b="1" dirty="0">
              <a:solidFill>
                <a:srgbClr val="FF0000"/>
              </a:solidFill>
              <a:latin typeface="Helvetica"/>
              <a:cs typeface="Helvetica"/>
            </a:endParaRPr>
          </a:p>
        </p:txBody>
      </p:sp>
      <p:sp>
        <p:nvSpPr>
          <p:cNvPr id="8" name="TextBox 7">
            <a:extLst>
              <a:ext uri="{FF2B5EF4-FFF2-40B4-BE49-F238E27FC236}">
                <a16:creationId xmlns:a16="http://schemas.microsoft.com/office/drawing/2014/main" id="{EE12ACFC-AE4B-9102-1EF2-8BC4FA241485}"/>
              </a:ext>
            </a:extLst>
          </p:cNvPr>
          <p:cNvSpPr txBox="1"/>
          <p:nvPr/>
        </p:nvSpPr>
        <p:spPr>
          <a:xfrm>
            <a:off x="4293467" y="3877548"/>
            <a:ext cx="2202549" cy="830997"/>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1:1 phyllosilicates &amp; crystalline Fe (oxy)hydroxides </a:t>
            </a:r>
            <a:endParaRPr lang="en-US" sz="100" b="1" dirty="0">
              <a:solidFill>
                <a:srgbClr val="FF0000"/>
              </a:solidFill>
              <a:latin typeface="Helvetica"/>
              <a:cs typeface="Helvetica"/>
            </a:endParaRPr>
          </a:p>
        </p:txBody>
      </p:sp>
      <p:sp>
        <p:nvSpPr>
          <p:cNvPr id="9" name="TextBox 8">
            <a:extLst>
              <a:ext uri="{FF2B5EF4-FFF2-40B4-BE49-F238E27FC236}">
                <a16:creationId xmlns:a16="http://schemas.microsoft.com/office/drawing/2014/main" id="{B09AC946-08A3-31AB-BAA6-0CEADE702EEE}"/>
              </a:ext>
            </a:extLst>
          </p:cNvPr>
          <p:cNvSpPr txBox="1"/>
          <p:nvPr/>
        </p:nvSpPr>
        <p:spPr>
          <a:xfrm>
            <a:off x="4263178" y="1555425"/>
            <a:ext cx="2232838" cy="584775"/>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 1:1 phyllosilicates, 2:1 clays &amp; SRO</a:t>
            </a:r>
            <a:endParaRPr lang="en-US" sz="100" b="1" dirty="0">
              <a:solidFill>
                <a:srgbClr val="FF0000"/>
              </a:solidFill>
              <a:latin typeface="Helvetica"/>
              <a:cs typeface="Helvetica"/>
            </a:endParaRPr>
          </a:p>
        </p:txBody>
      </p:sp>
      <p:pic>
        <p:nvPicPr>
          <p:cNvPr id="7" name="Picture 6">
            <a:extLst>
              <a:ext uri="{FF2B5EF4-FFF2-40B4-BE49-F238E27FC236}">
                <a16:creationId xmlns:a16="http://schemas.microsoft.com/office/drawing/2014/main" id="{E36B0920-1B81-D358-726C-0D02EC50263D}"/>
              </a:ext>
            </a:extLst>
          </p:cNvPr>
          <p:cNvPicPr>
            <a:picLocks noChangeAspect="1"/>
          </p:cNvPicPr>
          <p:nvPr/>
        </p:nvPicPr>
        <p:blipFill>
          <a:blip r:embed="rId4"/>
          <a:stretch>
            <a:fillRect/>
          </a:stretch>
        </p:blipFill>
        <p:spPr>
          <a:xfrm>
            <a:off x="6749124" y="3982145"/>
            <a:ext cx="1368000" cy="1246154"/>
          </a:xfrm>
          <a:prstGeom prst="rect">
            <a:avLst/>
          </a:prstGeom>
        </p:spPr>
      </p:pic>
      <p:sp>
        <p:nvSpPr>
          <p:cNvPr id="16" name="TextBox 15">
            <a:extLst>
              <a:ext uri="{FF2B5EF4-FFF2-40B4-BE49-F238E27FC236}">
                <a16:creationId xmlns:a16="http://schemas.microsoft.com/office/drawing/2014/main" id="{426DB04E-09C8-E3FF-9648-909CF43D124F}"/>
              </a:ext>
            </a:extLst>
          </p:cNvPr>
          <p:cNvSpPr txBox="1"/>
          <p:nvPr/>
        </p:nvSpPr>
        <p:spPr>
          <a:xfrm>
            <a:off x="7177528" y="3999239"/>
            <a:ext cx="961680"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goethite</a:t>
            </a:r>
            <a:endParaRPr lang="en-US" sz="700" i="1" dirty="0">
              <a:solidFill>
                <a:schemeClr val="bg1"/>
              </a:solidFill>
              <a:latin typeface="Helvetica"/>
              <a:cs typeface="Helvetica"/>
            </a:endParaRPr>
          </a:p>
        </p:txBody>
      </p:sp>
      <p:sp>
        <p:nvSpPr>
          <p:cNvPr id="20" name="TextBox 19">
            <a:extLst>
              <a:ext uri="{FF2B5EF4-FFF2-40B4-BE49-F238E27FC236}">
                <a16:creationId xmlns:a16="http://schemas.microsoft.com/office/drawing/2014/main" id="{F1686E97-C92F-84F6-B225-620E1B2D0293}"/>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Images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pic>
        <p:nvPicPr>
          <p:cNvPr id="23" name="Picture 22">
            <a:extLst>
              <a:ext uri="{FF2B5EF4-FFF2-40B4-BE49-F238E27FC236}">
                <a16:creationId xmlns:a16="http://schemas.microsoft.com/office/drawing/2014/main" id="{484C4C35-83B5-A1FE-1741-63B998BC2D84}"/>
              </a:ext>
            </a:extLst>
          </p:cNvPr>
          <p:cNvPicPr>
            <a:picLocks noChangeAspect="1"/>
          </p:cNvPicPr>
          <p:nvPr/>
        </p:nvPicPr>
        <p:blipFill>
          <a:blip r:embed="rId5"/>
          <a:stretch>
            <a:fillRect/>
          </a:stretch>
        </p:blipFill>
        <p:spPr>
          <a:xfrm>
            <a:off x="7191596" y="2523833"/>
            <a:ext cx="1368000" cy="1226295"/>
          </a:xfrm>
          <a:prstGeom prst="rect">
            <a:avLst/>
          </a:prstGeom>
        </p:spPr>
      </p:pic>
      <p:sp>
        <p:nvSpPr>
          <p:cNvPr id="24" name="TextBox 23">
            <a:extLst>
              <a:ext uri="{FF2B5EF4-FFF2-40B4-BE49-F238E27FC236}">
                <a16:creationId xmlns:a16="http://schemas.microsoft.com/office/drawing/2014/main" id="{846F16D1-0572-816A-6814-B1D5111D49AD}"/>
              </a:ext>
            </a:extLst>
          </p:cNvPr>
          <p:cNvSpPr txBox="1"/>
          <p:nvPr/>
        </p:nvSpPr>
        <p:spPr>
          <a:xfrm>
            <a:off x="7077043" y="2546441"/>
            <a:ext cx="1241025"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vermiculite</a:t>
            </a:r>
            <a:endParaRPr lang="en-US" sz="700" i="1" dirty="0">
              <a:solidFill>
                <a:schemeClr val="bg1"/>
              </a:solidFill>
              <a:latin typeface="Helvetica"/>
              <a:cs typeface="Helvetica"/>
            </a:endParaRPr>
          </a:p>
        </p:txBody>
      </p:sp>
      <p:pic>
        <p:nvPicPr>
          <p:cNvPr id="25" name="Picture 24">
            <a:extLst>
              <a:ext uri="{FF2B5EF4-FFF2-40B4-BE49-F238E27FC236}">
                <a16:creationId xmlns:a16="http://schemas.microsoft.com/office/drawing/2014/main" id="{FC799D7E-FBF2-14E2-A9FF-5A507E8682BB}"/>
              </a:ext>
            </a:extLst>
          </p:cNvPr>
          <p:cNvPicPr>
            <a:picLocks noChangeAspect="1"/>
          </p:cNvPicPr>
          <p:nvPr/>
        </p:nvPicPr>
        <p:blipFill>
          <a:blip r:embed="rId6"/>
          <a:stretch>
            <a:fillRect/>
          </a:stretch>
        </p:blipFill>
        <p:spPr>
          <a:xfrm>
            <a:off x="6753072" y="1025459"/>
            <a:ext cx="1368000" cy="1338645"/>
          </a:xfrm>
          <a:prstGeom prst="rect">
            <a:avLst/>
          </a:prstGeom>
        </p:spPr>
      </p:pic>
      <p:sp>
        <p:nvSpPr>
          <p:cNvPr id="26" name="TextBox 25">
            <a:extLst>
              <a:ext uri="{FF2B5EF4-FFF2-40B4-BE49-F238E27FC236}">
                <a16:creationId xmlns:a16="http://schemas.microsoft.com/office/drawing/2014/main" id="{1EADBEB8-E9A9-1DBC-84A1-EA892446BE18}"/>
              </a:ext>
            </a:extLst>
          </p:cNvPr>
          <p:cNvSpPr txBox="1"/>
          <p:nvPr/>
        </p:nvSpPr>
        <p:spPr>
          <a:xfrm>
            <a:off x="6898183" y="1297000"/>
            <a:ext cx="1241025"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pyrophyllite</a:t>
            </a:r>
            <a:endParaRPr lang="en-US" sz="700" i="1" dirty="0">
              <a:solidFill>
                <a:schemeClr val="bg1"/>
              </a:solidFill>
              <a:latin typeface="Helvetica"/>
              <a:cs typeface="Helvetica"/>
            </a:endParaRPr>
          </a:p>
        </p:txBody>
      </p:sp>
    </p:spTree>
    <p:extLst>
      <p:ext uri="{BB962C8B-B14F-4D97-AF65-F5344CB8AC3E}">
        <p14:creationId xmlns:p14="http://schemas.microsoft.com/office/powerpoint/2010/main" val="171769372"/>
      </p:ext>
    </p:extLst>
  </p:cSld>
  <p:clrMapOvr>
    <a:masterClrMapping/>
  </p:clrMapOvr>
  <mc:AlternateContent xmlns:mc="http://schemas.openxmlformats.org/markup-compatibility/2006" xmlns:p14="http://schemas.microsoft.com/office/powerpoint/2010/main">
    <mc:Choice Requires="p14">
      <p:transition spd="slow" p14:dur="2000" advClick="0" advTm="25437"/>
    </mc:Choice>
    <mc:Fallback xmlns="">
      <p:transition spd="slow" advClick="0" advTm="2543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304A41-D582-79F7-84FD-08847E6EFF69}"/>
              </a:ext>
            </a:extLst>
          </p:cNvPr>
          <p:cNvSpPr/>
          <p:nvPr/>
        </p:nvSpPr>
        <p:spPr>
          <a:xfrm>
            <a:off x="4560570" y="1165860"/>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23</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5" name="Freeform 34">
            <a:extLst>
              <a:ext uri="{FF2B5EF4-FFF2-40B4-BE49-F238E27FC236}">
                <a16:creationId xmlns:a16="http://schemas.microsoft.com/office/drawing/2014/main" id="{1849A8B9-2880-3F8B-9A7F-738C539FBA0D}"/>
              </a:ext>
            </a:extLst>
          </p:cNvPr>
          <p:cNvSpPr/>
          <p:nvPr/>
        </p:nvSpPr>
        <p:spPr>
          <a:xfrm>
            <a:off x="2503170" y="1154430"/>
            <a:ext cx="2057400" cy="1417320"/>
          </a:xfrm>
          <a:custGeom>
            <a:avLst/>
            <a:gdLst>
              <a:gd name="connsiteX0" fmla="*/ 2057400 w 2057400"/>
              <a:gd name="connsiteY0" fmla="*/ 0 h 1417320"/>
              <a:gd name="connsiteX1" fmla="*/ 2057400 w 2057400"/>
              <a:gd name="connsiteY1" fmla="*/ 1417320 h 1417320"/>
              <a:gd name="connsiteX2" fmla="*/ 0 w 2057400"/>
              <a:gd name="connsiteY2" fmla="*/ 902970 h 1417320"/>
              <a:gd name="connsiteX3" fmla="*/ 0 w 2057400"/>
              <a:gd name="connsiteY3" fmla="*/ 491490 h 1417320"/>
              <a:gd name="connsiteX4" fmla="*/ 2057400 w 2057400"/>
              <a:gd name="connsiteY4" fmla="*/ 0 h 141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417320">
                <a:moveTo>
                  <a:pt x="2057400" y="0"/>
                </a:moveTo>
                <a:lnTo>
                  <a:pt x="2057400" y="1417320"/>
                </a:lnTo>
                <a:lnTo>
                  <a:pt x="0" y="902970"/>
                </a:lnTo>
                <a:lnTo>
                  <a:pt x="0" y="491490"/>
                </a:lnTo>
                <a:lnTo>
                  <a:pt x="2057400" y="0"/>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2429E8-743E-C651-C41E-410C39268C38}"/>
              </a:ext>
            </a:extLst>
          </p:cNvPr>
          <p:cNvSpPr/>
          <p:nvPr/>
        </p:nvSpPr>
        <p:spPr>
          <a:xfrm>
            <a:off x="4560570" y="4033512"/>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07B7ED-0D72-8E64-F977-2AD89BA36E21}"/>
              </a:ext>
            </a:extLst>
          </p:cNvPr>
          <p:cNvSpPr/>
          <p:nvPr/>
        </p:nvSpPr>
        <p:spPr>
          <a:xfrm>
            <a:off x="4567695" y="2598438"/>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E03448D-8CC5-0FE9-BAC9-D0F21F1BDA7B}"/>
              </a:ext>
            </a:extLst>
          </p:cNvPr>
          <p:cNvSpPr/>
          <p:nvPr/>
        </p:nvSpPr>
        <p:spPr>
          <a:xfrm>
            <a:off x="3246120" y="2583180"/>
            <a:ext cx="1325880" cy="1428750"/>
          </a:xfrm>
          <a:custGeom>
            <a:avLst/>
            <a:gdLst>
              <a:gd name="connsiteX0" fmla="*/ 1325880 w 1325880"/>
              <a:gd name="connsiteY0" fmla="*/ 0 h 1428750"/>
              <a:gd name="connsiteX1" fmla="*/ 1325880 w 1325880"/>
              <a:gd name="connsiteY1" fmla="*/ 1428750 h 1428750"/>
              <a:gd name="connsiteX2" fmla="*/ 0 w 1325880"/>
              <a:gd name="connsiteY2" fmla="*/ 765810 h 1428750"/>
              <a:gd name="connsiteX3" fmla="*/ 0 w 1325880"/>
              <a:gd name="connsiteY3" fmla="*/ 377190 h 1428750"/>
              <a:gd name="connsiteX4" fmla="*/ 1325880 w 1325880"/>
              <a:gd name="connsiteY4" fmla="*/ 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880" h="1428750">
                <a:moveTo>
                  <a:pt x="1325880" y="0"/>
                </a:moveTo>
                <a:lnTo>
                  <a:pt x="1325880" y="1428750"/>
                </a:lnTo>
                <a:lnTo>
                  <a:pt x="0" y="765810"/>
                </a:lnTo>
                <a:lnTo>
                  <a:pt x="0" y="377190"/>
                </a:lnTo>
                <a:lnTo>
                  <a:pt x="1325880" y="0"/>
                </a:lnTo>
                <a:close/>
              </a:path>
            </a:pathLst>
          </a:custGeom>
          <a:solidFill>
            <a:srgbClr val="382B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C369DD-913F-D2F3-BD91-E47F72A010F6}"/>
              </a:ext>
            </a:extLst>
          </p:cNvPr>
          <p:cNvSpPr/>
          <p:nvPr/>
        </p:nvSpPr>
        <p:spPr>
          <a:xfrm>
            <a:off x="3600450" y="3954780"/>
            <a:ext cx="960120" cy="1497330"/>
          </a:xfrm>
          <a:custGeom>
            <a:avLst/>
            <a:gdLst>
              <a:gd name="connsiteX0" fmla="*/ 948690 w 960120"/>
              <a:gd name="connsiteY0" fmla="*/ 68580 h 1497330"/>
              <a:gd name="connsiteX1" fmla="*/ 960120 w 960120"/>
              <a:gd name="connsiteY1" fmla="*/ 1497330 h 1497330"/>
              <a:gd name="connsiteX2" fmla="*/ 0 w 960120"/>
              <a:gd name="connsiteY2" fmla="*/ 400050 h 1497330"/>
              <a:gd name="connsiteX3" fmla="*/ 0 w 960120"/>
              <a:gd name="connsiteY3" fmla="*/ 0 h 1497330"/>
              <a:gd name="connsiteX4" fmla="*/ 948690 w 960120"/>
              <a:gd name="connsiteY4" fmla="*/ 68580 h 149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 h="1497330">
                <a:moveTo>
                  <a:pt x="948690" y="68580"/>
                </a:moveTo>
                <a:lnTo>
                  <a:pt x="960120" y="1497330"/>
                </a:lnTo>
                <a:lnTo>
                  <a:pt x="0" y="400050"/>
                </a:lnTo>
                <a:lnTo>
                  <a:pt x="0" y="0"/>
                </a:lnTo>
                <a:lnTo>
                  <a:pt x="948690" y="68580"/>
                </a:lnTo>
                <a:close/>
              </a:path>
            </a:pathLst>
          </a:custGeom>
          <a:solidFill>
            <a:srgbClr val="9DAB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239442"/>
      </p:ext>
    </p:extLst>
  </p:cSld>
  <p:clrMapOvr>
    <a:masterClrMapping/>
  </p:clrMapOvr>
  <mc:AlternateContent xmlns:mc="http://schemas.openxmlformats.org/markup-compatibility/2006" xmlns:p14="http://schemas.microsoft.com/office/powerpoint/2010/main">
    <mc:Choice Requires="p14">
      <p:transition spd="slow" p14:dur="2000" advClick="0" advTm="12103"/>
    </mc:Choice>
    <mc:Fallback xmlns="">
      <p:transition spd="slow" advClick="0" advTm="1210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304A41-D582-79F7-84FD-08847E6EFF69}"/>
              </a:ext>
            </a:extLst>
          </p:cNvPr>
          <p:cNvSpPr/>
          <p:nvPr/>
        </p:nvSpPr>
        <p:spPr>
          <a:xfrm>
            <a:off x="4560570" y="1165860"/>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24</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5" name="Freeform 34">
            <a:extLst>
              <a:ext uri="{FF2B5EF4-FFF2-40B4-BE49-F238E27FC236}">
                <a16:creationId xmlns:a16="http://schemas.microsoft.com/office/drawing/2014/main" id="{1849A8B9-2880-3F8B-9A7F-738C539FBA0D}"/>
              </a:ext>
            </a:extLst>
          </p:cNvPr>
          <p:cNvSpPr/>
          <p:nvPr/>
        </p:nvSpPr>
        <p:spPr>
          <a:xfrm>
            <a:off x="2503170" y="1154430"/>
            <a:ext cx="2057400" cy="1417320"/>
          </a:xfrm>
          <a:custGeom>
            <a:avLst/>
            <a:gdLst>
              <a:gd name="connsiteX0" fmla="*/ 2057400 w 2057400"/>
              <a:gd name="connsiteY0" fmla="*/ 0 h 1417320"/>
              <a:gd name="connsiteX1" fmla="*/ 2057400 w 2057400"/>
              <a:gd name="connsiteY1" fmla="*/ 1417320 h 1417320"/>
              <a:gd name="connsiteX2" fmla="*/ 0 w 2057400"/>
              <a:gd name="connsiteY2" fmla="*/ 902970 h 1417320"/>
              <a:gd name="connsiteX3" fmla="*/ 0 w 2057400"/>
              <a:gd name="connsiteY3" fmla="*/ 491490 h 1417320"/>
              <a:gd name="connsiteX4" fmla="*/ 2057400 w 2057400"/>
              <a:gd name="connsiteY4" fmla="*/ 0 h 141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417320">
                <a:moveTo>
                  <a:pt x="2057400" y="0"/>
                </a:moveTo>
                <a:lnTo>
                  <a:pt x="2057400" y="1417320"/>
                </a:lnTo>
                <a:lnTo>
                  <a:pt x="0" y="902970"/>
                </a:lnTo>
                <a:lnTo>
                  <a:pt x="0" y="491490"/>
                </a:lnTo>
                <a:lnTo>
                  <a:pt x="2057400" y="0"/>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2429E8-743E-C651-C41E-410C39268C38}"/>
              </a:ext>
            </a:extLst>
          </p:cNvPr>
          <p:cNvSpPr/>
          <p:nvPr/>
        </p:nvSpPr>
        <p:spPr>
          <a:xfrm>
            <a:off x="4560570" y="4033512"/>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07B7ED-0D72-8E64-F977-2AD89BA36E21}"/>
              </a:ext>
            </a:extLst>
          </p:cNvPr>
          <p:cNvSpPr/>
          <p:nvPr/>
        </p:nvSpPr>
        <p:spPr>
          <a:xfrm>
            <a:off x="4567695" y="2598438"/>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E03448D-8CC5-0FE9-BAC9-D0F21F1BDA7B}"/>
              </a:ext>
            </a:extLst>
          </p:cNvPr>
          <p:cNvSpPr/>
          <p:nvPr/>
        </p:nvSpPr>
        <p:spPr>
          <a:xfrm>
            <a:off x="3246120" y="2583180"/>
            <a:ext cx="1325880" cy="1428750"/>
          </a:xfrm>
          <a:custGeom>
            <a:avLst/>
            <a:gdLst>
              <a:gd name="connsiteX0" fmla="*/ 1325880 w 1325880"/>
              <a:gd name="connsiteY0" fmla="*/ 0 h 1428750"/>
              <a:gd name="connsiteX1" fmla="*/ 1325880 w 1325880"/>
              <a:gd name="connsiteY1" fmla="*/ 1428750 h 1428750"/>
              <a:gd name="connsiteX2" fmla="*/ 0 w 1325880"/>
              <a:gd name="connsiteY2" fmla="*/ 765810 h 1428750"/>
              <a:gd name="connsiteX3" fmla="*/ 0 w 1325880"/>
              <a:gd name="connsiteY3" fmla="*/ 377190 h 1428750"/>
              <a:gd name="connsiteX4" fmla="*/ 1325880 w 1325880"/>
              <a:gd name="connsiteY4" fmla="*/ 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880" h="1428750">
                <a:moveTo>
                  <a:pt x="1325880" y="0"/>
                </a:moveTo>
                <a:lnTo>
                  <a:pt x="1325880" y="1428750"/>
                </a:lnTo>
                <a:lnTo>
                  <a:pt x="0" y="765810"/>
                </a:lnTo>
                <a:lnTo>
                  <a:pt x="0" y="377190"/>
                </a:lnTo>
                <a:lnTo>
                  <a:pt x="1325880" y="0"/>
                </a:lnTo>
                <a:close/>
              </a:path>
            </a:pathLst>
          </a:custGeom>
          <a:solidFill>
            <a:srgbClr val="382B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C369DD-913F-D2F3-BD91-E47F72A010F6}"/>
              </a:ext>
            </a:extLst>
          </p:cNvPr>
          <p:cNvSpPr/>
          <p:nvPr/>
        </p:nvSpPr>
        <p:spPr>
          <a:xfrm>
            <a:off x="3600450" y="3954780"/>
            <a:ext cx="960120" cy="1497330"/>
          </a:xfrm>
          <a:custGeom>
            <a:avLst/>
            <a:gdLst>
              <a:gd name="connsiteX0" fmla="*/ 948690 w 960120"/>
              <a:gd name="connsiteY0" fmla="*/ 68580 h 1497330"/>
              <a:gd name="connsiteX1" fmla="*/ 960120 w 960120"/>
              <a:gd name="connsiteY1" fmla="*/ 1497330 h 1497330"/>
              <a:gd name="connsiteX2" fmla="*/ 0 w 960120"/>
              <a:gd name="connsiteY2" fmla="*/ 400050 h 1497330"/>
              <a:gd name="connsiteX3" fmla="*/ 0 w 960120"/>
              <a:gd name="connsiteY3" fmla="*/ 0 h 1497330"/>
              <a:gd name="connsiteX4" fmla="*/ 948690 w 960120"/>
              <a:gd name="connsiteY4" fmla="*/ 68580 h 149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 h="1497330">
                <a:moveTo>
                  <a:pt x="948690" y="68580"/>
                </a:moveTo>
                <a:lnTo>
                  <a:pt x="960120" y="1497330"/>
                </a:lnTo>
                <a:lnTo>
                  <a:pt x="0" y="400050"/>
                </a:lnTo>
                <a:lnTo>
                  <a:pt x="0" y="0"/>
                </a:lnTo>
                <a:lnTo>
                  <a:pt x="948690" y="68580"/>
                </a:lnTo>
                <a:close/>
              </a:path>
            </a:pathLst>
          </a:custGeom>
          <a:solidFill>
            <a:srgbClr val="9DAB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65FFA9A-5440-8974-2ADF-49B6820ED83D}"/>
              </a:ext>
            </a:extLst>
          </p:cNvPr>
          <p:cNvSpPr txBox="1"/>
          <p:nvPr/>
        </p:nvSpPr>
        <p:spPr>
          <a:xfrm>
            <a:off x="4732369" y="845820"/>
            <a:ext cx="843060" cy="307777"/>
          </a:xfrm>
          <a:prstGeom prst="rect">
            <a:avLst/>
          </a:prstGeom>
          <a:noFill/>
        </p:spPr>
        <p:txBody>
          <a:bodyPr wrap="square" rtlCol="0">
            <a:spAutoFit/>
          </a:bodyPr>
          <a:lstStyle/>
          <a:p>
            <a:pPr algn="ctr"/>
            <a:r>
              <a:rPr lang="en-US" sz="1400" b="1" dirty="0">
                <a:solidFill>
                  <a:srgbClr val="BF812D"/>
                </a:solidFill>
                <a:latin typeface="Verdana" panose="020B0604030504040204" pitchFamily="34" charset="0"/>
                <a:ea typeface="Verdana" panose="020B0604030504040204" pitchFamily="34" charset="0"/>
                <a:cs typeface="Verdana" panose="020B0604030504040204" pitchFamily="34" charset="0"/>
              </a:rPr>
              <a:t>WARM</a:t>
            </a:r>
            <a:endParaRPr lang="en-US" sz="1600" b="1" dirty="0">
              <a:solidFill>
                <a:srgbClr val="BF812D"/>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a:extLst>
              <a:ext uri="{FF2B5EF4-FFF2-40B4-BE49-F238E27FC236}">
                <a16:creationId xmlns:a16="http://schemas.microsoft.com/office/drawing/2014/main" id="{EE5EB66B-EBCA-BEEF-578A-55E24D1F34A1}"/>
              </a:ext>
            </a:extLst>
          </p:cNvPr>
          <p:cNvPicPr>
            <a:picLocks noChangeAspect="1"/>
          </p:cNvPicPr>
          <p:nvPr/>
        </p:nvPicPr>
        <p:blipFill>
          <a:blip r:embed="rId4"/>
          <a:stretch>
            <a:fillRect/>
          </a:stretch>
        </p:blipFill>
        <p:spPr>
          <a:xfrm>
            <a:off x="4654894" y="1271295"/>
            <a:ext cx="990600" cy="1231900"/>
          </a:xfrm>
          <a:prstGeom prst="rect">
            <a:avLst/>
          </a:prstGeom>
        </p:spPr>
      </p:pic>
      <p:pic>
        <p:nvPicPr>
          <p:cNvPr id="20" name="Picture 19">
            <a:extLst>
              <a:ext uri="{FF2B5EF4-FFF2-40B4-BE49-F238E27FC236}">
                <a16:creationId xmlns:a16="http://schemas.microsoft.com/office/drawing/2014/main" id="{8465E77E-3F90-4D01-0D7B-619B3ABA6AB8}"/>
              </a:ext>
            </a:extLst>
          </p:cNvPr>
          <p:cNvPicPr>
            <a:picLocks noChangeAspect="1"/>
          </p:cNvPicPr>
          <p:nvPr/>
        </p:nvPicPr>
        <p:blipFill>
          <a:blip r:embed="rId5"/>
          <a:stretch>
            <a:fillRect/>
          </a:stretch>
        </p:blipFill>
        <p:spPr>
          <a:xfrm>
            <a:off x="4654894" y="2689441"/>
            <a:ext cx="1003300" cy="1219200"/>
          </a:xfrm>
          <a:prstGeom prst="rect">
            <a:avLst/>
          </a:prstGeom>
        </p:spPr>
      </p:pic>
      <p:pic>
        <p:nvPicPr>
          <p:cNvPr id="22" name="Picture 21">
            <a:extLst>
              <a:ext uri="{FF2B5EF4-FFF2-40B4-BE49-F238E27FC236}">
                <a16:creationId xmlns:a16="http://schemas.microsoft.com/office/drawing/2014/main" id="{CF59D1F2-3F12-2EA1-986B-03381686F7DD}"/>
              </a:ext>
            </a:extLst>
          </p:cNvPr>
          <p:cNvPicPr>
            <a:picLocks noChangeAspect="1"/>
          </p:cNvPicPr>
          <p:nvPr/>
        </p:nvPicPr>
        <p:blipFill>
          <a:blip r:embed="rId6"/>
          <a:stretch>
            <a:fillRect/>
          </a:stretch>
        </p:blipFill>
        <p:spPr>
          <a:xfrm>
            <a:off x="4654894" y="4094886"/>
            <a:ext cx="1003300" cy="1244600"/>
          </a:xfrm>
          <a:prstGeom prst="rect">
            <a:avLst/>
          </a:prstGeom>
        </p:spPr>
      </p:pic>
    </p:spTree>
    <p:extLst>
      <p:ext uri="{BB962C8B-B14F-4D97-AF65-F5344CB8AC3E}">
        <p14:creationId xmlns:p14="http://schemas.microsoft.com/office/powerpoint/2010/main" val="4103385267"/>
      </p:ext>
    </p:extLst>
  </p:cSld>
  <p:clrMapOvr>
    <a:masterClrMapping/>
  </p:clrMapOvr>
  <mc:AlternateContent xmlns:mc="http://schemas.openxmlformats.org/markup-compatibility/2006" xmlns:p14="http://schemas.microsoft.com/office/powerpoint/2010/main">
    <mc:Choice Requires="p14">
      <p:transition spd="slow" p14:dur="2000" advClick="0" advTm="7733"/>
    </mc:Choice>
    <mc:Fallback xmlns="">
      <p:transition spd="slow" advClick="0" advTm="773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304A41-D582-79F7-84FD-08847E6EFF69}"/>
              </a:ext>
            </a:extLst>
          </p:cNvPr>
          <p:cNvSpPr/>
          <p:nvPr/>
        </p:nvSpPr>
        <p:spPr>
          <a:xfrm>
            <a:off x="4560570" y="1165860"/>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25</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5" name="Freeform 34">
            <a:extLst>
              <a:ext uri="{FF2B5EF4-FFF2-40B4-BE49-F238E27FC236}">
                <a16:creationId xmlns:a16="http://schemas.microsoft.com/office/drawing/2014/main" id="{1849A8B9-2880-3F8B-9A7F-738C539FBA0D}"/>
              </a:ext>
            </a:extLst>
          </p:cNvPr>
          <p:cNvSpPr/>
          <p:nvPr/>
        </p:nvSpPr>
        <p:spPr>
          <a:xfrm>
            <a:off x="2503170" y="1154430"/>
            <a:ext cx="2057400" cy="1417320"/>
          </a:xfrm>
          <a:custGeom>
            <a:avLst/>
            <a:gdLst>
              <a:gd name="connsiteX0" fmla="*/ 2057400 w 2057400"/>
              <a:gd name="connsiteY0" fmla="*/ 0 h 1417320"/>
              <a:gd name="connsiteX1" fmla="*/ 2057400 w 2057400"/>
              <a:gd name="connsiteY1" fmla="*/ 1417320 h 1417320"/>
              <a:gd name="connsiteX2" fmla="*/ 0 w 2057400"/>
              <a:gd name="connsiteY2" fmla="*/ 902970 h 1417320"/>
              <a:gd name="connsiteX3" fmla="*/ 0 w 2057400"/>
              <a:gd name="connsiteY3" fmla="*/ 491490 h 1417320"/>
              <a:gd name="connsiteX4" fmla="*/ 2057400 w 2057400"/>
              <a:gd name="connsiteY4" fmla="*/ 0 h 141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417320">
                <a:moveTo>
                  <a:pt x="2057400" y="0"/>
                </a:moveTo>
                <a:lnTo>
                  <a:pt x="2057400" y="1417320"/>
                </a:lnTo>
                <a:lnTo>
                  <a:pt x="0" y="902970"/>
                </a:lnTo>
                <a:lnTo>
                  <a:pt x="0" y="491490"/>
                </a:lnTo>
                <a:lnTo>
                  <a:pt x="2057400" y="0"/>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2429E8-743E-C651-C41E-410C39268C38}"/>
              </a:ext>
            </a:extLst>
          </p:cNvPr>
          <p:cNvSpPr/>
          <p:nvPr/>
        </p:nvSpPr>
        <p:spPr>
          <a:xfrm>
            <a:off x="4560570" y="4033512"/>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07B7ED-0D72-8E64-F977-2AD89BA36E21}"/>
              </a:ext>
            </a:extLst>
          </p:cNvPr>
          <p:cNvSpPr/>
          <p:nvPr/>
        </p:nvSpPr>
        <p:spPr>
          <a:xfrm>
            <a:off x="4567695" y="2598438"/>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E03448D-8CC5-0FE9-BAC9-D0F21F1BDA7B}"/>
              </a:ext>
            </a:extLst>
          </p:cNvPr>
          <p:cNvSpPr/>
          <p:nvPr/>
        </p:nvSpPr>
        <p:spPr>
          <a:xfrm>
            <a:off x="3246120" y="2583180"/>
            <a:ext cx="1325880" cy="1428750"/>
          </a:xfrm>
          <a:custGeom>
            <a:avLst/>
            <a:gdLst>
              <a:gd name="connsiteX0" fmla="*/ 1325880 w 1325880"/>
              <a:gd name="connsiteY0" fmla="*/ 0 h 1428750"/>
              <a:gd name="connsiteX1" fmla="*/ 1325880 w 1325880"/>
              <a:gd name="connsiteY1" fmla="*/ 1428750 h 1428750"/>
              <a:gd name="connsiteX2" fmla="*/ 0 w 1325880"/>
              <a:gd name="connsiteY2" fmla="*/ 765810 h 1428750"/>
              <a:gd name="connsiteX3" fmla="*/ 0 w 1325880"/>
              <a:gd name="connsiteY3" fmla="*/ 377190 h 1428750"/>
              <a:gd name="connsiteX4" fmla="*/ 1325880 w 1325880"/>
              <a:gd name="connsiteY4" fmla="*/ 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880" h="1428750">
                <a:moveTo>
                  <a:pt x="1325880" y="0"/>
                </a:moveTo>
                <a:lnTo>
                  <a:pt x="1325880" y="1428750"/>
                </a:lnTo>
                <a:lnTo>
                  <a:pt x="0" y="765810"/>
                </a:lnTo>
                <a:lnTo>
                  <a:pt x="0" y="377190"/>
                </a:lnTo>
                <a:lnTo>
                  <a:pt x="1325880" y="0"/>
                </a:lnTo>
                <a:close/>
              </a:path>
            </a:pathLst>
          </a:custGeom>
          <a:solidFill>
            <a:srgbClr val="382B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C369DD-913F-D2F3-BD91-E47F72A010F6}"/>
              </a:ext>
            </a:extLst>
          </p:cNvPr>
          <p:cNvSpPr/>
          <p:nvPr/>
        </p:nvSpPr>
        <p:spPr>
          <a:xfrm>
            <a:off x="3600450" y="3954780"/>
            <a:ext cx="960120" cy="1497330"/>
          </a:xfrm>
          <a:custGeom>
            <a:avLst/>
            <a:gdLst>
              <a:gd name="connsiteX0" fmla="*/ 948690 w 960120"/>
              <a:gd name="connsiteY0" fmla="*/ 68580 h 1497330"/>
              <a:gd name="connsiteX1" fmla="*/ 960120 w 960120"/>
              <a:gd name="connsiteY1" fmla="*/ 1497330 h 1497330"/>
              <a:gd name="connsiteX2" fmla="*/ 0 w 960120"/>
              <a:gd name="connsiteY2" fmla="*/ 400050 h 1497330"/>
              <a:gd name="connsiteX3" fmla="*/ 0 w 960120"/>
              <a:gd name="connsiteY3" fmla="*/ 0 h 1497330"/>
              <a:gd name="connsiteX4" fmla="*/ 948690 w 960120"/>
              <a:gd name="connsiteY4" fmla="*/ 68580 h 149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 h="1497330">
                <a:moveTo>
                  <a:pt x="948690" y="68580"/>
                </a:moveTo>
                <a:lnTo>
                  <a:pt x="960120" y="1497330"/>
                </a:lnTo>
                <a:lnTo>
                  <a:pt x="0" y="400050"/>
                </a:lnTo>
                <a:lnTo>
                  <a:pt x="0" y="0"/>
                </a:lnTo>
                <a:lnTo>
                  <a:pt x="948690" y="68580"/>
                </a:lnTo>
                <a:close/>
              </a:path>
            </a:pathLst>
          </a:custGeom>
          <a:solidFill>
            <a:srgbClr val="9DAB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65FFA9A-5440-8974-2ADF-49B6820ED83D}"/>
              </a:ext>
            </a:extLst>
          </p:cNvPr>
          <p:cNvSpPr txBox="1"/>
          <p:nvPr/>
        </p:nvSpPr>
        <p:spPr>
          <a:xfrm>
            <a:off x="4732369" y="845820"/>
            <a:ext cx="843060" cy="307777"/>
          </a:xfrm>
          <a:prstGeom prst="rect">
            <a:avLst/>
          </a:prstGeom>
          <a:noFill/>
        </p:spPr>
        <p:txBody>
          <a:bodyPr wrap="square" rtlCol="0">
            <a:spAutoFit/>
          </a:bodyPr>
          <a:lstStyle/>
          <a:p>
            <a:pPr algn="ctr"/>
            <a:r>
              <a:rPr lang="en-US" sz="1400" b="1" dirty="0">
                <a:solidFill>
                  <a:srgbClr val="BF812D"/>
                </a:solidFill>
                <a:latin typeface="Verdana" panose="020B0604030504040204" pitchFamily="34" charset="0"/>
                <a:ea typeface="Verdana" panose="020B0604030504040204" pitchFamily="34" charset="0"/>
                <a:cs typeface="Verdana" panose="020B0604030504040204" pitchFamily="34" charset="0"/>
              </a:rPr>
              <a:t>WARM</a:t>
            </a:r>
            <a:endParaRPr lang="en-US" sz="1600" b="1" dirty="0">
              <a:solidFill>
                <a:srgbClr val="BF812D"/>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a:extLst>
              <a:ext uri="{FF2B5EF4-FFF2-40B4-BE49-F238E27FC236}">
                <a16:creationId xmlns:a16="http://schemas.microsoft.com/office/drawing/2014/main" id="{EE5EB66B-EBCA-BEEF-578A-55E24D1F34A1}"/>
              </a:ext>
            </a:extLst>
          </p:cNvPr>
          <p:cNvPicPr>
            <a:picLocks noChangeAspect="1"/>
          </p:cNvPicPr>
          <p:nvPr/>
        </p:nvPicPr>
        <p:blipFill>
          <a:blip r:embed="rId4"/>
          <a:stretch>
            <a:fillRect/>
          </a:stretch>
        </p:blipFill>
        <p:spPr>
          <a:xfrm>
            <a:off x="4654894" y="1271295"/>
            <a:ext cx="990600" cy="1231900"/>
          </a:xfrm>
          <a:prstGeom prst="rect">
            <a:avLst/>
          </a:prstGeom>
        </p:spPr>
      </p:pic>
      <p:pic>
        <p:nvPicPr>
          <p:cNvPr id="20" name="Picture 19">
            <a:extLst>
              <a:ext uri="{FF2B5EF4-FFF2-40B4-BE49-F238E27FC236}">
                <a16:creationId xmlns:a16="http://schemas.microsoft.com/office/drawing/2014/main" id="{8465E77E-3F90-4D01-0D7B-619B3ABA6AB8}"/>
              </a:ext>
            </a:extLst>
          </p:cNvPr>
          <p:cNvPicPr>
            <a:picLocks noChangeAspect="1"/>
          </p:cNvPicPr>
          <p:nvPr/>
        </p:nvPicPr>
        <p:blipFill>
          <a:blip r:embed="rId5"/>
          <a:stretch>
            <a:fillRect/>
          </a:stretch>
        </p:blipFill>
        <p:spPr>
          <a:xfrm>
            <a:off x="4654894" y="2689441"/>
            <a:ext cx="1003300" cy="1219200"/>
          </a:xfrm>
          <a:prstGeom prst="rect">
            <a:avLst/>
          </a:prstGeom>
        </p:spPr>
      </p:pic>
      <p:pic>
        <p:nvPicPr>
          <p:cNvPr id="22" name="Picture 21">
            <a:extLst>
              <a:ext uri="{FF2B5EF4-FFF2-40B4-BE49-F238E27FC236}">
                <a16:creationId xmlns:a16="http://schemas.microsoft.com/office/drawing/2014/main" id="{CF59D1F2-3F12-2EA1-986B-03381686F7DD}"/>
              </a:ext>
            </a:extLst>
          </p:cNvPr>
          <p:cNvPicPr>
            <a:picLocks noChangeAspect="1"/>
          </p:cNvPicPr>
          <p:nvPr/>
        </p:nvPicPr>
        <p:blipFill>
          <a:blip r:embed="rId6"/>
          <a:stretch>
            <a:fillRect/>
          </a:stretch>
        </p:blipFill>
        <p:spPr>
          <a:xfrm>
            <a:off x="4654894" y="4094886"/>
            <a:ext cx="1003300" cy="1244600"/>
          </a:xfrm>
          <a:prstGeom prst="rect">
            <a:avLst/>
          </a:prstGeom>
        </p:spPr>
      </p:pic>
      <p:sp>
        <p:nvSpPr>
          <p:cNvPr id="23" name="TextBox 22">
            <a:extLst>
              <a:ext uri="{FF2B5EF4-FFF2-40B4-BE49-F238E27FC236}">
                <a16:creationId xmlns:a16="http://schemas.microsoft.com/office/drawing/2014/main" id="{4C6AFBB7-274E-44CC-8BEA-22EA62F21F52}"/>
              </a:ext>
            </a:extLst>
          </p:cNvPr>
          <p:cNvSpPr txBox="1"/>
          <p:nvPr/>
        </p:nvSpPr>
        <p:spPr>
          <a:xfrm>
            <a:off x="5935595" y="845820"/>
            <a:ext cx="843060" cy="307777"/>
          </a:xfrm>
          <a:prstGeom prst="rect">
            <a:avLst/>
          </a:prstGeom>
          <a:noFill/>
        </p:spPr>
        <p:txBody>
          <a:bodyPr wrap="square" rtlCol="0">
            <a:spAutoFit/>
          </a:bodyPr>
          <a:lstStyle/>
          <a:p>
            <a:pPr algn="ctr"/>
            <a:r>
              <a:rPr lang="en-US" sz="1400" b="1" dirty="0">
                <a:solidFill>
                  <a:srgbClr val="80CDC1"/>
                </a:solidFill>
                <a:latin typeface="Verdana" panose="020B0604030504040204" pitchFamily="34" charset="0"/>
                <a:ea typeface="Verdana" panose="020B0604030504040204" pitchFamily="34" charset="0"/>
                <a:cs typeface="Verdana" panose="020B0604030504040204" pitchFamily="34" charset="0"/>
              </a:rPr>
              <a:t>COOL</a:t>
            </a:r>
            <a:endParaRPr lang="en-US" sz="1600" b="1" dirty="0">
              <a:solidFill>
                <a:srgbClr val="80CDC1"/>
              </a:solidFill>
              <a:latin typeface="Verdana" panose="020B0604030504040204" pitchFamily="34" charset="0"/>
              <a:ea typeface="Verdana" panose="020B0604030504040204" pitchFamily="34" charset="0"/>
              <a:cs typeface="Verdana" panose="020B0604030504040204" pitchFamily="34" charset="0"/>
            </a:endParaRPr>
          </a:p>
        </p:txBody>
      </p:sp>
      <p:pic>
        <p:nvPicPr>
          <p:cNvPr id="24" name="Picture 23">
            <a:extLst>
              <a:ext uri="{FF2B5EF4-FFF2-40B4-BE49-F238E27FC236}">
                <a16:creationId xmlns:a16="http://schemas.microsoft.com/office/drawing/2014/main" id="{FCA23568-080E-231E-8E87-5A3643F6D841}"/>
              </a:ext>
            </a:extLst>
          </p:cNvPr>
          <p:cNvPicPr>
            <a:picLocks noChangeAspect="1"/>
          </p:cNvPicPr>
          <p:nvPr/>
        </p:nvPicPr>
        <p:blipFill>
          <a:blip r:embed="rId7"/>
          <a:stretch>
            <a:fillRect/>
          </a:stretch>
        </p:blipFill>
        <p:spPr>
          <a:xfrm>
            <a:off x="5849125" y="1258595"/>
            <a:ext cx="1016000" cy="1244600"/>
          </a:xfrm>
          <a:prstGeom prst="rect">
            <a:avLst/>
          </a:prstGeom>
        </p:spPr>
      </p:pic>
      <p:pic>
        <p:nvPicPr>
          <p:cNvPr id="25" name="Picture 24">
            <a:extLst>
              <a:ext uri="{FF2B5EF4-FFF2-40B4-BE49-F238E27FC236}">
                <a16:creationId xmlns:a16="http://schemas.microsoft.com/office/drawing/2014/main" id="{6E47E782-888A-39FD-E721-EAF97C09AD70}"/>
              </a:ext>
            </a:extLst>
          </p:cNvPr>
          <p:cNvPicPr>
            <a:picLocks noChangeAspect="1"/>
          </p:cNvPicPr>
          <p:nvPr/>
        </p:nvPicPr>
        <p:blipFill>
          <a:blip r:embed="rId8"/>
          <a:stretch>
            <a:fillRect/>
          </a:stretch>
        </p:blipFill>
        <p:spPr>
          <a:xfrm>
            <a:off x="5861825" y="2676741"/>
            <a:ext cx="1003300" cy="1244600"/>
          </a:xfrm>
          <a:prstGeom prst="rect">
            <a:avLst/>
          </a:prstGeom>
        </p:spPr>
      </p:pic>
      <p:pic>
        <p:nvPicPr>
          <p:cNvPr id="26" name="Picture 25">
            <a:extLst>
              <a:ext uri="{FF2B5EF4-FFF2-40B4-BE49-F238E27FC236}">
                <a16:creationId xmlns:a16="http://schemas.microsoft.com/office/drawing/2014/main" id="{517F1988-1833-F7B2-5319-9B3CD5FFCD72}"/>
              </a:ext>
            </a:extLst>
          </p:cNvPr>
          <p:cNvPicPr>
            <a:picLocks noChangeAspect="1"/>
          </p:cNvPicPr>
          <p:nvPr/>
        </p:nvPicPr>
        <p:blipFill>
          <a:blip r:embed="rId9"/>
          <a:stretch>
            <a:fillRect/>
          </a:stretch>
        </p:blipFill>
        <p:spPr>
          <a:xfrm>
            <a:off x="5865635" y="4060670"/>
            <a:ext cx="1016000" cy="1281512"/>
          </a:xfrm>
          <a:prstGeom prst="rect">
            <a:avLst/>
          </a:prstGeom>
        </p:spPr>
      </p:pic>
    </p:spTree>
    <p:extLst>
      <p:ext uri="{BB962C8B-B14F-4D97-AF65-F5344CB8AC3E}">
        <p14:creationId xmlns:p14="http://schemas.microsoft.com/office/powerpoint/2010/main" val="3311948365"/>
      </p:ext>
    </p:extLst>
  </p:cSld>
  <p:clrMapOvr>
    <a:masterClrMapping/>
  </p:clrMapOvr>
  <mc:AlternateContent xmlns:mc="http://schemas.openxmlformats.org/markup-compatibility/2006" xmlns:p14="http://schemas.microsoft.com/office/powerpoint/2010/main">
    <mc:Choice Requires="p14">
      <p:transition spd="slow" p14:dur="2000" advClick="0" advTm="14668"/>
    </mc:Choice>
    <mc:Fallback xmlns="">
      <p:transition spd="slow" advClick="0" advTm="1466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304A41-D582-79F7-84FD-08847E6EFF69}"/>
              </a:ext>
            </a:extLst>
          </p:cNvPr>
          <p:cNvSpPr/>
          <p:nvPr/>
        </p:nvSpPr>
        <p:spPr>
          <a:xfrm>
            <a:off x="4560570" y="1165860"/>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26</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5" name="Freeform 34">
            <a:extLst>
              <a:ext uri="{FF2B5EF4-FFF2-40B4-BE49-F238E27FC236}">
                <a16:creationId xmlns:a16="http://schemas.microsoft.com/office/drawing/2014/main" id="{1849A8B9-2880-3F8B-9A7F-738C539FBA0D}"/>
              </a:ext>
            </a:extLst>
          </p:cNvPr>
          <p:cNvSpPr/>
          <p:nvPr/>
        </p:nvSpPr>
        <p:spPr>
          <a:xfrm>
            <a:off x="2503170" y="1154430"/>
            <a:ext cx="2057400" cy="1417320"/>
          </a:xfrm>
          <a:custGeom>
            <a:avLst/>
            <a:gdLst>
              <a:gd name="connsiteX0" fmla="*/ 2057400 w 2057400"/>
              <a:gd name="connsiteY0" fmla="*/ 0 h 1417320"/>
              <a:gd name="connsiteX1" fmla="*/ 2057400 w 2057400"/>
              <a:gd name="connsiteY1" fmla="*/ 1417320 h 1417320"/>
              <a:gd name="connsiteX2" fmla="*/ 0 w 2057400"/>
              <a:gd name="connsiteY2" fmla="*/ 902970 h 1417320"/>
              <a:gd name="connsiteX3" fmla="*/ 0 w 2057400"/>
              <a:gd name="connsiteY3" fmla="*/ 491490 h 1417320"/>
              <a:gd name="connsiteX4" fmla="*/ 2057400 w 2057400"/>
              <a:gd name="connsiteY4" fmla="*/ 0 h 141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417320">
                <a:moveTo>
                  <a:pt x="2057400" y="0"/>
                </a:moveTo>
                <a:lnTo>
                  <a:pt x="2057400" y="1417320"/>
                </a:lnTo>
                <a:lnTo>
                  <a:pt x="0" y="902970"/>
                </a:lnTo>
                <a:lnTo>
                  <a:pt x="0" y="491490"/>
                </a:lnTo>
                <a:lnTo>
                  <a:pt x="2057400" y="0"/>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2429E8-743E-C651-C41E-410C39268C38}"/>
              </a:ext>
            </a:extLst>
          </p:cNvPr>
          <p:cNvSpPr/>
          <p:nvPr/>
        </p:nvSpPr>
        <p:spPr>
          <a:xfrm>
            <a:off x="4560570" y="4033512"/>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07B7ED-0D72-8E64-F977-2AD89BA36E21}"/>
              </a:ext>
            </a:extLst>
          </p:cNvPr>
          <p:cNvSpPr/>
          <p:nvPr/>
        </p:nvSpPr>
        <p:spPr>
          <a:xfrm>
            <a:off x="4567695" y="2598438"/>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E03448D-8CC5-0FE9-BAC9-D0F21F1BDA7B}"/>
              </a:ext>
            </a:extLst>
          </p:cNvPr>
          <p:cNvSpPr/>
          <p:nvPr/>
        </p:nvSpPr>
        <p:spPr>
          <a:xfrm>
            <a:off x="3246120" y="2583180"/>
            <a:ext cx="1325880" cy="1428750"/>
          </a:xfrm>
          <a:custGeom>
            <a:avLst/>
            <a:gdLst>
              <a:gd name="connsiteX0" fmla="*/ 1325880 w 1325880"/>
              <a:gd name="connsiteY0" fmla="*/ 0 h 1428750"/>
              <a:gd name="connsiteX1" fmla="*/ 1325880 w 1325880"/>
              <a:gd name="connsiteY1" fmla="*/ 1428750 h 1428750"/>
              <a:gd name="connsiteX2" fmla="*/ 0 w 1325880"/>
              <a:gd name="connsiteY2" fmla="*/ 765810 h 1428750"/>
              <a:gd name="connsiteX3" fmla="*/ 0 w 1325880"/>
              <a:gd name="connsiteY3" fmla="*/ 377190 h 1428750"/>
              <a:gd name="connsiteX4" fmla="*/ 1325880 w 1325880"/>
              <a:gd name="connsiteY4" fmla="*/ 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880" h="1428750">
                <a:moveTo>
                  <a:pt x="1325880" y="0"/>
                </a:moveTo>
                <a:lnTo>
                  <a:pt x="1325880" y="1428750"/>
                </a:lnTo>
                <a:lnTo>
                  <a:pt x="0" y="765810"/>
                </a:lnTo>
                <a:lnTo>
                  <a:pt x="0" y="377190"/>
                </a:lnTo>
                <a:lnTo>
                  <a:pt x="1325880" y="0"/>
                </a:lnTo>
                <a:close/>
              </a:path>
            </a:pathLst>
          </a:custGeom>
          <a:solidFill>
            <a:srgbClr val="382B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C369DD-913F-D2F3-BD91-E47F72A010F6}"/>
              </a:ext>
            </a:extLst>
          </p:cNvPr>
          <p:cNvSpPr/>
          <p:nvPr/>
        </p:nvSpPr>
        <p:spPr>
          <a:xfrm>
            <a:off x="3600450" y="3954780"/>
            <a:ext cx="960120" cy="1497330"/>
          </a:xfrm>
          <a:custGeom>
            <a:avLst/>
            <a:gdLst>
              <a:gd name="connsiteX0" fmla="*/ 948690 w 960120"/>
              <a:gd name="connsiteY0" fmla="*/ 68580 h 1497330"/>
              <a:gd name="connsiteX1" fmla="*/ 960120 w 960120"/>
              <a:gd name="connsiteY1" fmla="*/ 1497330 h 1497330"/>
              <a:gd name="connsiteX2" fmla="*/ 0 w 960120"/>
              <a:gd name="connsiteY2" fmla="*/ 400050 h 1497330"/>
              <a:gd name="connsiteX3" fmla="*/ 0 w 960120"/>
              <a:gd name="connsiteY3" fmla="*/ 0 h 1497330"/>
              <a:gd name="connsiteX4" fmla="*/ 948690 w 960120"/>
              <a:gd name="connsiteY4" fmla="*/ 68580 h 149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 h="1497330">
                <a:moveTo>
                  <a:pt x="948690" y="68580"/>
                </a:moveTo>
                <a:lnTo>
                  <a:pt x="960120" y="1497330"/>
                </a:lnTo>
                <a:lnTo>
                  <a:pt x="0" y="400050"/>
                </a:lnTo>
                <a:lnTo>
                  <a:pt x="0" y="0"/>
                </a:lnTo>
                <a:lnTo>
                  <a:pt x="948690" y="68580"/>
                </a:lnTo>
                <a:close/>
              </a:path>
            </a:pathLst>
          </a:custGeom>
          <a:solidFill>
            <a:srgbClr val="9DAB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65FFA9A-5440-8974-2ADF-49B6820ED83D}"/>
              </a:ext>
            </a:extLst>
          </p:cNvPr>
          <p:cNvSpPr txBox="1"/>
          <p:nvPr/>
        </p:nvSpPr>
        <p:spPr>
          <a:xfrm>
            <a:off x="4732369" y="845820"/>
            <a:ext cx="843060" cy="307777"/>
          </a:xfrm>
          <a:prstGeom prst="rect">
            <a:avLst/>
          </a:prstGeom>
          <a:noFill/>
        </p:spPr>
        <p:txBody>
          <a:bodyPr wrap="square" rtlCol="0">
            <a:spAutoFit/>
          </a:bodyPr>
          <a:lstStyle/>
          <a:p>
            <a:pPr algn="ctr"/>
            <a:r>
              <a:rPr lang="en-US" sz="1400" b="1" dirty="0">
                <a:solidFill>
                  <a:srgbClr val="BF812D"/>
                </a:solidFill>
                <a:latin typeface="Verdana" panose="020B0604030504040204" pitchFamily="34" charset="0"/>
                <a:ea typeface="Verdana" panose="020B0604030504040204" pitchFamily="34" charset="0"/>
                <a:cs typeface="Verdana" panose="020B0604030504040204" pitchFamily="34" charset="0"/>
              </a:rPr>
              <a:t>WARM</a:t>
            </a:r>
            <a:endParaRPr lang="en-US" sz="1600" b="1" dirty="0">
              <a:solidFill>
                <a:srgbClr val="BF812D"/>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a:extLst>
              <a:ext uri="{FF2B5EF4-FFF2-40B4-BE49-F238E27FC236}">
                <a16:creationId xmlns:a16="http://schemas.microsoft.com/office/drawing/2014/main" id="{EE5EB66B-EBCA-BEEF-578A-55E24D1F34A1}"/>
              </a:ext>
            </a:extLst>
          </p:cNvPr>
          <p:cNvPicPr>
            <a:picLocks noChangeAspect="1"/>
          </p:cNvPicPr>
          <p:nvPr/>
        </p:nvPicPr>
        <p:blipFill>
          <a:blip r:embed="rId4"/>
          <a:stretch>
            <a:fillRect/>
          </a:stretch>
        </p:blipFill>
        <p:spPr>
          <a:xfrm>
            <a:off x="4654894" y="1271295"/>
            <a:ext cx="990600" cy="1231900"/>
          </a:xfrm>
          <a:prstGeom prst="rect">
            <a:avLst/>
          </a:prstGeom>
        </p:spPr>
      </p:pic>
      <p:pic>
        <p:nvPicPr>
          <p:cNvPr id="20" name="Picture 19">
            <a:extLst>
              <a:ext uri="{FF2B5EF4-FFF2-40B4-BE49-F238E27FC236}">
                <a16:creationId xmlns:a16="http://schemas.microsoft.com/office/drawing/2014/main" id="{8465E77E-3F90-4D01-0D7B-619B3ABA6AB8}"/>
              </a:ext>
            </a:extLst>
          </p:cNvPr>
          <p:cNvPicPr>
            <a:picLocks noChangeAspect="1"/>
          </p:cNvPicPr>
          <p:nvPr/>
        </p:nvPicPr>
        <p:blipFill>
          <a:blip r:embed="rId5"/>
          <a:stretch>
            <a:fillRect/>
          </a:stretch>
        </p:blipFill>
        <p:spPr>
          <a:xfrm>
            <a:off x="4654894" y="2689441"/>
            <a:ext cx="1003300" cy="1219200"/>
          </a:xfrm>
          <a:prstGeom prst="rect">
            <a:avLst/>
          </a:prstGeom>
        </p:spPr>
      </p:pic>
      <p:pic>
        <p:nvPicPr>
          <p:cNvPr id="22" name="Picture 21">
            <a:extLst>
              <a:ext uri="{FF2B5EF4-FFF2-40B4-BE49-F238E27FC236}">
                <a16:creationId xmlns:a16="http://schemas.microsoft.com/office/drawing/2014/main" id="{CF59D1F2-3F12-2EA1-986B-03381686F7DD}"/>
              </a:ext>
            </a:extLst>
          </p:cNvPr>
          <p:cNvPicPr>
            <a:picLocks noChangeAspect="1"/>
          </p:cNvPicPr>
          <p:nvPr/>
        </p:nvPicPr>
        <p:blipFill>
          <a:blip r:embed="rId6"/>
          <a:stretch>
            <a:fillRect/>
          </a:stretch>
        </p:blipFill>
        <p:spPr>
          <a:xfrm>
            <a:off x="4654894" y="4094886"/>
            <a:ext cx="1003300" cy="1244600"/>
          </a:xfrm>
          <a:prstGeom prst="rect">
            <a:avLst/>
          </a:prstGeom>
        </p:spPr>
      </p:pic>
      <p:sp>
        <p:nvSpPr>
          <p:cNvPr id="23" name="TextBox 22">
            <a:extLst>
              <a:ext uri="{FF2B5EF4-FFF2-40B4-BE49-F238E27FC236}">
                <a16:creationId xmlns:a16="http://schemas.microsoft.com/office/drawing/2014/main" id="{4C6AFBB7-274E-44CC-8BEA-22EA62F21F52}"/>
              </a:ext>
            </a:extLst>
          </p:cNvPr>
          <p:cNvSpPr txBox="1"/>
          <p:nvPr/>
        </p:nvSpPr>
        <p:spPr>
          <a:xfrm>
            <a:off x="5935595" y="845820"/>
            <a:ext cx="843060" cy="307777"/>
          </a:xfrm>
          <a:prstGeom prst="rect">
            <a:avLst/>
          </a:prstGeom>
          <a:noFill/>
        </p:spPr>
        <p:txBody>
          <a:bodyPr wrap="square" rtlCol="0">
            <a:spAutoFit/>
          </a:bodyPr>
          <a:lstStyle/>
          <a:p>
            <a:pPr algn="ctr"/>
            <a:r>
              <a:rPr lang="en-US" sz="1400" b="1" dirty="0">
                <a:solidFill>
                  <a:srgbClr val="80CDC1"/>
                </a:solidFill>
                <a:latin typeface="Verdana" panose="020B0604030504040204" pitchFamily="34" charset="0"/>
                <a:ea typeface="Verdana" panose="020B0604030504040204" pitchFamily="34" charset="0"/>
                <a:cs typeface="Verdana" panose="020B0604030504040204" pitchFamily="34" charset="0"/>
              </a:rPr>
              <a:t>COOL</a:t>
            </a:r>
            <a:endParaRPr lang="en-US" sz="1600" b="1" dirty="0">
              <a:solidFill>
                <a:srgbClr val="80CDC1"/>
              </a:solidFill>
              <a:latin typeface="Verdana" panose="020B0604030504040204" pitchFamily="34" charset="0"/>
              <a:ea typeface="Verdana" panose="020B0604030504040204" pitchFamily="34" charset="0"/>
              <a:cs typeface="Verdana" panose="020B0604030504040204" pitchFamily="34" charset="0"/>
            </a:endParaRPr>
          </a:p>
        </p:txBody>
      </p:sp>
      <p:pic>
        <p:nvPicPr>
          <p:cNvPr id="24" name="Picture 23">
            <a:extLst>
              <a:ext uri="{FF2B5EF4-FFF2-40B4-BE49-F238E27FC236}">
                <a16:creationId xmlns:a16="http://schemas.microsoft.com/office/drawing/2014/main" id="{FCA23568-080E-231E-8E87-5A3643F6D841}"/>
              </a:ext>
            </a:extLst>
          </p:cNvPr>
          <p:cNvPicPr>
            <a:picLocks noChangeAspect="1"/>
          </p:cNvPicPr>
          <p:nvPr/>
        </p:nvPicPr>
        <p:blipFill>
          <a:blip r:embed="rId7"/>
          <a:stretch>
            <a:fillRect/>
          </a:stretch>
        </p:blipFill>
        <p:spPr>
          <a:xfrm>
            <a:off x="5849125" y="1258595"/>
            <a:ext cx="1016000" cy="1244600"/>
          </a:xfrm>
          <a:prstGeom prst="rect">
            <a:avLst/>
          </a:prstGeom>
        </p:spPr>
      </p:pic>
      <p:pic>
        <p:nvPicPr>
          <p:cNvPr id="25" name="Picture 24">
            <a:extLst>
              <a:ext uri="{FF2B5EF4-FFF2-40B4-BE49-F238E27FC236}">
                <a16:creationId xmlns:a16="http://schemas.microsoft.com/office/drawing/2014/main" id="{6E47E782-888A-39FD-E721-EAF97C09AD70}"/>
              </a:ext>
            </a:extLst>
          </p:cNvPr>
          <p:cNvPicPr>
            <a:picLocks noChangeAspect="1"/>
          </p:cNvPicPr>
          <p:nvPr/>
        </p:nvPicPr>
        <p:blipFill>
          <a:blip r:embed="rId8"/>
          <a:stretch>
            <a:fillRect/>
          </a:stretch>
        </p:blipFill>
        <p:spPr>
          <a:xfrm>
            <a:off x="5861825" y="2676741"/>
            <a:ext cx="1003300" cy="1244600"/>
          </a:xfrm>
          <a:prstGeom prst="rect">
            <a:avLst/>
          </a:prstGeom>
        </p:spPr>
      </p:pic>
      <p:pic>
        <p:nvPicPr>
          <p:cNvPr id="26" name="Picture 25">
            <a:extLst>
              <a:ext uri="{FF2B5EF4-FFF2-40B4-BE49-F238E27FC236}">
                <a16:creationId xmlns:a16="http://schemas.microsoft.com/office/drawing/2014/main" id="{517F1988-1833-F7B2-5319-9B3CD5FFCD72}"/>
              </a:ext>
            </a:extLst>
          </p:cNvPr>
          <p:cNvPicPr>
            <a:picLocks noChangeAspect="1"/>
          </p:cNvPicPr>
          <p:nvPr/>
        </p:nvPicPr>
        <p:blipFill>
          <a:blip r:embed="rId9"/>
          <a:stretch>
            <a:fillRect/>
          </a:stretch>
        </p:blipFill>
        <p:spPr>
          <a:xfrm>
            <a:off x="5865635" y="4060670"/>
            <a:ext cx="1016000" cy="1281512"/>
          </a:xfrm>
          <a:prstGeom prst="rect">
            <a:avLst/>
          </a:prstGeom>
        </p:spPr>
      </p:pic>
      <p:sp>
        <p:nvSpPr>
          <p:cNvPr id="27" name="TextBox 26">
            <a:extLst>
              <a:ext uri="{FF2B5EF4-FFF2-40B4-BE49-F238E27FC236}">
                <a16:creationId xmlns:a16="http://schemas.microsoft.com/office/drawing/2014/main" id="{0B936080-F7A0-18F2-6936-2E3AC877658F}"/>
              </a:ext>
            </a:extLst>
          </p:cNvPr>
          <p:cNvSpPr txBox="1"/>
          <p:nvPr/>
        </p:nvSpPr>
        <p:spPr>
          <a:xfrm>
            <a:off x="7207395" y="837359"/>
            <a:ext cx="735889" cy="307777"/>
          </a:xfrm>
          <a:prstGeom prst="rect">
            <a:avLst/>
          </a:prstGeom>
          <a:noFill/>
        </p:spPr>
        <p:txBody>
          <a:bodyPr wrap="square" rtlCol="0">
            <a:spAutoFit/>
          </a:bodyPr>
          <a:lstStyle/>
          <a:p>
            <a:pPr algn="ctr"/>
            <a:r>
              <a:rPr lang="en-US" sz="1400" b="1" dirty="0">
                <a:solidFill>
                  <a:srgbClr val="01665E"/>
                </a:solidFill>
                <a:latin typeface="Verdana" panose="020B0604030504040204" pitchFamily="34" charset="0"/>
                <a:ea typeface="Verdana" panose="020B0604030504040204" pitchFamily="34" charset="0"/>
                <a:cs typeface="Verdana" panose="020B0604030504040204" pitchFamily="34" charset="0"/>
              </a:rPr>
              <a:t>COLD</a:t>
            </a:r>
            <a:endParaRPr lang="en-US" sz="1600" b="1" dirty="0">
              <a:solidFill>
                <a:srgbClr val="01665E"/>
              </a:solidFill>
              <a:latin typeface="Verdana" panose="020B0604030504040204" pitchFamily="34" charset="0"/>
              <a:ea typeface="Verdana" panose="020B0604030504040204" pitchFamily="34" charset="0"/>
              <a:cs typeface="Verdana" panose="020B0604030504040204" pitchFamily="34" charset="0"/>
            </a:endParaRPr>
          </a:p>
        </p:txBody>
      </p:sp>
      <p:pic>
        <p:nvPicPr>
          <p:cNvPr id="28" name="Picture 27">
            <a:extLst>
              <a:ext uri="{FF2B5EF4-FFF2-40B4-BE49-F238E27FC236}">
                <a16:creationId xmlns:a16="http://schemas.microsoft.com/office/drawing/2014/main" id="{628B6475-4CBF-C662-D521-946AEA0811A3}"/>
              </a:ext>
            </a:extLst>
          </p:cNvPr>
          <p:cNvPicPr>
            <a:picLocks noChangeAspect="1"/>
          </p:cNvPicPr>
          <p:nvPr/>
        </p:nvPicPr>
        <p:blipFill>
          <a:blip r:embed="rId10"/>
          <a:stretch>
            <a:fillRect/>
          </a:stretch>
        </p:blipFill>
        <p:spPr>
          <a:xfrm>
            <a:off x="7067340" y="1255870"/>
            <a:ext cx="1016000" cy="1231900"/>
          </a:xfrm>
          <a:prstGeom prst="rect">
            <a:avLst/>
          </a:prstGeom>
        </p:spPr>
      </p:pic>
      <p:pic>
        <p:nvPicPr>
          <p:cNvPr id="29" name="Picture 28">
            <a:extLst>
              <a:ext uri="{FF2B5EF4-FFF2-40B4-BE49-F238E27FC236}">
                <a16:creationId xmlns:a16="http://schemas.microsoft.com/office/drawing/2014/main" id="{F339A84D-A553-3647-65EA-D93EFE72B4BB}"/>
              </a:ext>
            </a:extLst>
          </p:cNvPr>
          <p:cNvPicPr>
            <a:picLocks noChangeAspect="1"/>
          </p:cNvPicPr>
          <p:nvPr/>
        </p:nvPicPr>
        <p:blipFill>
          <a:blip r:embed="rId11"/>
          <a:stretch>
            <a:fillRect/>
          </a:stretch>
        </p:blipFill>
        <p:spPr>
          <a:xfrm>
            <a:off x="7068756" y="2664040"/>
            <a:ext cx="1016000" cy="1270000"/>
          </a:xfrm>
          <a:prstGeom prst="rect">
            <a:avLst/>
          </a:prstGeom>
        </p:spPr>
      </p:pic>
      <p:pic>
        <p:nvPicPr>
          <p:cNvPr id="30" name="Picture 29">
            <a:extLst>
              <a:ext uri="{FF2B5EF4-FFF2-40B4-BE49-F238E27FC236}">
                <a16:creationId xmlns:a16="http://schemas.microsoft.com/office/drawing/2014/main" id="{46E198B4-C977-D2AC-BFC5-47BB2DD5BA79}"/>
              </a:ext>
            </a:extLst>
          </p:cNvPr>
          <p:cNvPicPr>
            <a:picLocks noChangeAspect="1"/>
          </p:cNvPicPr>
          <p:nvPr/>
        </p:nvPicPr>
        <p:blipFill>
          <a:blip r:embed="rId12"/>
          <a:stretch>
            <a:fillRect/>
          </a:stretch>
        </p:blipFill>
        <p:spPr>
          <a:xfrm>
            <a:off x="7089076" y="4094886"/>
            <a:ext cx="1016000" cy="1244600"/>
          </a:xfrm>
          <a:prstGeom prst="rect">
            <a:avLst/>
          </a:prstGeom>
        </p:spPr>
      </p:pic>
    </p:spTree>
    <p:extLst>
      <p:ext uri="{BB962C8B-B14F-4D97-AF65-F5344CB8AC3E}">
        <p14:creationId xmlns:p14="http://schemas.microsoft.com/office/powerpoint/2010/main" val="2037378459"/>
      </p:ext>
    </p:extLst>
  </p:cSld>
  <p:clrMapOvr>
    <a:masterClrMapping/>
  </p:clrMapOvr>
  <mc:AlternateContent xmlns:mc="http://schemas.openxmlformats.org/markup-compatibility/2006" xmlns:p14="http://schemas.microsoft.com/office/powerpoint/2010/main">
    <mc:Choice Requires="p14">
      <p:transition spd="slow" p14:dur="2000" advClick="0" advTm="16595"/>
    </mc:Choice>
    <mc:Fallback xmlns="">
      <p:transition spd="slow" advClick="0" advTm="1659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27</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4" name="Right Arrow 33">
            <a:extLst>
              <a:ext uri="{FF2B5EF4-FFF2-40B4-BE49-F238E27FC236}">
                <a16:creationId xmlns:a16="http://schemas.microsoft.com/office/drawing/2014/main" id="{CAD272B8-2969-6594-0E30-FAF84FD70CDD}"/>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A99AEA1B-3827-35A1-C16B-5E01FC5AF659}"/>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C32D97E8-2DAB-7B81-0326-EEFBF78D5A90}"/>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56A7E9B-82BD-47B1-8D38-1ED26264568C}"/>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p:txBody>
      </p:sp>
    </p:spTree>
    <p:extLst>
      <p:ext uri="{BB962C8B-B14F-4D97-AF65-F5344CB8AC3E}">
        <p14:creationId xmlns:p14="http://schemas.microsoft.com/office/powerpoint/2010/main" val="33192268"/>
      </p:ext>
    </p:extLst>
  </p:cSld>
  <p:clrMapOvr>
    <a:masterClrMapping/>
  </p:clrMapOvr>
  <mc:AlternateContent xmlns:mc="http://schemas.openxmlformats.org/markup-compatibility/2006" xmlns:p14="http://schemas.microsoft.com/office/powerpoint/2010/main">
    <mc:Choice Requires="p14">
      <p:transition spd="slow" p14:dur="2000" advClick="0" advTm="8672"/>
    </mc:Choice>
    <mc:Fallback xmlns="">
      <p:transition spd="slow" advClick="0" advTm="867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28</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3" name="TextBox 32">
            <a:extLst>
              <a:ext uri="{FF2B5EF4-FFF2-40B4-BE49-F238E27FC236}">
                <a16:creationId xmlns:a16="http://schemas.microsoft.com/office/drawing/2014/main" id="{F848555B-627C-3F9B-12F8-F72AAC14C00E}"/>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pPr marL="285750" indent="-285750">
              <a:buFont typeface="Arial" panose="020B0604020202020204" pitchFamily="34" charset="0"/>
              <a:buChar char="•"/>
            </a:pPr>
            <a:r>
              <a:rPr lang="en-US" dirty="0">
                <a:latin typeface="Helvetica"/>
                <a:cs typeface="Helvetica"/>
              </a:rPr>
              <a:t>3 sampling years (2001, 2009, 2019)</a:t>
            </a: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p:txBody>
      </p:sp>
      <p:sp>
        <p:nvSpPr>
          <p:cNvPr id="7" name="Right Arrow 6">
            <a:extLst>
              <a:ext uri="{FF2B5EF4-FFF2-40B4-BE49-F238E27FC236}">
                <a16:creationId xmlns:a16="http://schemas.microsoft.com/office/drawing/2014/main" id="{8DF787F3-3D78-9860-6F36-088B2ADD400F}"/>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0E2E970-842F-3FAF-BD69-EE40895D1C53}"/>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B5AEDBC0-4FCC-EB07-07A3-ED608B8BC68D}"/>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445666"/>
      </p:ext>
    </p:extLst>
  </p:cSld>
  <p:clrMapOvr>
    <a:masterClrMapping/>
  </p:clrMapOvr>
  <mc:AlternateContent xmlns:mc="http://schemas.openxmlformats.org/markup-compatibility/2006" xmlns:p14="http://schemas.microsoft.com/office/powerpoint/2010/main">
    <mc:Choice Requires="p14">
      <p:transition spd="slow" p14:dur="2000" advClick="0" advTm="9088"/>
    </mc:Choice>
    <mc:Fallback xmlns="">
      <p:transition spd="slow" advClick="0" advTm="908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29</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3" name="TextBox 32">
            <a:extLst>
              <a:ext uri="{FF2B5EF4-FFF2-40B4-BE49-F238E27FC236}">
                <a16:creationId xmlns:a16="http://schemas.microsoft.com/office/drawing/2014/main" id="{F848555B-627C-3F9B-12F8-F72AAC14C00E}"/>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pPr marL="285750" indent="-285750">
              <a:buFont typeface="Arial" panose="020B0604020202020204" pitchFamily="34" charset="0"/>
              <a:buChar char="•"/>
            </a:pPr>
            <a:r>
              <a:rPr lang="en-US" dirty="0">
                <a:latin typeface="Helvetica"/>
                <a:cs typeface="Helvetica"/>
              </a:rPr>
              <a:t>3 sampling years (2001, 2009, 2019)</a:t>
            </a:r>
          </a:p>
          <a:p>
            <a:pPr marL="285750" indent="-285750">
              <a:buFont typeface="Arial" panose="020B0604020202020204" pitchFamily="34" charset="0"/>
              <a:buChar char="•"/>
            </a:pPr>
            <a:r>
              <a:rPr lang="en-US" dirty="0">
                <a:latin typeface="Helvetica"/>
                <a:cs typeface="Helvetica"/>
              </a:rPr>
              <a:t>3 depths (0-0.1 m, 0.1-0.2 m, 0.2-0.3 m)</a:t>
            </a: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p:txBody>
      </p:sp>
      <p:sp>
        <p:nvSpPr>
          <p:cNvPr id="7" name="Right Arrow 6">
            <a:extLst>
              <a:ext uri="{FF2B5EF4-FFF2-40B4-BE49-F238E27FC236}">
                <a16:creationId xmlns:a16="http://schemas.microsoft.com/office/drawing/2014/main" id="{9A72ECDE-CE36-B49F-10DF-A30383CAE44B}"/>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4C559317-A11D-6A02-D72F-5B1064840C2F}"/>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6C13B976-14B7-A04C-102F-5FF9F34F686B}"/>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245376"/>
      </p:ext>
    </p:extLst>
  </p:cSld>
  <p:clrMapOvr>
    <a:masterClrMapping/>
  </p:clrMapOvr>
  <mc:AlternateContent xmlns:mc="http://schemas.openxmlformats.org/markup-compatibility/2006" xmlns:p14="http://schemas.microsoft.com/office/powerpoint/2010/main">
    <mc:Choice Requires="p14">
      <p:transition spd="slow" p14:dur="2000" advClick="0" advTm="10439"/>
    </mc:Choice>
    <mc:Fallback xmlns="">
      <p:transition spd="slow" advClick="0" advTm="1043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CLIMATE CHANGE AND SOIL C</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a:t>
            </a:fld>
            <a:endParaRPr lang="de-DE" dirty="0"/>
          </a:p>
        </p:txBody>
      </p:sp>
      <p:sp>
        <p:nvSpPr>
          <p:cNvPr id="74" name="TextBox 73">
            <a:extLst>
              <a:ext uri="{FF2B5EF4-FFF2-40B4-BE49-F238E27FC236}">
                <a16:creationId xmlns:a16="http://schemas.microsoft.com/office/drawing/2014/main" id="{883E8E75-5292-2014-EAEE-770E4447F2EB}"/>
              </a:ext>
            </a:extLst>
          </p:cNvPr>
          <p:cNvSpPr txBox="1"/>
          <p:nvPr/>
        </p:nvSpPr>
        <p:spPr>
          <a:xfrm>
            <a:off x="7728179" y="1036991"/>
            <a:ext cx="986053" cy="646331"/>
          </a:xfrm>
          <a:prstGeom prst="rect">
            <a:avLst/>
          </a:prstGeom>
          <a:noFill/>
        </p:spPr>
        <p:txBody>
          <a:bodyPr wrap="square" rtlCol="0">
            <a:spAutoFit/>
          </a:bodyPr>
          <a:lstStyle/>
          <a:p>
            <a:pPr algn="ctr"/>
            <a:r>
              <a:rPr lang="en-US" b="1" dirty="0">
                <a:solidFill>
                  <a:srgbClr val="00B050"/>
                </a:solidFill>
                <a:latin typeface="Helvetica" pitchFamily="2" charset="0"/>
              </a:rPr>
              <a:t>inputs</a:t>
            </a:r>
          </a:p>
          <a:p>
            <a:pPr algn="ctr"/>
            <a:r>
              <a:rPr lang="en-US" b="1" dirty="0">
                <a:solidFill>
                  <a:srgbClr val="00B050"/>
                </a:solidFill>
                <a:latin typeface="Helvetica" pitchFamily="2" charset="0"/>
              </a:rPr>
              <a:t>+</a:t>
            </a:r>
          </a:p>
        </p:txBody>
      </p:sp>
      <p:sp>
        <p:nvSpPr>
          <p:cNvPr id="79" name="TextBox 78">
            <a:extLst>
              <a:ext uri="{FF2B5EF4-FFF2-40B4-BE49-F238E27FC236}">
                <a16:creationId xmlns:a16="http://schemas.microsoft.com/office/drawing/2014/main" id="{544C3DC3-3F39-2757-498F-0846B6C5EB3D}"/>
              </a:ext>
            </a:extLst>
          </p:cNvPr>
          <p:cNvSpPr txBox="1"/>
          <p:nvPr/>
        </p:nvSpPr>
        <p:spPr>
          <a:xfrm>
            <a:off x="7280123" y="3393095"/>
            <a:ext cx="1918741" cy="646331"/>
          </a:xfrm>
          <a:prstGeom prst="rect">
            <a:avLst/>
          </a:prstGeom>
          <a:noFill/>
        </p:spPr>
        <p:txBody>
          <a:bodyPr wrap="square" rtlCol="0">
            <a:spAutoFit/>
          </a:bodyPr>
          <a:lstStyle/>
          <a:p>
            <a:pPr algn="ctr"/>
            <a:r>
              <a:rPr lang="en-US" b="1" dirty="0">
                <a:solidFill>
                  <a:srgbClr val="C00000"/>
                </a:solidFill>
                <a:latin typeface="Helvetica" pitchFamily="2" charset="0"/>
              </a:rPr>
              <a:t>+ decomposition</a:t>
            </a:r>
          </a:p>
        </p:txBody>
      </p:sp>
      <p:sp>
        <p:nvSpPr>
          <p:cNvPr id="9" name="Down Arrow 8">
            <a:extLst>
              <a:ext uri="{FF2B5EF4-FFF2-40B4-BE49-F238E27FC236}">
                <a16:creationId xmlns:a16="http://schemas.microsoft.com/office/drawing/2014/main" id="{C9BD7DA0-30D5-1BD0-C2E8-D1CFA3EB0339}"/>
              </a:ext>
            </a:extLst>
          </p:cNvPr>
          <p:cNvSpPr/>
          <p:nvPr/>
        </p:nvSpPr>
        <p:spPr>
          <a:xfrm rot="10800000">
            <a:off x="7982062" y="1635911"/>
            <a:ext cx="484632" cy="860400"/>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0EF9F0D8-F69D-99F8-B6C2-F8EB102023D6}"/>
              </a:ext>
            </a:extLst>
          </p:cNvPr>
          <p:cNvSpPr/>
          <p:nvPr/>
        </p:nvSpPr>
        <p:spPr>
          <a:xfrm>
            <a:off x="7988158" y="2600844"/>
            <a:ext cx="484632" cy="859263"/>
          </a:xfrm>
          <a:prstGeom prst="downArrow">
            <a:avLst/>
          </a:prstGeom>
          <a:gradFill>
            <a:gsLst>
              <a:gs pos="0">
                <a:srgbClr val="C00000"/>
              </a:gs>
              <a:gs pos="100000">
                <a:srgbClr val="FF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3DA3BEC-FE2E-EDDA-BE87-F56894EEEB65}"/>
              </a:ext>
            </a:extLst>
          </p:cNvPr>
          <p:cNvSpPr txBox="1"/>
          <p:nvPr/>
        </p:nvSpPr>
        <p:spPr>
          <a:xfrm>
            <a:off x="2232741" y="2001873"/>
            <a:ext cx="4678518" cy="1077218"/>
          </a:xfrm>
          <a:prstGeom prst="rect">
            <a:avLst/>
          </a:prstGeom>
          <a:noFill/>
        </p:spPr>
        <p:txBody>
          <a:bodyPr wrap="square" rtlCol="0">
            <a:spAutoFit/>
          </a:bodyPr>
          <a:lstStyle/>
          <a:p>
            <a:pPr algn="ctr"/>
            <a:r>
              <a:rPr lang="en-US" sz="3200" b="1" dirty="0">
                <a:latin typeface="Helvetica" pitchFamily="2" charset="0"/>
              </a:rPr>
              <a:t>What drives soil C stock changes?</a:t>
            </a:r>
          </a:p>
        </p:txBody>
      </p:sp>
    </p:spTree>
    <p:extLst>
      <p:ext uri="{BB962C8B-B14F-4D97-AF65-F5344CB8AC3E}">
        <p14:creationId xmlns:p14="http://schemas.microsoft.com/office/powerpoint/2010/main" val="2382492144"/>
      </p:ext>
    </p:extLst>
  </p:cSld>
  <p:clrMapOvr>
    <a:masterClrMapping/>
  </p:clrMapOvr>
  <mc:AlternateContent xmlns:mc="http://schemas.openxmlformats.org/markup-compatibility/2006" xmlns:p14="http://schemas.microsoft.com/office/powerpoint/2010/main">
    <mc:Choice Requires="p14">
      <p:transition spd="slow" p14:dur="2000" advClick="0" advTm="36873"/>
    </mc:Choice>
    <mc:Fallback xmlns="">
      <p:transition spd="slow" advClick="0" advTm="3687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30</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3" name="TextBox 32">
            <a:extLst>
              <a:ext uri="{FF2B5EF4-FFF2-40B4-BE49-F238E27FC236}">
                <a16:creationId xmlns:a16="http://schemas.microsoft.com/office/drawing/2014/main" id="{F848555B-627C-3F9B-12F8-F72AAC14C00E}"/>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pPr marL="285750" indent="-285750">
              <a:buFont typeface="Arial" panose="020B0604020202020204" pitchFamily="34" charset="0"/>
              <a:buChar char="•"/>
            </a:pPr>
            <a:r>
              <a:rPr lang="en-US" dirty="0">
                <a:latin typeface="Helvetica"/>
                <a:cs typeface="Helvetica"/>
              </a:rPr>
              <a:t>3 sampling years (2001, 2009, 2019)</a:t>
            </a:r>
          </a:p>
          <a:p>
            <a:pPr marL="285750" indent="-285750">
              <a:buFont typeface="Arial" panose="020B0604020202020204" pitchFamily="34" charset="0"/>
              <a:buChar char="•"/>
            </a:pPr>
            <a:r>
              <a:rPr lang="en-US" dirty="0">
                <a:latin typeface="Helvetica"/>
                <a:cs typeface="Helvetica"/>
              </a:rPr>
              <a:t>3 depths (0-0.1 m, 0.1-0.2 m, 0.2-0.3 m)</a:t>
            </a:r>
          </a:p>
          <a:p>
            <a:pPr marL="285750" indent="-285750">
              <a:buFont typeface="Arial" panose="020B0604020202020204" pitchFamily="34" charset="0"/>
              <a:buChar char="•"/>
            </a:pPr>
            <a:r>
              <a:rPr lang="en-US" dirty="0">
                <a:latin typeface="Helvetica"/>
                <a:cs typeface="Helvetica"/>
              </a:rPr>
              <a:t>Analyses:</a:t>
            </a:r>
          </a:p>
          <a:p>
            <a:pPr marL="742950" lvl="1" indent="-285750">
              <a:buFont typeface="Arial" panose="020B0604020202020204" pitchFamily="34" charset="0"/>
              <a:buChar char="•"/>
            </a:pPr>
            <a:r>
              <a:rPr lang="en-US" dirty="0">
                <a:latin typeface="Helvetica"/>
                <a:cs typeface="Helvetica"/>
              </a:rPr>
              <a:t>%C and %N</a:t>
            </a:r>
          </a:p>
          <a:p>
            <a:pPr marL="742950" lvl="1" indent="-285750">
              <a:buFont typeface="Arial" panose="020B0604020202020204" pitchFamily="34" charset="0"/>
              <a:buChar char="•"/>
            </a:pPr>
            <a:r>
              <a:rPr lang="en-US" dirty="0">
                <a:latin typeface="Helvetica"/>
                <a:cs typeface="Helvetica"/>
              </a:rPr>
              <a:t>density fractions (free light, occluded light, heavy)</a:t>
            </a:r>
          </a:p>
          <a:p>
            <a:pPr marL="742950" lvl="1" indent="-285750">
              <a:buFont typeface="Arial" panose="020B0604020202020204" pitchFamily="34" charset="0"/>
              <a:buChar char="•"/>
            </a:pPr>
            <a:r>
              <a:rPr lang="en-US" dirty="0">
                <a:latin typeface="Helvetica"/>
                <a:cs typeface="Helvetica"/>
              </a:rPr>
              <a:t>∆</a:t>
            </a:r>
            <a:r>
              <a:rPr lang="en-US" baseline="30000" dirty="0">
                <a:latin typeface="Helvetica"/>
                <a:cs typeface="Helvetica"/>
              </a:rPr>
              <a:t>14</a:t>
            </a:r>
            <a:r>
              <a:rPr lang="en-US" dirty="0">
                <a:latin typeface="Helvetica"/>
                <a:cs typeface="Helvetica"/>
              </a:rPr>
              <a:t>C (bulk soil, respired CO2, density fractions)</a:t>
            </a:r>
          </a:p>
          <a:p>
            <a:pPr marL="742950" lvl="1" indent="-285750">
              <a:buFont typeface="Arial" panose="020B0604020202020204" pitchFamily="34" charset="0"/>
              <a:buChar char="•"/>
            </a:pPr>
            <a:endParaRPr lang="en-US" dirty="0">
              <a:latin typeface="Helvetica"/>
              <a:cs typeface="Helvetica"/>
            </a:endParaRPr>
          </a:p>
          <a:p>
            <a:pPr marL="742950" lvl="1" indent="-285750">
              <a:buFont typeface="Arial" panose="020B0604020202020204" pitchFamily="34" charset="0"/>
              <a:buChar char="•"/>
            </a:pPr>
            <a:endParaRPr lang="en-US" dirty="0">
              <a:latin typeface="Helvetica"/>
              <a:cs typeface="Helvetica"/>
            </a:endParaRPr>
          </a:p>
          <a:p>
            <a:pPr marL="742950" lvl="1" indent="-285750">
              <a:buFont typeface="Arial" panose="020B0604020202020204" pitchFamily="34" charset="0"/>
              <a:buChar char="•"/>
            </a:pPr>
            <a:endParaRPr lang="en-US" dirty="0">
              <a:latin typeface="Helvetica"/>
              <a:cs typeface="Helvetica"/>
            </a:endParaRPr>
          </a:p>
        </p:txBody>
      </p:sp>
      <p:sp>
        <p:nvSpPr>
          <p:cNvPr id="7" name="Right Arrow 6">
            <a:extLst>
              <a:ext uri="{FF2B5EF4-FFF2-40B4-BE49-F238E27FC236}">
                <a16:creationId xmlns:a16="http://schemas.microsoft.com/office/drawing/2014/main" id="{10C95907-E767-6641-4203-08B6CABBD55B}"/>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608B755-CA82-BECC-CB4D-A2464DC0C242}"/>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746D78C-0F7C-203D-F19E-C03D58086717}"/>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B40ECD1-7EDF-983C-FB3B-F83B8F36D337}"/>
              </a:ext>
            </a:extLst>
          </p:cNvPr>
          <p:cNvPicPr>
            <a:picLocks noChangeAspect="1"/>
          </p:cNvPicPr>
          <p:nvPr/>
        </p:nvPicPr>
        <p:blipFill>
          <a:blip r:embed="rId4"/>
          <a:stretch>
            <a:fillRect/>
          </a:stretch>
        </p:blipFill>
        <p:spPr>
          <a:xfrm>
            <a:off x="7269140" y="3700076"/>
            <a:ext cx="1418910" cy="1064183"/>
          </a:xfrm>
          <a:prstGeom prst="rect">
            <a:avLst/>
          </a:prstGeom>
        </p:spPr>
      </p:pic>
    </p:spTree>
    <p:extLst>
      <p:ext uri="{BB962C8B-B14F-4D97-AF65-F5344CB8AC3E}">
        <p14:creationId xmlns:p14="http://schemas.microsoft.com/office/powerpoint/2010/main" val="1906857344"/>
      </p:ext>
    </p:extLst>
  </p:cSld>
  <p:clrMapOvr>
    <a:masterClrMapping/>
  </p:clrMapOvr>
  <mc:AlternateContent xmlns:mc="http://schemas.openxmlformats.org/markup-compatibility/2006" xmlns:p14="http://schemas.microsoft.com/office/powerpoint/2010/main">
    <mc:Choice Requires="p14">
      <p:transition spd="slow" p14:dur="2000" advClick="0" advTm="25908"/>
    </mc:Choice>
    <mc:Fallback xmlns="">
      <p:transition spd="slow" advClick="0" advTm="2590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31</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3" name="TextBox 32">
            <a:extLst>
              <a:ext uri="{FF2B5EF4-FFF2-40B4-BE49-F238E27FC236}">
                <a16:creationId xmlns:a16="http://schemas.microsoft.com/office/drawing/2014/main" id="{F848555B-627C-3F9B-12F8-F72AAC14C00E}"/>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pPr marL="285750" indent="-285750">
              <a:buFont typeface="Arial" panose="020B0604020202020204" pitchFamily="34" charset="0"/>
              <a:buChar char="•"/>
            </a:pPr>
            <a:r>
              <a:rPr lang="en-US" dirty="0">
                <a:latin typeface="Helvetica"/>
                <a:cs typeface="Helvetica"/>
              </a:rPr>
              <a:t>3 sampling years (2001, 2009, 2019)</a:t>
            </a:r>
          </a:p>
          <a:p>
            <a:pPr marL="285750" indent="-285750">
              <a:buFont typeface="Arial" panose="020B0604020202020204" pitchFamily="34" charset="0"/>
              <a:buChar char="•"/>
            </a:pPr>
            <a:r>
              <a:rPr lang="en-US" dirty="0">
                <a:latin typeface="Helvetica"/>
                <a:cs typeface="Helvetica"/>
              </a:rPr>
              <a:t>3 depths (0-0.1 m, 0.1-0.2 m, 0.2-0.3 m)</a:t>
            </a:r>
          </a:p>
          <a:p>
            <a:pPr marL="285750" indent="-285750">
              <a:buFont typeface="Arial" panose="020B0604020202020204" pitchFamily="34" charset="0"/>
              <a:buChar char="•"/>
            </a:pPr>
            <a:r>
              <a:rPr lang="en-US" dirty="0">
                <a:latin typeface="Helvetica"/>
                <a:cs typeface="Helvetica"/>
              </a:rPr>
              <a:t>Analyses:</a:t>
            </a:r>
          </a:p>
          <a:p>
            <a:pPr marL="742950" lvl="1" indent="-285750">
              <a:buFont typeface="Arial" panose="020B0604020202020204" pitchFamily="34" charset="0"/>
              <a:buChar char="•"/>
            </a:pPr>
            <a:r>
              <a:rPr lang="en-US" dirty="0">
                <a:latin typeface="Helvetica"/>
                <a:cs typeface="Helvetica"/>
              </a:rPr>
              <a:t>%C and %N</a:t>
            </a:r>
          </a:p>
          <a:p>
            <a:pPr marL="742950" lvl="1" indent="-285750">
              <a:buFont typeface="Arial" panose="020B0604020202020204" pitchFamily="34" charset="0"/>
              <a:buChar char="•"/>
            </a:pPr>
            <a:r>
              <a:rPr lang="en-US" dirty="0">
                <a:latin typeface="Helvetica"/>
                <a:cs typeface="Helvetica"/>
              </a:rPr>
              <a:t>density fractions (free light, occluded light, heavy)</a:t>
            </a:r>
          </a:p>
          <a:p>
            <a:pPr marL="742950" lvl="1" indent="-285750">
              <a:buFont typeface="Arial" panose="020B0604020202020204" pitchFamily="34" charset="0"/>
              <a:buChar char="•"/>
            </a:pPr>
            <a:r>
              <a:rPr lang="en-US" dirty="0">
                <a:latin typeface="Helvetica"/>
                <a:cs typeface="Helvetica"/>
              </a:rPr>
              <a:t>∆</a:t>
            </a:r>
            <a:r>
              <a:rPr lang="en-US" baseline="30000" dirty="0">
                <a:latin typeface="Helvetica"/>
                <a:cs typeface="Helvetica"/>
              </a:rPr>
              <a:t>14</a:t>
            </a:r>
            <a:r>
              <a:rPr lang="en-US" dirty="0">
                <a:latin typeface="Helvetica"/>
                <a:cs typeface="Helvetica"/>
              </a:rPr>
              <a:t>C (bulk soil, respired CO2, density fractions)</a:t>
            </a:r>
          </a:p>
          <a:p>
            <a:pPr marL="742950" lvl="1" indent="-285750">
              <a:buFont typeface="Arial" panose="020B0604020202020204" pitchFamily="34" charset="0"/>
              <a:buChar char="•"/>
            </a:pPr>
            <a:endParaRPr lang="en-US" dirty="0">
              <a:latin typeface="Helvetica"/>
              <a:cs typeface="Helvetica"/>
            </a:endParaRPr>
          </a:p>
          <a:p>
            <a:pPr marL="742950" lvl="1" indent="-285750">
              <a:buFont typeface="Arial" panose="020B0604020202020204" pitchFamily="34" charset="0"/>
              <a:buChar char="•"/>
            </a:pPr>
            <a:endParaRPr lang="en-US" dirty="0">
              <a:latin typeface="Helvetica"/>
              <a:cs typeface="Helvetica"/>
            </a:endParaRPr>
          </a:p>
          <a:p>
            <a:pPr marL="742950" lvl="1" indent="-285750">
              <a:buFont typeface="Arial" panose="020B0604020202020204" pitchFamily="34" charset="0"/>
              <a:buChar char="•"/>
            </a:pPr>
            <a:endParaRPr lang="en-US" dirty="0">
              <a:latin typeface="Helvetica"/>
              <a:cs typeface="Helvetica"/>
            </a:endParaRPr>
          </a:p>
        </p:txBody>
      </p:sp>
      <p:sp>
        <p:nvSpPr>
          <p:cNvPr id="7" name="Right Arrow 6">
            <a:extLst>
              <a:ext uri="{FF2B5EF4-FFF2-40B4-BE49-F238E27FC236}">
                <a16:creationId xmlns:a16="http://schemas.microsoft.com/office/drawing/2014/main" id="{10C95907-E767-6641-4203-08B6CABBD55B}"/>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608B755-CA82-BECC-CB4D-A2464DC0C242}"/>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746D78C-0F7C-203D-F19E-C03D58086717}"/>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CEE0C5E-A384-27B1-F39F-53F4075A1B48}"/>
              </a:ext>
            </a:extLst>
          </p:cNvPr>
          <p:cNvPicPr>
            <a:picLocks noChangeAspect="1"/>
          </p:cNvPicPr>
          <p:nvPr/>
        </p:nvPicPr>
        <p:blipFill>
          <a:blip r:embed="rId4" cstate="print"/>
          <a:stretch>
            <a:fillRect/>
          </a:stretch>
        </p:blipFill>
        <p:spPr>
          <a:xfrm>
            <a:off x="8135273" y="3611527"/>
            <a:ext cx="522297" cy="1143467"/>
          </a:xfrm>
          <a:prstGeom prst="rect">
            <a:avLst/>
          </a:prstGeom>
        </p:spPr>
      </p:pic>
      <p:pic>
        <p:nvPicPr>
          <p:cNvPr id="14" name="Picture 13">
            <a:extLst>
              <a:ext uri="{FF2B5EF4-FFF2-40B4-BE49-F238E27FC236}">
                <a16:creationId xmlns:a16="http://schemas.microsoft.com/office/drawing/2014/main" id="{CAC5D59A-2F44-F650-9634-C1EBBC268145}"/>
              </a:ext>
            </a:extLst>
          </p:cNvPr>
          <p:cNvPicPr>
            <a:picLocks noChangeAspect="1"/>
          </p:cNvPicPr>
          <p:nvPr/>
        </p:nvPicPr>
        <p:blipFill>
          <a:blip r:embed="rId5"/>
          <a:stretch>
            <a:fillRect/>
          </a:stretch>
        </p:blipFill>
        <p:spPr>
          <a:xfrm>
            <a:off x="6828234" y="3812311"/>
            <a:ext cx="1104123" cy="828092"/>
          </a:xfrm>
          <a:prstGeom prst="rect">
            <a:avLst/>
          </a:prstGeom>
        </p:spPr>
      </p:pic>
      <p:pic>
        <p:nvPicPr>
          <p:cNvPr id="11" name="Picture 10">
            <a:extLst>
              <a:ext uri="{FF2B5EF4-FFF2-40B4-BE49-F238E27FC236}">
                <a16:creationId xmlns:a16="http://schemas.microsoft.com/office/drawing/2014/main" id="{AFD53073-5C42-4C92-9C6A-A9B9CE4437C7}"/>
              </a:ext>
            </a:extLst>
          </p:cNvPr>
          <p:cNvPicPr>
            <a:picLocks noChangeAspect="1"/>
          </p:cNvPicPr>
          <p:nvPr/>
        </p:nvPicPr>
        <p:blipFill>
          <a:blip r:embed="rId6"/>
          <a:stretch>
            <a:fillRect/>
          </a:stretch>
        </p:blipFill>
        <p:spPr>
          <a:xfrm>
            <a:off x="4248785" y="4050280"/>
            <a:ext cx="2304415" cy="558398"/>
          </a:xfrm>
          <a:prstGeom prst="rect">
            <a:avLst/>
          </a:prstGeom>
        </p:spPr>
      </p:pic>
    </p:spTree>
    <p:extLst>
      <p:ext uri="{BB962C8B-B14F-4D97-AF65-F5344CB8AC3E}">
        <p14:creationId xmlns:p14="http://schemas.microsoft.com/office/powerpoint/2010/main" val="3539114063"/>
      </p:ext>
    </p:extLst>
  </p:cSld>
  <p:clrMapOvr>
    <a:masterClrMapping/>
  </p:clrMapOvr>
  <mc:AlternateContent xmlns:mc="http://schemas.openxmlformats.org/markup-compatibility/2006" xmlns:p14="http://schemas.microsoft.com/office/powerpoint/2010/main">
    <mc:Choice Requires="p14">
      <p:transition spd="slow" p14:dur="2000" advClick="0" advTm="46330"/>
    </mc:Choice>
    <mc:Fallback xmlns="">
      <p:transition spd="slow" advClick="0" advTm="4633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32</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3" name="TextBox 32">
            <a:extLst>
              <a:ext uri="{FF2B5EF4-FFF2-40B4-BE49-F238E27FC236}">
                <a16:creationId xmlns:a16="http://schemas.microsoft.com/office/drawing/2014/main" id="{F848555B-627C-3F9B-12F8-F72AAC14C00E}"/>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pPr marL="285750" indent="-285750">
              <a:buFont typeface="Arial" panose="020B0604020202020204" pitchFamily="34" charset="0"/>
              <a:buChar char="•"/>
            </a:pPr>
            <a:r>
              <a:rPr lang="en-US" dirty="0">
                <a:latin typeface="Helvetica"/>
                <a:cs typeface="Helvetica"/>
              </a:rPr>
              <a:t>3 sampling years (2001, 2009, 2019)</a:t>
            </a:r>
          </a:p>
          <a:p>
            <a:pPr marL="285750" indent="-285750">
              <a:buFont typeface="Arial" panose="020B0604020202020204" pitchFamily="34" charset="0"/>
              <a:buChar char="•"/>
            </a:pPr>
            <a:r>
              <a:rPr lang="en-US" dirty="0">
                <a:latin typeface="Helvetica"/>
                <a:cs typeface="Helvetica"/>
              </a:rPr>
              <a:t>3 depths (0-0.1 m, 0.1-0.2 m, 0.2-0.3 m)*</a:t>
            </a:r>
          </a:p>
          <a:p>
            <a:pPr marL="285750" indent="-285750">
              <a:buFont typeface="Arial" panose="020B0604020202020204" pitchFamily="34" charset="0"/>
              <a:buChar char="•"/>
            </a:pPr>
            <a:r>
              <a:rPr lang="en-US" dirty="0">
                <a:latin typeface="Helvetica"/>
                <a:cs typeface="Helvetica"/>
              </a:rPr>
              <a:t>Analyses:</a:t>
            </a:r>
          </a:p>
          <a:p>
            <a:pPr marL="742950" lvl="1" indent="-285750">
              <a:buFont typeface="Arial" panose="020B0604020202020204" pitchFamily="34" charset="0"/>
              <a:buChar char="•"/>
            </a:pPr>
            <a:r>
              <a:rPr lang="en-US" dirty="0">
                <a:latin typeface="Helvetica"/>
                <a:cs typeface="Helvetica"/>
              </a:rPr>
              <a:t>%C and %N</a:t>
            </a:r>
          </a:p>
          <a:p>
            <a:pPr marL="742950" lvl="1" indent="-285750">
              <a:buFont typeface="Arial" panose="020B0604020202020204" pitchFamily="34" charset="0"/>
              <a:buChar char="•"/>
            </a:pPr>
            <a:r>
              <a:rPr lang="en-US" dirty="0">
                <a:latin typeface="Helvetica"/>
                <a:cs typeface="Helvetica"/>
              </a:rPr>
              <a:t>density fractions (free light, occluded light, heavy)</a:t>
            </a:r>
          </a:p>
          <a:p>
            <a:pPr marL="742950" lvl="1" indent="-285750">
              <a:buFont typeface="Arial" panose="020B0604020202020204" pitchFamily="34" charset="0"/>
              <a:buChar char="•"/>
            </a:pPr>
            <a:r>
              <a:rPr lang="en-US" dirty="0">
                <a:latin typeface="Helvetica"/>
                <a:cs typeface="Helvetica"/>
              </a:rPr>
              <a:t>∆</a:t>
            </a:r>
            <a:r>
              <a:rPr lang="en-US" baseline="30000" dirty="0">
                <a:latin typeface="Helvetica"/>
                <a:cs typeface="Helvetica"/>
              </a:rPr>
              <a:t>14</a:t>
            </a:r>
            <a:r>
              <a:rPr lang="en-US" dirty="0">
                <a:latin typeface="Helvetica"/>
                <a:cs typeface="Helvetica"/>
              </a:rPr>
              <a:t>C (bulk soil, respired CO2, density fractions)</a:t>
            </a:r>
          </a:p>
          <a:p>
            <a:pPr marL="285750" indent="-285750">
              <a:buFont typeface="Arial" panose="020B0604020202020204" pitchFamily="34" charset="0"/>
              <a:buChar char="•"/>
            </a:pPr>
            <a:r>
              <a:rPr lang="en-US" dirty="0">
                <a:latin typeface="Helvetica"/>
                <a:cs typeface="Helvetica"/>
              </a:rPr>
              <a:t>Additional data (</a:t>
            </a:r>
            <a:r>
              <a:rPr lang="en-US" i="1" dirty="0">
                <a:latin typeface="Helvetica"/>
                <a:cs typeface="Helvetica"/>
              </a:rPr>
              <a:t>Rasmussen et al.</a:t>
            </a:r>
            <a:r>
              <a:rPr lang="en-US" dirty="0">
                <a:latin typeface="Helvetica"/>
                <a:cs typeface="Helvetica"/>
              </a:rPr>
              <a:t>):</a:t>
            </a:r>
          </a:p>
          <a:p>
            <a:pPr marL="742950" lvl="1" indent="-285750">
              <a:buFont typeface="Arial" panose="020B0604020202020204" pitchFamily="34" charset="0"/>
              <a:buChar char="•"/>
            </a:pPr>
            <a:r>
              <a:rPr lang="en-US" dirty="0">
                <a:latin typeface="Helvetica"/>
                <a:cs typeface="Helvetica"/>
              </a:rPr>
              <a:t>selective dissolution</a:t>
            </a:r>
          </a:p>
          <a:p>
            <a:pPr marL="742950" lvl="1" indent="-285750">
              <a:buFont typeface="Arial" panose="020B0604020202020204" pitchFamily="34" charset="0"/>
              <a:buChar char="•"/>
            </a:pPr>
            <a:r>
              <a:rPr lang="en-US" dirty="0">
                <a:latin typeface="Helvetica"/>
                <a:cs typeface="Helvetica"/>
              </a:rPr>
              <a:t>clay mineralogy</a:t>
            </a:r>
          </a:p>
        </p:txBody>
      </p:sp>
      <p:sp>
        <p:nvSpPr>
          <p:cNvPr id="7" name="Right Arrow 6">
            <a:extLst>
              <a:ext uri="{FF2B5EF4-FFF2-40B4-BE49-F238E27FC236}">
                <a16:creationId xmlns:a16="http://schemas.microsoft.com/office/drawing/2014/main" id="{8B8F5786-4D24-F00D-0669-960BD2AAEE87}"/>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207E6E10-5E86-3E35-A892-C32F013EDC1F}"/>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78ABF047-D2BC-5363-0DFE-3C6F55F9FE96}"/>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09D009-60B7-BD5D-EDEF-8F3540837383}"/>
              </a:ext>
            </a:extLst>
          </p:cNvPr>
          <p:cNvSpPr txBox="1"/>
          <p:nvPr/>
        </p:nvSpPr>
        <p:spPr>
          <a:xfrm>
            <a:off x="44483" y="5318289"/>
            <a:ext cx="4663279" cy="261610"/>
          </a:xfrm>
          <a:prstGeom prst="rect">
            <a:avLst/>
          </a:prstGeom>
          <a:noFill/>
        </p:spPr>
        <p:txBody>
          <a:bodyPr wrap="square" rtlCol="0">
            <a:spAutoFit/>
          </a:bodyPr>
          <a:lstStyle/>
          <a:p>
            <a:pPr marL="0" lvl="1">
              <a:spcAft>
                <a:spcPts val="600"/>
              </a:spcAft>
            </a:pPr>
            <a:r>
              <a:rPr lang="en-US" sz="1100" i="1" dirty="0">
                <a:latin typeface="Helvetica"/>
                <a:cs typeface="Helvetica"/>
              </a:rPr>
              <a:t>cf. Rasmussen 2004; Rasmussen et al., 2006; 2007; 2008; 2010; 2018</a:t>
            </a:r>
            <a:endParaRPr lang="en-US" sz="500" i="1" dirty="0">
              <a:latin typeface="Helvetica"/>
              <a:cs typeface="Helvetica"/>
            </a:endParaRPr>
          </a:p>
        </p:txBody>
      </p:sp>
    </p:spTree>
    <p:extLst>
      <p:ext uri="{BB962C8B-B14F-4D97-AF65-F5344CB8AC3E}">
        <p14:creationId xmlns:p14="http://schemas.microsoft.com/office/powerpoint/2010/main" val="4192111434"/>
      </p:ext>
    </p:extLst>
  </p:cSld>
  <p:clrMapOvr>
    <a:masterClrMapping/>
  </p:clrMapOvr>
  <mc:AlternateContent xmlns:mc="http://schemas.openxmlformats.org/markup-compatibility/2006" xmlns:p14="http://schemas.microsoft.com/office/powerpoint/2010/main">
    <mc:Choice Requires="p14">
      <p:transition spd="slow" p14:dur="2000" advClick="0" advTm="22712"/>
    </mc:Choice>
    <mc:Fallback xmlns="">
      <p:transition spd="slow" advClick="0" advTm="2271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THE RADIOCARBON TRACER </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33</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33</a:t>
            </a:fld>
            <a:endParaRPr lang="de-DE" dirty="0"/>
          </a:p>
        </p:txBody>
      </p:sp>
      <p:sp>
        <p:nvSpPr>
          <p:cNvPr id="3" name="TextBox 2">
            <a:extLst>
              <a:ext uri="{FF2B5EF4-FFF2-40B4-BE49-F238E27FC236}">
                <a16:creationId xmlns:a16="http://schemas.microsoft.com/office/drawing/2014/main" id="{17C0820E-E5B3-F51D-2B43-D46C5DE5A449}"/>
              </a:ext>
            </a:extLst>
          </p:cNvPr>
          <p:cNvSpPr txBox="1"/>
          <p:nvPr/>
        </p:nvSpPr>
        <p:spPr>
          <a:xfrm>
            <a:off x="1192426" y="2894207"/>
            <a:ext cx="1299210" cy="923330"/>
          </a:xfrm>
          <a:prstGeom prst="rect">
            <a:avLst/>
          </a:prstGeom>
          <a:solidFill>
            <a:schemeClr val="bg1"/>
          </a:solidFill>
        </p:spPr>
        <p:txBody>
          <a:bodyPr wrap="square" rtlCol="0">
            <a:spAutoFit/>
          </a:bodyPr>
          <a:lstStyle/>
          <a:p>
            <a:pPr>
              <a:spcAft>
                <a:spcPts val="1200"/>
              </a:spcAft>
            </a:pPr>
            <a:r>
              <a:rPr lang="en-US" sz="5400" b="1" baseline="30000" dirty="0">
                <a:latin typeface="Helvetica" pitchFamily="2" charset="0"/>
              </a:rPr>
              <a:t>14</a:t>
            </a:r>
            <a:r>
              <a:rPr lang="en-US" sz="5400" b="1" dirty="0">
                <a:latin typeface="Helvetica" pitchFamily="2" charset="0"/>
              </a:rPr>
              <a:t>C</a:t>
            </a:r>
          </a:p>
        </p:txBody>
      </p:sp>
      <p:pic>
        <p:nvPicPr>
          <p:cNvPr id="5" name="Picture 4" descr="Radioactive Warning Yellow Circle Sign Radioactivity Warning Vector Symbol  Stock Illustration - Download Image Now - iStock">
            <a:extLst>
              <a:ext uri="{FF2B5EF4-FFF2-40B4-BE49-F238E27FC236}">
                <a16:creationId xmlns:a16="http://schemas.microsoft.com/office/drawing/2014/main" id="{B499AB40-F3AF-CD8A-7718-7EF7C04F7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162" y="2449769"/>
            <a:ext cx="1812205" cy="181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268002"/>
      </p:ext>
    </p:extLst>
  </p:cSld>
  <p:clrMapOvr>
    <a:masterClrMapping/>
  </p:clrMapOvr>
  <mc:AlternateContent xmlns:mc="http://schemas.openxmlformats.org/markup-compatibility/2006" xmlns:p14="http://schemas.microsoft.com/office/powerpoint/2010/main">
    <mc:Choice Requires="p14">
      <p:transition spd="slow" p14:dur="2000" advClick="0" advTm="25595"/>
    </mc:Choice>
    <mc:Fallback xmlns="">
      <p:transition spd="slow" advClick="0" advTm="2559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THE RADIOCARBON TRACER </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34</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34</a:t>
            </a:fld>
            <a:endParaRPr lang="de-DE" dirty="0"/>
          </a:p>
        </p:txBody>
      </p:sp>
      <p:pic>
        <p:nvPicPr>
          <p:cNvPr id="8" name="Picture 7" descr="Radioactive Warning Yellow Circle Sign Radioactivity Warning Vector Symbol  Stock Illustration - Download Image Now - iStock">
            <a:extLst>
              <a:ext uri="{FF2B5EF4-FFF2-40B4-BE49-F238E27FC236}">
                <a16:creationId xmlns:a16="http://schemas.microsoft.com/office/drawing/2014/main" id="{1F77D858-07E1-FF3C-51C7-D641AE186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162" y="2449769"/>
            <a:ext cx="1812205" cy="18122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77BC2A0-4969-24AD-3474-253BCE73F574}"/>
              </a:ext>
            </a:extLst>
          </p:cNvPr>
          <p:cNvPicPr>
            <a:picLocks noChangeAspect="1"/>
          </p:cNvPicPr>
          <p:nvPr/>
        </p:nvPicPr>
        <p:blipFill>
          <a:blip r:embed="rId4"/>
          <a:stretch>
            <a:fillRect/>
          </a:stretch>
        </p:blipFill>
        <p:spPr>
          <a:xfrm>
            <a:off x="5124893" y="1987546"/>
            <a:ext cx="3561907" cy="2736652"/>
          </a:xfrm>
          <a:prstGeom prst="rect">
            <a:avLst/>
          </a:prstGeom>
        </p:spPr>
      </p:pic>
      <p:sp>
        <p:nvSpPr>
          <p:cNvPr id="5" name="TextBox 4">
            <a:extLst>
              <a:ext uri="{FF2B5EF4-FFF2-40B4-BE49-F238E27FC236}">
                <a16:creationId xmlns:a16="http://schemas.microsoft.com/office/drawing/2014/main" id="{AD44073C-2BFF-752E-0CB2-EDD938AD03D2}"/>
              </a:ext>
            </a:extLst>
          </p:cNvPr>
          <p:cNvSpPr txBox="1"/>
          <p:nvPr/>
        </p:nvSpPr>
        <p:spPr>
          <a:xfrm>
            <a:off x="1192426" y="2894207"/>
            <a:ext cx="1299210" cy="923330"/>
          </a:xfrm>
          <a:prstGeom prst="rect">
            <a:avLst/>
          </a:prstGeom>
          <a:solidFill>
            <a:schemeClr val="bg1"/>
          </a:solidFill>
        </p:spPr>
        <p:txBody>
          <a:bodyPr wrap="square" rtlCol="0">
            <a:spAutoFit/>
          </a:bodyPr>
          <a:lstStyle/>
          <a:p>
            <a:pPr>
              <a:spcAft>
                <a:spcPts val="1200"/>
              </a:spcAft>
            </a:pPr>
            <a:r>
              <a:rPr lang="en-US" sz="5400" b="1" baseline="30000" dirty="0">
                <a:latin typeface="Helvetica" pitchFamily="2" charset="0"/>
              </a:rPr>
              <a:t>14</a:t>
            </a:r>
            <a:r>
              <a:rPr lang="en-US" sz="5400" b="1" dirty="0">
                <a:latin typeface="Helvetica" pitchFamily="2" charset="0"/>
              </a:rPr>
              <a:t>C</a:t>
            </a:r>
          </a:p>
        </p:txBody>
      </p:sp>
      <p:sp>
        <p:nvSpPr>
          <p:cNvPr id="6" name="TextBox 5">
            <a:extLst>
              <a:ext uri="{FF2B5EF4-FFF2-40B4-BE49-F238E27FC236}">
                <a16:creationId xmlns:a16="http://schemas.microsoft.com/office/drawing/2014/main" id="{793C3D1E-900D-930E-5128-B5D085787638}"/>
              </a:ext>
            </a:extLst>
          </p:cNvPr>
          <p:cNvSpPr txBox="1"/>
          <p:nvPr/>
        </p:nvSpPr>
        <p:spPr>
          <a:xfrm>
            <a:off x="148262" y="5329681"/>
            <a:ext cx="2905760" cy="261610"/>
          </a:xfrm>
          <a:prstGeom prst="rect">
            <a:avLst/>
          </a:prstGeom>
          <a:noFill/>
        </p:spPr>
        <p:txBody>
          <a:bodyPr wrap="square" rtlCol="0">
            <a:spAutoFit/>
          </a:bodyPr>
          <a:lstStyle/>
          <a:p>
            <a:r>
              <a:rPr lang="en-US" sz="1100" dirty="0">
                <a:latin typeface="Helvetica" pitchFamily="2" charset="0"/>
              </a:rPr>
              <a:t>(figure from Schuur et al., 2016)</a:t>
            </a:r>
          </a:p>
        </p:txBody>
      </p:sp>
      <p:grpSp>
        <p:nvGrpSpPr>
          <p:cNvPr id="7" name="Group 6">
            <a:extLst>
              <a:ext uri="{FF2B5EF4-FFF2-40B4-BE49-F238E27FC236}">
                <a16:creationId xmlns:a16="http://schemas.microsoft.com/office/drawing/2014/main" id="{C6C771D6-3436-9263-D4D9-AC735748D7DD}"/>
              </a:ext>
            </a:extLst>
          </p:cNvPr>
          <p:cNvGrpSpPr/>
          <p:nvPr/>
        </p:nvGrpSpPr>
        <p:grpSpPr>
          <a:xfrm>
            <a:off x="3218115" y="2769016"/>
            <a:ext cx="1201564" cy="1173709"/>
            <a:chOff x="3545630" y="3678146"/>
            <a:chExt cx="1201564" cy="1173709"/>
          </a:xfrm>
        </p:grpSpPr>
        <p:grpSp>
          <p:nvGrpSpPr>
            <p:cNvPr id="9" name="Group 8">
              <a:extLst>
                <a:ext uri="{FF2B5EF4-FFF2-40B4-BE49-F238E27FC236}">
                  <a16:creationId xmlns:a16="http://schemas.microsoft.com/office/drawing/2014/main" id="{863C70AB-1535-4336-C0F5-69631CE22CD2}"/>
                </a:ext>
              </a:extLst>
            </p:cNvPr>
            <p:cNvGrpSpPr/>
            <p:nvPr/>
          </p:nvGrpSpPr>
          <p:grpSpPr>
            <a:xfrm>
              <a:off x="3545630" y="3678146"/>
              <a:ext cx="1201564" cy="1173709"/>
              <a:chOff x="5818996" y="3683484"/>
              <a:chExt cx="1201564" cy="1173709"/>
            </a:xfrm>
          </p:grpSpPr>
          <p:sp>
            <p:nvSpPr>
              <p:cNvPr id="14" name="Oval 13">
                <a:extLst>
                  <a:ext uri="{FF2B5EF4-FFF2-40B4-BE49-F238E27FC236}">
                    <a16:creationId xmlns:a16="http://schemas.microsoft.com/office/drawing/2014/main" id="{9B33F486-58FE-3142-B7AD-D947FA3D8E27}"/>
                  </a:ext>
                </a:extLst>
              </p:cNvPr>
              <p:cNvSpPr/>
              <p:nvPr/>
            </p:nvSpPr>
            <p:spPr>
              <a:xfrm>
                <a:off x="5821680" y="3683484"/>
                <a:ext cx="1170000" cy="1168971"/>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e 14">
                <a:extLst>
                  <a:ext uri="{FF2B5EF4-FFF2-40B4-BE49-F238E27FC236}">
                    <a16:creationId xmlns:a16="http://schemas.microsoft.com/office/drawing/2014/main" id="{5987119B-FF7C-D94D-1E9E-919E3B3078B8}"/>
                  </a:ext>
                </a:extLst>
              </p:cNvPr>
              <p:cNvSpPr/>
              <p:nvPr/>
            </p:nvSpPr>
            <p:spPr>
              <a:xfrm rot="16200000">
                <a:off x="5830556" y="3687193"/>
                <a:ext cx="1170000" cy="1170000"/>
              </a:xfrm>
              <a:prstGeom prst="pie">
                <a:avLst>
                  <a:gd name="adj1" fmla="val 0"/>
                  <a:gd name="adj2" fmla="val 397461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19ADAF4D-F74E-B24C-6912-BB611B656516}"/>
                  </a:ext>
                </a:extLst>
              </p:cNvPr>
              <p:cNvCxnSpPr>
                <a:cxnSpLocks/>
              </p:cNvCxnSpPr>
              <p:nvPr/>
            </p:nvCxnSpPr>
            <p:spPr>
              <a:xfrm>
                <a:off x="6410960" y="3683484"/>
                <a:ext cx="0" cy="18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BBD13D8-B6E4-6D7E-EBAB-1403EBB7A1F3}"/>
                  </a:ext>
                </a:extLst>
              </p:cNvPr>
              <p:cNvCxnSpPr/>
              <p:nvPr/>
            </p:nvCxnSpPr>
            <p:spPr>
              <a:xfrm>
                <a:off x="6421120" y="4660288"/>
                <a:ext cx="0" cy="18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C1AC4FA-F03F-AF64-6DE6-24534F68BAD4}"/>
                  </a:ext>
                </a:extLst>
              </p:cNvPr>
              <p:cNvCxnSpPr>
                <a:cxnSpLocks/>
              </p:cNvCxnSpPr>
              <p:nvPr/>
            </p:nvCxnSpPr>
            <p:spPr>
              <a:xfrm rot="5400000">
                <a:off x="6930560" y="4188044"/>
                <a:ext cx="0" cy="18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E963725-D1C4-AFC2-2DC5-47AECE441B78}"/>
                  </a:ext>
                </a:extLst>
              </p:cNvPr>
              <p:cNvCxnSpPr>
                <a:cxnSpLocks/>
              </p:cNvCxnSpPr>
              <p:nvPr/>
            </p:nvCxnSpPr>
            <p:spPr>
              <a:xfrm rot="5400000">
                <a:off x="5908996" y="4188044"/>
                <a:ext cx="0" cy="18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E777B60-89DE-D8AC-FAA4-ADDC66F3CAAC}"/>
                  </a:ext>
                </a:extLst>
              </p:cNvPr>
              <p:cNvCxnSpPr>
                <a:cxnSpLocks/>
              </p:cNvCxnSpPr>
              <p:nvPr/>
            </p:nvCxnSpPr>
            <p:spPr>
              <a:xfrm flipV="1">
                <a:off x="6406738" y="4043460"/>
                <a:ext cx="510459" cy="234584"/>
              </a:xfrm>
              <a:prstGeom prst="straightConnector1">
                <a:avLst/>
              </a:prstGeom>
              <a:ln>
                <a:solidFill>
                  <a:schemeClr val="tx1"/>
                </a:solidFill>
                <a:headEnd w="lg" len="lg"/>
                <a:tailEnd type="arrow" w="med" len="lg"/>
              </a:ln>
            </p:spPr>
            <p:style>
              <a:lnRef idx="2">
                <a:schemeClr val="accent1"/>
              </a:lnRef>
              <a:fillRef idx="0">
                <a:schemeClr val="accent1"/>
              </a:fillRef>
              <a:effectRef idx="1">
                <a:schemeClr val="accent1"/>
              </a:effectRef>
              <a:fontRef idx="minor">
                <a:schemeClr val="tx1"/>
              </a:fontRef>
            </p:style>
          </p:cxnSp>
        </p:grpSp>
        <p:cxnSp>
          <p:nvCxnSpPr>
            <p:cNvPr id="10" name="Straight Connector 9">
              <a:extLst>
                <a:ext uri="{FF2B5EF4-FFF2-40B4-BE49-F238E27FC236}">
                  <a16:creationId xmlns:a16="http://schemas.microsoft.com/office/drawing/2014/main" id="{9A931533-C42A-EE66-E17E-32B3F06B38AA}"/>
                </a:ext>
              </a:extLst>
            </p:cNvPr>
            <p:cNvCxnSpPr>
              <a:cxnSpLocks/>
            </p:cNvCxnSpPr>
            <p:nvPr/>
          </p:nvCxnSpPr>
          <p:spPr>
            <a:xfrm rot="2700000">
              <a:off x="4535890" y="3865377"/>
              <a:ext cx="0" cy="9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C372255-D068-B20A-65C1-435C7416F29D}"/>
                </a:ext>
              </a:extLst>
            </p:cNvPr>
            <p:cNvCxnSpPr>
              <a:cxnSpLocks/>
            </p:cNvCxnSpPr>
            <p:nvPr/>
          </p:nvCxnSpPr>
          <p:spPr>
            <a:xfrm rot="8100000">
              <a:off x="4528838" y="4589912"/>
              <a:ext cx="0" cy="9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202D630-A8B1-6E38-D2E8-2E4F5E2AE4E4}"/>
                </a:ext>
              </a:extLst>
            </p:cNvPr>
            <p:cNvCxnSpPr>
              <a:cxnSpLocks/>
            </p:cNvCxnSpPr>
            <p:nvPr/>
          </p:nvCxnSpPr>
          <p:spPr>
            <a:xfrm rot="18900000">
              <a:off x="3726384" y="3869331"/>
              <a:ext cx="0" cy="9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BCF085-7868-01AE-84C9-35E8983C18FF}"/>
                </a:ext>
              </a:extLst>
            </p:cNvPr>
            <p:cNvCxnSpPr>
              <a:cxnSpLocks/>
            </p:cNvCxnSpPr>
            <p:nvPr/>
          </p:nvCxnSpPr>
          <p:spPr>
            <a:xfrm rot="13500000">
              <a:off x="3749019" y="4587929"/>
              <a:ext cx="0" cy="9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3767656"/>
      </p:ext>
    </p:extLst>
  </p:cSld>
  <p:clrMapOvr>
    <a:masterClrMapping/>
  </p:clrMapOvr>
  <mc:AlternateContent xmlns:mc="http://schemas.openxmlformats.org/markup-compatibility/2006" xmlns:p14="http://schemas.microsoft.com/office/powerpoint/2010/main">
    <mc:Choice Requires="p14">
      <p:transition spd="slow" p14:dur="2000" advClick="0" advTm="42752"/>
    </mc:Choice>
    <mc:Fallback xmlns="">
      <p:transition spd="slow" advClick="0" advTm="4275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THE RADIOCARBON TRACER </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35</a:t>
            </a:fld>
            <a:endParaRPr lang="de-DE" dirty="0"/>
          </a:p>
        </p:txBody>
      </p:sp>
      <p:sp>
        <p:nvSpPr>
          <p:cNvPr id="35" name="Rectangle 34"/>
          <p:cNvSpPr/>
          <p:nvPr/>
        </p:nvSpPr>
        <p:spPr>
          <a:xfrm>
            <a:off x="3151063" y="3522567"/>
            <a:ext cx="512088" cy="1213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35</a:t>
            </a:fld>
            <a:endParaRPr lang="de-DE" dirty="0"/>
          </a:p>
        </p:txBody>
      </p:sp>
      <p:grpSp>
        <p:nvGrpSpPr>
          <p:cNvPr id="5" name="Group 4">
            <a:extLst>
              <a:ext uri="{FF2B5EF4-FFF2-40B4-BE49-F238E27FC236}">
                <a16:creationId xmlns:a16="http://schemas.microsoft.com/office/drawing/2014/main" id="{750A861C-123F-9AB6-4F95-ADA77F9FF0C6}"/>
              </a:ext>
            </a:extLst>
          </p:cNvPr>
          <p:cNvGrpSpPr/>
          <p:nvPr/>
        </p:nvGrpSpPr>
        <p:grpSpPr>
          <a:xfrm>
            <a:off x="3151063" y="1249498"/>
            <a:ext cx="5562599" cy="3733800"/>
            <a:chOff x="2057401" y="2743199"/>
            <a:chExt cx="5562599" cy="3733800"/>
          </a:xfrm>
        </p:grpSpPr>
        <p:pic>
          <p:nvPicPr>
            <p:cNvPr id="6" name="Picture 5">
              <a:extLst>
                <a:ext uri="{FF2B5EF4-FFF2-40B4-BE49-F238E27FC236}">
                  <a16:creationId xmlns:a16="http://schemas.microsoft.com/office/drawing/2014/main" id="{E556DA6A-E36E-6B8F-C7F1-508E32DCE931}"/>
                </a:ext>
              </a:extLst>
            </p:cNvPr>
            <p:cNvPicPr>
              <a:picLocks noChangeAspect="1"/>
            </p:cNvPicPr>
            <p:nvPr/>
          </p:nvPicPr>
          <p:blipFill rotWithShape="1">
            <a:blip r:embed="rId3"/>
            <a:srcRect l="19971" t="4844" r="2246" b="3827"/>
            <a:stretch/>
          </p:blipFill>
          <p:spPr>
            <a:xfrm>
              <a:off x="2057401" y="2819456"/>
              <a:ext cx="5562599" cy="3588544"/>
            </a:xfrm>
            <a:prstGeom prst="rect">
              <a:avLst/>
            </a:prstGeom>
            <a:ln w="28575">
              <a:noFill/>
            </a:ln>
          </p:spPr>
        </p:pic>
        <p:sp>
          <p:nvSpPr>
            <p:cNvPr id="7" name="Rectangle 6">
              <a:extLst>
                <a:ext uri="{FF2B5EF4-FFF2-40B4-BE49-F238E27FC236}">
                  <a16:creationId xmlns:a16="http://schemas.microsoft.com/office/drawing/2014/main" id="{98B25EDC-3BEC-CD48-0C56-67ADD993C3AF}"/>
                </a:ext>
              </a:extLst>
            </p:cNvPr>
            <p:cNvSpPr/>
            <p:nvPr/>
          </p:nvSpPr>
          <p:spPr>
            <a:xfrm>
              <a:off x="2057401" y="2743199"/>
              <a:ext cx="5562599" cy="3733800"/>
            </a:xfrm>
            <a:prstGeom prst="rect">
              <a:avLst/>
            </a:prstGeom>
            <a:solidFill>
              <a:srgbClr val="FFFFFF">
                <a:alpha val="69804"/>
              </a:srgbClr>
            </a:solidFill>
            <a:ln w="28575" cmpd="sng">
              <a:solidFill>
                <a:schemeClr val="bg1"/>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pic>
          <p:nvPicPr>
            <p:cNvPr id="9" name="Picture 8">
              <a:extLst>
                <a:ext uri="{FF2B5EF4-FFF2-40B4-BE49-F238E27FC236}">
                  <a16:creationId xmlns:a16="http://schemas.microsoft.com/office/drawing/2014/main" id="{B44EED74-9CF6-83B4-D31C-A76C5DBDED17}"/>
                </a:ext>
              </a:extLst>
            </p:cNvPr>
            <p:cNvPicPr>
              <a:picLocks noChangeAspect="1"/>
            </p:cNvPicPr>
            <p:nvPr/>
          </p:nvPicPr>
          <p:blipFill>
            <a:blip r:embed="rId4"/>
            <a:stretch>
              <a:fillRect/>
            </a:stretch>
          </p:blipFill>
          <p:spPr>
            <a:xfrm>
              <a:off x="2247901" y="2932140"/>
              <a:ext cx="4583642" cy="3437731"/>
            </a:xfrm>
            <a:prstGeom prst="rect">
              <a:avLst/>
            </a:prstGeom>
          </p:spPr>
        </p:pic>
      </p:grpSp>
      <p:sp>
        <p:nvSpPr>
          <p:cNvPr id="8" name="TextBox 7">
            <a:extLst>
              <a:ext uri="{FF2B5EF4-FFF2-40B4-BE49-F238E27FC236}">
                <a16:creationId xmlns:a16="http://schemas.microsoft.com/office/drawing/2014/main" id="{273EDD35-5446-0148-6B11-A1ECB09F32DD}"/>
              </a:ext>
            </a:extLst>
          </p:cNvPr>
          <p:cNvSpPr txBox="1"/>
          <p:nvPr/>
        </p:nvSpPr>
        <p:spPr>
          <a:xfrm>
            <a:off x="156123" y="5050160"/>
            <a:ext cx="3349752" cy="261610"/>
          </a:xfrm>
          <a:prstGeom prst="rect">
            <a:avLst/>
          </a:prstGeom>
          <a:noFill/>
        </p:spPr>
        <p:txBody>
          <a:bodyPr wrap="square" rtlCol="0">
            <a:spAutoFit/>
          </a:bodyPr>
          <a:lstStyle/>
          <a:p>
            <a:r>
              <a:rPr lang="en-US" sz="1100" dirty="0">
                <a:latin typeface="Helvetica" pitchFamily="2" charset="0"/>
              </a:rPr>
              <a:t>(figure from S. von Fromm)</a:t>
            </a:r>
          </a:p>
        </p:txBody>
      </p:sp>
    </p:spTree>
    <p:extLst>
      <p:ext uri="{BB962C8B-B14F-4D97-AF65-F5344CB8AC3E}">
        <p14:creationId xmlns:p14="http://schemas.microsoft.com/office/powerpoint/2010/main" val="1804934832"/>
      </p:ext>
    </p:extLst>
  </p:cSld>
  <p:clrMapOvr>
    <a:masterClrMapping/>
  </p:clrMapOvr>
  <mc:AlternateContent xmlns:mc="http://schemas.openxmlformats.org/markup-compatibility/2006" xmlns:p14="http://schemas.microsoft.com/office/powerpoint/2010/main">
    <mc:Choice Requires="p14">
      <p:transition spd="slow" p14:dur="2000" advClick="0" advTm="72075"/>
    </mc:Choice>
    <mc:Fallback xmlns="">
      <p:transition spd="slow" advClick="0" advTm="7207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THE RADIOCARBON TRACER </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36</a:t>
            </a:fld>
            <a:endParaRPr lang="de-DE" dirty="0"/>
          </a:p>
        </p:txBody>
      </p:sp>
      <p:sp>
        <p:nvSpPr>
          <p:cNvPr id="35" name="Rectangle 34"/>
          <p:cNvSpPr/>
          <p:nvPr/>
        </p:nvSpPr>
        <p:spPr>
          <a:xfrm>
            <a:off x="3151063" y="3522567"/>
            <a:ext cx="512088" cy="1213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36</a:t>
            </a:fld>
            <a:endParaRPr lang="de-DE" dirty="0"/>
          </a:p>
        </p:txBody>
      </p:sp>
      <p:grpSp>
        <p:nvGrpSpPr>
          <p:cNvPr id="5" name="Group 4">
            <a:extLst>
              <a:ext uri="{FF2B5EF4-FFF2-40B4-BE49-F238E27FC236}">
                <a16:creationId xmlns:a16="http://schemas.microsoft.com/office/drawing/2014/main" id="{750A861C-123F-9AB6-4F95-ADA77F9FF0C6}"/>
              </a:ext>
            </a:extLst>
          </p:cNvPr>
          <p:cNvGrpSpPr/>
          <p:nvPr/>
        </p:nvGrpSpPr>
        <p:grpSpPr>
          <a:xfrm>
            <a:off x="3151063" y="1249498"/>
            <a:ext cx="5562599" cy="3733800"/>
            <a:chOff x="2057401" y="2743199"/>
            <a:chExt cx="5562599" cy="3733800"/>
          </a:xfrm>
        </p:grpSpPr>
        <p:pic>
          <p:nvPicPr>
            <p:cNvPr id="6" name="Picture 5">
              <a:extLst>
                <a:ext uri="{FF2B5EF4-FFF2-40B4-BE49-F238E27FC236}">
                  <a16:creationId xmlns:a16="http://schemas.microsoft.com/office/drawing/2014/main" id="{E556DA6A-E36E-6B8F-C7F1-508E32DCE931}"/>
                </a:ext>
              </a:extLst>
            </p:cNvPr>
            <p:cNvPicPr>
              <a:picLocks noChangeAspect="1"/>
            </p:cNvPicPr>
            <p:nvPr/>
          </p:nvPicPr>
          <p:blipFill rotWithShape="1">
            <a:blip r:embed="rId3"/>
            <a:srcRect l="19971" t="4844" r="2246" b="3827"/>
            <a:stretch/>
          </p:blipFill>
          <p:spPr>
            <a:xfrm>
              <a:off x="2057401" y="2819456"/>
              <a:ext cx="5562599" cy="3588544"/>
            </a:xfrm>
            <a:prstGeom prst="rect">
              <a:avLst/>
            </a:prstGeom>
            <a:ln w="28575">
              <a:noFill/>
            </a:ln>
          </p:spPr>
        </p:pic>
        <p:sp>
          <p:nvSpPr>
            <p:cNvPr id="7" name="Rectangle 6">
              <a:extLst>
                <a:ext uri="{FF2B5EF4-FFF2-40B4-BE49-F238E27FC236}">
                  <a16:creationId xmlns:a16="http://schemas.microsoft.com/office/drawing/2014/main" id="{98B25EDC-3BEC-CD48-0C56-67ADD993C3AF}"/>
                </a:ext>
              </a:extLst>
            </p:cNvPr>
            <p:cNvSpPr/>
            <p:nvPr/>
          </p:nvSpPr>
          <p:spPr>
            <a:xfrm>
              <a:off x="2057401" y="2743199"/>
              <a:ext cx="5562599" cy="3733800"/>
            </a:xfrm>
            <a:prstGeom prst="rect">
              <a:avLst/>
            </a:prstGeom>
            <a:solidFill>
              <a:srgbClr val="FFFFFF">
                <a:alpha val="69804"/>
              </a:srgbClr>
            </a:solidFill>
            <a:ln w="28575" cmpd="sng">
              <a:solidFill>
                <a:schemeClr val="bg1"/>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pic>
          <p:nvPicPr>
            <p:cNvPr id="9" name="Picture 8">
              <a:extLst>
                <a:ext uri="{FF2B5EF4-FFF2-40B4-BE49-F238E27FC236}">
                  <a16:creationId xmlns:a16="http://schemas.microsoft.com/office/drawing/2014/main" id="{B44EED74-9CF6-83B4-D31C-A76C5DBDED17}"/>
                </a:ext>
              </a:extLst>
            </p:cNvPr>
            <p:cNvPicPr>
              <a:picLocks noChangeAspect="1"/>
            </p:cNvPicPr>
            <p:nvPr/>
          </p:nvPicPr>
          <p:blipFill>
            <a:blip r:embed="rId4"/>
            <a:stretch>
              <a:fillRect/>
            </a:stretch>
          </p:blipFill>
          <p:spPr>
            <a:xfrm>
              <a:off x="2247901" y="2932140"/>
              <a:ext cx="4583642" cy="3437731"/>
            </a:xfrm>
            <a:prstGeom prst="rect">
              <a:avLst/>
            </a:prstGeom>
          </p:spPr>
        </p:pic>
      </p:grpSp>
      <p:sp>
        <p:nvSpPr>
          <p:cNvPr id="3" name="TextBox 2">
            <a:extLst>
              <a:ext uri="{FF2B5EF4-FFF2-40B4-BE49-F238E27FC236}">
                <a16:creationId xmlns:a16="http://schemas.microsoft.com/office/drawing/2014/main" id="{EBF8FE90-3CED-EED0-D8A4-ADD78F0793B1}"/>
              </a:ext>
            </a:extLst>
          </p:cNvPr>
          <p:cNvSpPr txBox="1"/>
          <p:nvPr/>
        </p:nvSpPr>
        <p:spPr>
          <a:xfrm>
            <a:off x="156123" y="5050160"/>
            <a:ext cx="3349752" cy="261610"/>
          </a:xfrm>
          <a:prstGeom prst="rect">
            <a:avLst/>
          </a:prstGeom>
          <a:noFill/>
        </p:spPr>
        <p:txBody>
          <a:bodyPr wrap="square" rtlCol="0">
            <a:spAutoFit/>
          </a:bodyPr>
          <a:lstStyle/>
          <a:p>
            <a:r>
              <a:rPr lang="en-US" sz="1100" dirty="0">
                <a:latin typeface="Helvetica" pitchFamily="2" charset="0"/>
              </a:rPr>
              <a:t>(figure from S. von Fromm)</a:t>
            </a:r>
          </a:p>
        </p:txBody>
      </p:sp>
      <p:sp>
        <p:nvSpPr>
          <p:cNvPr id="12" name="Rectangle 11">
            <a:extLst>
              <a:ext uri="{FF2B5EF4-FFF2-40B4-BE49-F238E27FC236}">
                <a16:creationId xmlns:a16="http://schemas.microsoft.com/office/drawing/2014/main" id="{F84FE1AA-D75B-0586-76FC-16BD874E1334}"/>
              </a:ext>
            </a:extLst>
          </p:cNvPr>
          <p:cNvSpPr/>
          <p:nvPr/>
        </p:nvSpPr>
        <p:spPr>
          <a:xfrm>
            <a:off x="220005" y="1151198"/>
            <a:ext cx="8689975" cy="4130547"/>
          </a:xfrm>
          <a:prstGeom prst="rect">
            <a:avLst/>
          </a:prstGeom>
          <a:solidFill>
            <a:schemeClr val="bg1">
              <a:lumMod val="95000"/>
              <a:alpha val="53000"/>
            </a:schemeClr>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AE4255-4AF5-7C66-B9F3-0788D407DE3A}"/>
              </a:ext>
            </a:extLst>
          </p:cNvPr>
          <p:cNvSpPr txBox="1"/>
          <p:nvPr/>
        </p:nvSpPr>
        <p:spPr>
          <a:xfrm>
            <a:off x="156123" y="2278567"/>
            <a:ext cx="8831751" cy="1538883"/>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indent="-457200">
              <a:spcAft>
                <a:spcPts val="1200"/>
              </a:spcAft>
              <a:buFont typeface="Wingdings" pitchFamily="2" charset="2"/>
              <a:buChar char="Ø"/>
            </a:pPr>
            <a:r>
              <a:rPr lang="en-US" sz="2800" i="1" dirty="0">
                <a:latin typeface="Helvetica" pitchFamily="2" charset="0"/>
              </a:rPr>
              <a:t>“bomb-C” useful for tracing soil C cycling on short (1-10</a:t>
            </a:r>
            <a:r>
              <a:rPr lang="en-US" sz="2800" i="1" baseline="30000" dirty="0">
                <a:latin typeface="Helvetica" pitchFamily="2" charset="0"/>
              </a:rPr>
              <a:t>1</a:t>
            </a:r>
            <a:r>
              <a:rPr lang="en-US" sz="2800" i="1" dirty="0">
                <a:latin typeface="Helvetica" pitchFamily="2" charset="0"/>
              </a:rPr>
              <a:t>) time scales</a:t>
            </a:r>
          </a:p>
          <a:p>
            <a:pPr marL="457200" indent="-457200">
              <a:spcAft>
                <a:spcPts val="1200"/>
              </a:spcAft>
              <a:buFont typeface="Wingdings" pitchFamily="2" charset="2"/>
              <a:buChar char="Ø"/>
            </a:pPr>
            <a:r>
              <a:rPr lang="en-US" sz="2800" i="1" dirty="0">
                <a:latin typeface="Helvetica" pitchFamily="2" charset="0"/>
              </a:rPr>
              <a:t>cosmogenic </a:t>
            </a:r>
            <a:r>
              <a:rPr lang="en-US" sz="2800" i="1" baseline="30000" dirty="0">
                <a:latin typeface="Helvetica" pitchFamily="2" charset="0"/>
              </a:rPr>
              <a:t>14</a:t>
            </a:r>
            <a:r>
              <a:rPr lang="en-US" sz="2800" i="1" dirty="0">
                <a:latin typeface="Helvetica" pitchFamily="2" charset="0"/>
              </a:rPr>
              <a:t>C useful for time scales &gt;10</a:t>
            </a:r>
            <a:r>
              <a:rPr lang="en-US" sz="2800" i="1" baseline="30000" dirty="0">
                <a:latin typeface="Helvetica" pitchFamily="2" charset="0"/>
              </a:rPr>
              <a:t>2</a:t>
            </a:r>
            <a:r>
              <a:rPr lang="en-US" sz="2800" i="1" dirty="0">
                <a:latin typeface="Helvetica" pitchFamily="2" charset="0"/>
              </a:rPr>
              <a:t> </a:t>
            </a:r>
          </a:p>
        </p:txBody>
      </p:sp>
    </p:spTree>
    <p:extLst>
      <p:ext uri="{BB962C8B-B14F-4D97-AF65-F5344CB8AC3E}">
        <p14:creationId xmlns:p14="http://schemas.microsoft.com/office/powerpoint/2010/main" val="659379030"/>
      </p:ext>
    </p:extLst>
  </p:cSld>
  <p:clrMapOvr>
    <a:masterClrMapping/>
  </p:clrMapOvr>
  <mc:AlternateContent xmlns:mc="http://schemas.openxmlformats.org/markup-compatibility/2006" xmlns:p14="http://schemas.microsoft.com/office/powerpoint/2010/main">
    <mc:Choice Requires="p14">
      <p:transition spd="slow" p14:dur="2000" advClick="0" advTm="12944"/>
    </mc:Choice>
    <mc:Fallback xmlns="">
      <p:transition spd="slow" advClick="0" advTm="1294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37</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37</a:t>
            </a:fld>
            <a:endParaRPr lang="de-DE" dirty="0"/>
          </a:p>
        </p:txBody>
      </p:sp>
      <p:sp>
        <p:nvSpPr>
          <p:cNvPr id="3" name="Right Arrow 2">
            <a:extLst>
              <a:ext uri="{FF2B5EF4-FFF2-40B4-BE49-F238E27FC236}">
                <a16:creationId xmlns:a16="http://schemas.microsoft.com/office/drawing/2014/main" id="{6128B67F-5148-6EB9-BEA4-F12B47619430}"/>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5" name="Right Arrow 4">
            <a:extLst>
              <a:ext uri="{FF2B5EF4-FFF2-40B4-BE49-F238E27FC236}">
                <a16:creationId xmlns:a16="http://schemas.microsoft.com/office/drawing/2014/main" id="{8D8C901C-4A25-F283-8A8D-E79B7AB42F2A}"/>
              </a:ext>
            </a:extLst>
          </p:cNvPr>
          <p:cNvSpPr/>
          <p:nvPr/>
        </p:nvSpPr>
        <p:spPr>
          <a:xfrm rot="3216818">
            <a:off x="3075248" y="1134889"/>
            <a:ext cx="1077528" cy="1179640"/>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IN</a:t>
            </a:r>
          </a:p>
        </p:txBody>
      </p:sp>
      <p:sp>
        <p:nvSpPr>
          <p:cNvPr id="15" name="Rectangle 14">
            <a:extLst>
              <a:ext uri="{FF2B5EF4-FFF2-40B4-BE49-F238E27FC236}">
                <a16:creationId xmlns:a16="http://schemas.microsoft.com/office/drawing/2014/main" id="{4AE81302-BC13-F352-00AE-97C3AE02EEE7}"/>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33">
            <a:extLst>
              <a:ext uri="{FF2B5EF4-FFF2-40B4-BE49-F238E27FC236}">
                <a16:creationId xmlns:a16="http://schemas.microsoft.com/office/drawing/2014/main" id="{FC0F044F-5BD1-1FE1-CD7B-596D1A01C8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121" y="1067334"/>
            <a:ext cx="835455" cy="81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a:extLst>
              <a:ext uri="{FF2B5EF4-FFF2-40B4-BE49-F238E27FC236}">
                <a16:creationId xmlns:a16="http://schemas.microsoft.com/office/drawing/2014/main" id="{95E060F5-F359-9D25-C38D-55CC820F25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66429" y="3121190"/>
            <a:ext cx="1152128" cy="815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B4DABAC0-0045-C05F-2130-0C711AE7499D}"/>
              </a:ext>
            </a:extLst>
          </p:cNvPr>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spTree>
    <p:extLst>
      <p:ext uri="{BB962C8B-B14F-4D97-AF65-F5344CB8AC3E}">
        <p14:creationId xmlns:p14="http://schemas.microsoft.com/office/powerpoint/2010/main" val="3707894957"/>
      </p:ext>
    </p:extLst>
  </p:cSld>
  <p:clrMapOvr>
    <a:masterClrMapping/>
  </p:clrMapOvr>
  <mc:AlternateContent xmlns:mc="http://schemas.openxmlformats.org/markup-compatibility/2006" xmlns:p14="http://schemas.microsoft.com/office/powerpoint/2010/main">
    <mc:Choice Requires="p14">
      <p:transition spd="slow" p14:dur="2000" advClick="0" advTm="1037"/>
    </mc:Choice>
    <mc:Fallback xmlns="">
      <p:transition spd="slow" advClick="0" advTm="103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38</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38</a:t>
            </a:fld>
            <a:endParaRPr lang="de-DE" dirty="0"/>
          </a:p>
        </p:txBody>
      </p:sp>
      <p:sp>
        <p:nvSpPr>
          <p:cNvPr id="3" name="Right Arrow 2">
            <a:extLst>
              <a:ext uri="{FF2B5EF4-FFF2-40B4-BE49-F238E27FC236}">
                <a16:creationId xmlns:a16="http://schemas.microsoft.com/office/drawing/2014/main" id="{6128B67F-5148-6EB9-BEA4-F12B47619430}"/>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5" name="Right Arrow 4">
            <a:extLst>
              <a:ext uri="{FF2B5EF4-FFF2-40B4-BE49-F238E27FC236}">
                <a16:creationId xmlns:a16="http://schemas.microsoft.com/office/drawing/2014/main" id="{8D8C901C-4A25-F283-8A8D-E79B7AB42F2A}"/>
              </a:ext>
            </a:extLst>
          </p:cNvPr>
          <p:cNvSpPr/>
          <p:nvPr/>
        </p:nvSpPr>
        <p:spPr>
          <a:xfrm rot="3216818">
            <a:off x="3075248" y="1134889"/>
            <a:ext cx="1077528" cy="1179640"/>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IN</a:t>
            </a:r>
          </a:p>
        </p:txBody>
      </p:sp>
      <p:sp>
        <p:nvSpPr>
          <p:cNvPr id="15" name="Rectangle 14">
            <a:extLst>
              <a:ext uri="{FF2B5EF4-FFF2-40B4-BE49-F238E27FC236}">
                <a16:creationId xmlns:a16="http://schemas.microsoft.com/office/drawing/2014/main" id="{4AE81302-BC13-F352-00AE-97C3AE02EEE7}"/>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33">
            <a:extLst>
              <a:ext uri="{FF2B5EF4-FFF2-40B4-BE49-F238E27FC236}">
                <a16:creationId xmlns:a16="http://schemas.microsoft.com/office/drawing/2014/main" id="{FC0F044F-5BD1-1FE1-CD7B-596D1A01C8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121" y="1067334"/>
            <a:ext cx="835455" cy="81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95E060F5-F359-9D25-C38D-55CC820F25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66429" y="3121190"/>
            <a:ext cx="1152128" cy="815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B4DABAC0-0045-C05F-2130-0C711AE7499D}"/>
              </a:ext>
            </a:extLst>
          </p:cNvPr>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pic>
        <p:nvPicPr>
          <p:cNvPr id="6" name="Picture 5" descr="ANrf_2019.JPG">
            <a:extLst>
              <a:ext uri="{FF2B5EF4-FFF2-40B4-BE49-F238E27FC236}">
                <a16:creationId xmlns:a16="http://schemas.microsoft.com/office/drawing/2014/main" id="{E4222F5D-3B0C-536A-0512-E6B710B38E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76014" y="2950541"/>
            <a:ext cx="1354667" cy="914400"/>
          </a:xfrm>
          <a:prstGeom prst="rect">
            <a:avLst/>
          </a:prstGeom>
        </p:spPr>
      </p:pic>
      <p:sp>
        <p:nvSpPr>
          <p:cNvPr id="9" name="TextBox 8">
            <a:extLst>
              <a:ext uri="{FF2B5EF4-FFF2-40B4-BE49-F238E27FC236}">
                <a16:creationId xmlns:a16="http://schemas.microsoft.com/office/drawing/2014/main" id="{300DE958-CEFE-59D8-D7F7-8C3B4B83510F}"/>
              </a:ext>
            </a:extLst>
          </p:cNvPr>
          <p:cNvSpPr txBox="1"/>
          <p:nvPr/>
        </p:nvSpPr>
        <p:spPr>
          <a:xfrm>
            <a:off x="6752366" y="1490264"/>
            <a:ext cx="2379176" cy="707886"/>
          </a:xfrm>
          <a:prstGeom prst="rect">
            <a:avLst/>
          </a:prstGeom>
          <a:noFill/>
        </p:spPr>
        <p:txBody>
          <a:bodyPr wrap="none" rtlCol="0">
            <a:spAutoFit/>
          </a:bodyPr>
          <a:lstStyle/>
          <a:p>
            <a:pPr algn="ctr"/>
            <a:r>
              <a:rPr lang="en-US" sz="2000" dirty="0">
                <a:latin typeface="Helvetica"/>
                <a:cs typeface="Helvetica"/>
              </a:rPr>
              <a:t>Respired ∆</a:t>
            </a:r>
            <a:r>
              <a:rPr lang="en-US" sz="2000" baseline="30000" dirty="0">
                <a:latin typeface="Helvetica"/>
                <a:cs typeface="Helvetica"/>
              </a:rPr>
              <a:t>14</a:t>
            </a:r>
            <a:r>
              <a:rPr lang="en-US" sz="2000" dirty="0">
                <a:latin typeface="Helvetica"/>
                <a:cs typeface="Helvetica"/>
              </a:rPr>
              <a:t>C-CO</a:t>
            </a:r>
            <a:r>
              <a:rPr lang="en-US" sz="2000" baseline="-25000" dirty="0">
                <a:latin typeface="Helvetica"/>
                <a:cs typeface="Helvetica"/>
              </a:rPr>
              <a:t>2</a:t>
            </a:r>
          </a:p>
          <a:p>
            <a:pPr algn="ctr"/>
            <a:r>
              <a:rPr lang="en-US" sz="2000" dirty="0">
                <a:solidFill>
                  <a:srgbClr val="000000"/>
                </a:solidFill>
                <a:latin typeface="Helvetica"/>
                <a:cs typeface="Helvetica"/>
              </a:rPr>
              <a:t>~</a:t>
            </a:r>
          </a:p>
        </p:txBody>
      </p:sp>
      <p:sp>
        <p:nvSpPr>
          <p:cNvPr id="11" name="TextBox 10">
            <a:extLst>
              <a:ext uri="{FF2B5EF4-FFF2-40B4-BE49-F238E27FC236}">
                <a16:creationId xmlns:a16="http://schemas.microsoft.com/office/drawing/2014/main" id="{6F0EE04D-C0C2-0B05-A618-83DF1CFBF837}"/>
              </a:ext>
            </a:extLst>
          </p:cNvPr>
          <p:cNvSpPr txBox="1"/>
          <p:nvPr/>
        </p:nvSpPr>
        <p:spPr>
          <a:xfrm>
            <a:off x="279848" y="1486846"/>
            <a:ext cx="1744387" cy="707886"/>
          </a:xfrm>
          <a:prstGeom prst="rect">
            <a:avLst/>
          </a:prstGeom>
          <a:noFill/>
        </p:spPr>
        <p:txBody>
          <a:bodyPr wrap="none" rtlCol="0">
            <a:spAutoFit/>
          </a:bodyPr>
          <a:lstStyle/>
          <a:p>
            <a:pPr algn="ctr"/>
            <a:r>
              <a:rPr lang="en-US" sz="2000" dirty="0">
                <a:solidFill>
                  <a:srgbClr val="000000"/>
                </a:solidFill>
                <a:latin typeface="Helvetica"/>
                <a:cs typeface="Helvetica"/>
              </a:rPr>
              <a:t>Bulk soil ∆</a:t>
            </a:r>
            <a:r>
              <a:rPr lang="en-US" sz="2000" baseline="30000" dirty="0">
                <a:solidFill>
                  <a:srgbClr val="000000"/>
                </a:solidFill>
                <a:latin typeface="Helvetica"/>
                <a:cs typeface="Helvetica"/>
              </a:rPr>
              <a:t>14</a:t>
            </a:r>
            <a:r>
              <a:rPr lang="en-US" sz="2000" dirty="0">
                <a:solidFill>
                  <a:srgbClr val="000000"/>
                </a:solidFill>
                <a:latin typeface="Helvetica"/>
                <a:cs typeface="Helvetica"/>
              </a:rPr>
              <a:t>C</a:t>
            </a:r>
          </a:p>
          <a:p>
            <a:pPr algn="ctr"/>
            <a:r>
              <a:rPr lang="en-US" sz="2000" dirty="0">
                <a:solidFill>
                  <a:srgbClr val="000000"/>
                </a:solidFill>
                <a:latin typeface="Helvetica"/>
                <a:cs typeface="Helvetica"/>
              </a:rPr>
              <a:t>~</a:t>
            </a:r>
          </a:p>
        </p:txBody>
      </p:sp>
      <p:sp>
        <p:nvSpPr>
          <p:cNvPr id="12" name="TextBox 11">
            <a:extLst>
              <a:ext uri="{FF2B5EF4-FFF2-40B4-BE49-F238E27FC236}">
                <a16:creationId xmlns:a16="http://schemas.microsoft.com/office/drawing/2014/main" id="{26DE4937-799E-43C9-ADDF-D3A5AB59363F}"/>
              </a:ext>
            </a:extLst>
          </p:cNvPr>
          <p:cNvSpPr txBox="1"/>
          <p:nvPr/>
        </p:nvSpPr>
        <p:spPr>
          <a:xfrm>
            <a:off x="734189" y="2137062"/>
            <a:ext cx="805029" cy="523220"/>
          </a:xfrm>
          <a:prstGeom prst="rect">
            <a:avLst/>
          </a:prstGeom>
          <a:noFill/>
        </p:spPr>
        <p:txBody>
          <a:bodyPr wrap="none" rtlCol="0">
            <a:spAutoFit/>
          </a:bodyPr>
          <a:lstStyle/>
          <a:p>
            <a:pPr algn="ctr"/>
            <a:r>
              <a:rPr lang="en-US" sz="2800" b="1" dirty="0">
                <a:solidFill>
                  <a:srgbClr val="FF0000"/>
                </a:solidFill>
                <a:latin typeface="Helvetica"/>
                <a:cs typeface="Helvetica"/>
              </a:rPr>
              <a:t>age</a:t>
            </a:r>
          </a:p>
        </p:txBody>
      </p:sp>
      <p:sp>
        <p:nvSpPr>
          <p:cNvPr id="13" name="TextBox 12">
            <a:extLst>
              <a:ext uri="{FF2B5EF4-FFF2-40B4-BE49-F238E27FC236}">
                <a16:creationId xmlns:a16="http://schemas.microsoft.com/office/drawing/2014/main" id="{C6C1132E-423B-7DF8-27ED-0E55CBFB24D4}"/>
              </a:ext>
            </a:extLst>
          </p:cNvPr>
          <p:cNvSpPr txBox="1"/>
          <p:nvPr/>
        </p:nvSpPr>
        <p:spPr>
          <a:xfrm>
            <a:off x="6880605" y="2144593"/>
            <a:ext cx="2122697" cy="523220"/>
          </a:xfrm>
          <a:prstGeom prst="rect">
            <a:avLst/>
          </a:prstGeom>
          <a:noFill/>
        </p:spPr>
        <p:txBody>
          <a:bodyPr wrap="none" rtlCol="0">
            <a:spAutoFit/>
          </a:bodyPr>
          <a:lstStyle/>
          <a:p>
            <a:pPr algn="ctr"/>
            <a:r>
              <a:rPr lang="en-US" sz="2800" b="1" dirty="0">
                <a:solidFill>
                  <a:srgbClr val="FF0000"/>
                </a:solidFill>
                <a:latin typeface="Helvetica"/>
                <a:cs typeface="Helvetica"/>
              </a:rPr>
              <a:t>transit time</a:t>
            </a:r>
          </a:p>
        </p:txBody>
      </p:sp>
      <p:sp>
        <p:nvSpPr>
          <p:cNvPr id="14" name="Content Placeholder 2">
            <a:extLst>
              <a:ext uri="{FF2B5EF4-FFF2-40B4-BE49-F238E27FC236}">
                <a16:creationId xmlns:a16="http://schemas.microsoft.com/office/drawing/2014/main" id="{EEBED472-A343-4082-675E-110AF8B3EB87}"/>
              </a:ext>
            </a:extLst>
          </p:cNvPr>
          <p:cNvSpPr txBox="1">
            <a:spLocks/>
          </p:cNvSpPr>
          <p:nvPr/>
        </p:nvSpPr>
        <p:spPr>
          <a:xfrm>
            <a:off x="117707" y="4253754"/>
            <a:ext cx="2342029" cy="752706"/>
          </a:xfrm>
          <a:prstGeom prst="rect">
            <a:avLst/>
          </a:prstGeom>
          <a:solidFill>
            <a:schemeClr val="bg1"/>
          </a:solidFill>
          <a:ln w="28575" cmpd="thinThick">
            <a:solidFill>
              <a:schemeClr val="tx1"/>
            </a:solidFill>
          </a:ln>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soil C age:</a:t>
            </a:r>
            <a:r>
              <a:rPr lang="en-US" sz="2000" b="1" i="1" dirty="0">
                <a:latin typeface="Helvetica"/>
                <a:cs typeface="Helvetica"/>
              </a:rPr>
              <a:t> </a:t>
            </a:r>
            <a:r>
              <a:rPr lang="en-US" sz="2000" dirty="0">
                <a:latin typeface="Helvetica"/>
                <a:cs typeface="Helvetica"/>
              </a:rPr>
              <a:t>age of particles in the soil</a:t>
            </a:r>
            <a:endParaRPr lang="en-US" sz="2000" i="1" baseline="-25000" dirty="0">
              <a:latin typeface="Helvetica"/>
              <a:cs typeface="Helvetica"/>
            </a:endParaRPr>
          </a:p>
        </p:txBody>
      </p:sp>
      <p:sp>
        <p:nvSpPr>
          <p:cNvPr id="16" name="Content Placeholder 2">
            <a:extLst>
              <a:ext uri="{FF2B5EF4-FFF2-40B4-BE49-F238E27FC236}">
                <a16:creationId xmlns:a16="http://schemas.microsoft.com/office/drawing/2014/main" id="{8588FFBA-625C-66AF-DE7D-B41F6C06028B}"/>
              </a:ext>
            </a:extLst>
          </p:cNvPr>
          <p:cNvSpPr txBox="1">
            <a:spLocks/>
          </p:cNvSpPr>
          <p:nvPr/>
        </p:nvSpPr>
        <p:spPr>
          <a:xfrm>
            <a:off x="5548650" y="4160065"/>
            <a:ext cx="2999268" cy="967044"/>
          </a:xfrm>
          <a:prstGeom prst="rect">
            <a:avLst/>
          </a:prstGeom>
          <a:solidFill>
            <a:schemeClr val="bg1"/>
          </a:solidFill>
          <a:ln w="28575" cmpd="thinThick">
            <a:solidFill>
              <a:schemeClr val="tx1"/>
            </a:solidFill>
          </a:ln>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soil C transit time:</a:t>
            </a:r>
            <a:r>
              <a:rPr lang="en-US" sz="2000" b="1" i="1" dirty="0">
                <a:latin typeface="Helvetica"/>
                <a:cs typeface="Helvetica"/>
              </a:rPr>
              <a:t> </a:t>
            </a:r>
            <a:r>
              <a:rPr lang="en-US" sz="2000" dirty="0">
                <a:latin typeface="Helvetica"/>
                <a:cs typeface="Helvetica"/>
              </a:rPr>
              <a:t>age of particles in the release flux</a:t>
            </a:r>
            <a:endParaRPr lang="en-US" sz="2000" i="1" dirty="0">
              <a:latin typeface="Helvetica"/>
              <a:cs typeface="Helvetica"/>
            </a:endParaRPr>
          </a:p>
        </p:txBody>
      </p:sp>
    </p:spTree>
    <p:extLst>
      <p:ext uri="{BB962C8B-B14F-4D97-AF65-F5344CB8AC3E}">
        <p14:creationId xmlns:p14="http://schemas.microsoft.com/office/powerpoint/2010/main" val="2910356232"/>
      </p:ext>
    </p:extLst>
  </p:cSld>
  <p:clrMapOvr>
    <a:masterClrMapping/>
  </p:clrMapOvr>
  <mc:AlternateContent xmlns:mc="http://schemas.openxmlformats.org/markup-compatibility/2006" xmlns:p14="http://schemas.microsoft.com/office/powerpoint/2010/main">
    <mc:Choice Requires="p14">
      <p:transition spd="slow" p14:dur="2000" advClick="0" advTm="26165"/>
    </mc:Choice>
    <mc:Fallback xmlns="">
      <p:transition spd="slow" advClick="0" advTm="2616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39</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39</a:t>
            </a:fld>
            <a:endParaRPr lang="de-DE" dirty="0"/>
          </a:p>
        </p:txBody>
      </p:sp>
      <p:pic>
        <p:nvPicPr>
          <p:cNvPr id="7" name="Picture 4">
            <a:extLst>
              <a:ext uri="{FF2B5EF4-FFF2-40B4-BE49-F238E27FC236}">
                <a16:creationId xmlns:a16="http://schemas.microsoft.com/office/drawing/2014/main" id="{775B1658-FC26-D4E3-BCFF-8DF79BF66B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6429" y="3121190"/>
            <a:ext cx="1152128" cy="815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DB4C06AF-6F88-0589-672A-618DC85A749D}"/>
              </a:ext>
            </a:extLst>
          </p:cNvPr>
          <p:cNvSpPr txBox="1"/>
          <p:nvPr/>
        </p:nvSpPr>
        <p:spPr>
          <a:xfrm>
            <a:off x="3367155" y="4708113"/>
            <a:ext cx="184666" cy="369332"/>
          </a:xfrm>
          <a:prstGeom prst="rect">
            <a:avLst/>
          </a:prstGeom>
          <a:noFill/>
        </p:spPr>
        <p:txBody>
          <a:bodyPr wrap="none" rtlCol="0">
            <a:spAutoFit/>
          </a:bodyPr>
          <a:lstStyle/>
          <a:p>
            <a:endParaRPr lang="en-US" dirty="0">
              <a:latin typeface="Arial"/>
              <a:cs typeface="Arial"/>
            </a:endParaRPr>
          </a:p>
        </p:txBody>
      </p:sp>
      <p:sp>
        <p:nvSpPr>
          <p:cNvPr id="11" name="Right Brace 10">
            <a:extLst>
              <a:ext uri="{FF2B5EF4-FFF2-40B4-BE49-F238E27FC236}">
                <a16:creationId xmlns:a16="http://schemas.microsoft.com/office/drawing/2014/main" id="{FF01DF22-773F-8E47-D99C-322977D02553}"/>
              </a:ext>
            </a:extLst>
          </p:cNvPr>
          <p:cNvSpPr/>
          <p:nvPr/>
        </p:nvSpPr>
        <p:spPr>
          <a:xfrm>
            <a:off x="6469168" y="1944569"/>
            <a:ext cx="678544" cy="2323313"/>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BDB99948-A147-64E0-A096-CD5D9F9133CB}"/>
              </a:ext>
            </a:extLst>
          </p:cNvPr>
          <p:cNvSpPr/>
          <p:nvPr/>
        </p:nvSpPr>
        <p:spPr>
          <a:xfrm rot="10800000">
            <a:off x="1677386" y="2045761"/>
            <a:ext cx="495517" cy="3248033"/>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12" descr="ANrf_2019.JPG">
            <a:extLst>
              <a:ext uri="{FF2B5EF4-FFF2-40B4-BE49-F238E27FC236}">
                <a16:creationId xmlns:a16="http://schemas.microsoft.com/office/drawing/2014/main" id="{2B556BB7-5775-315C-9DAA-EFC5ED8CA3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76014" y="2950541"/>
            <a:ext cx="1354667" cy="914400"/>
          </a:xfrm>
          <a:prstGeom prst="rect">
            <a:avLst/>
          </a:prstGeom>
        </p:spPr>
      </p:pic>
      <p:sp>
        <p:nvSpPr>
          <p:cNvPr id="2" name="TextBox 1">
            <a:extLst>
              <a:ext uri="{FF2B5EF4-FFF2-40B4-BE49-F238E27FC236}">
                <a16:creationId xmlns:a16="http://schemas.microsoft.com/office/drawing/2014/main" id="{B09586C3-9440-71EA-C3D7-A115059E287A}"/>
              </a:ext>
            </a:extLst>
          </p:cNvPr>
          <p:cNvSpPr txBox="1"/>
          <p:nvPr/>
        </p:nvSpPr>
        <p:spPr>
          <a:xfrm>
            <a:off x="6752366" y="1490264"/>
            <a:ext cx="2379176" cy="707886"/>
          </a:xfrm>
          <a:prstGeom prst="rect">
            <a:avLst/>
          </a:prstGeom>
          <a:noFill/>
        </p:spPr>
        <p:txBody>
          <a:bodyPr wrap="none" rtlCol="0">
            <a:spAutoFit/>
          </a:bodyPr>
          <a:lstStyle/>
          <a:p>
            <a:pPr algn="ctr"/>
            <a:r>
              <a:rPr lang="en-US" sz="2000" dirty="0">
                <a:latin typeface="Helvetica"/>
                <a:cs typeface="Helvetica"/>
              </a:rPr>
              <a:t>Respired ∆</a:t>
            </a:r>
            <a:r>
              <a:rPr lang="en-US" sz="2000" baseline="30000" dirty="0">
                <a:latin typeface="Helvetica"/>
                <a:cs typeface="Helvetica"/>
              </a:rPr>
              <a:t>14</a:t>
            </a:r>
            <a:r>
              <a:rPr lang="en-US" sz="2000" dirty="0">
                <a:latin typeface="Helvetica"/>
                <a:cs typeface="Helvetica"/>
              </a:rPr>
              <a:t>C-CO</a:t>
            </a:r>
            <a:r>
              <a:rPr lang="en-US" sz="2000" baseline="-25000" dirty="0">
                <a:latin typeface="Helvetica"/>
                <a:cs typeface="Helvetica"/>
              </a:rPr>
              <a:t>2</a:t>
            </a:r>
          </a:p>
          <a:p>
            <a:pPr algn="ctr"/>
            <a:r>
              <a:rPr lang="en-US" sz="2000" dirty="0">
                <a:solidFill>
                  <a:srgbClr val="000000"/>
                </a:solidFill>
                <a:latin typeface="Helvetica"/>
                <a:cs typeface="Helvetica"/>
              </a:rPr>
              <a:t>~</a:t>
            </a:r>
          </a:p>
        </p:txBody>
      </p:sp>
      <p:sp>
        <p:nvSpPr>
          <p:cNvPr id="3" name="TextBox 2">
            <a:extLst>
              <a:ext uri="{FF2B5EF4-FFF2-40B4-BE49-F238E27FC236}">
                <a16:creationId xmlns:a16="http://schemas.microsoft.com/office/drawing/2014/main" id="{640DBD02-FA18-790B-BE59-9A6D10387DD2}"/>
              </a:ext>
            </a:extLst>
          </p:cNvPr>
          <p:cNvSpPr txBox="1"/>
          <p:nvPr/>
        </p:nvSpPr>
        <p:spPr>
          <a:xfrm>
            <a:off x="279848" y="1486846"/>
            <a:ext cx="1744387" cy="707886"/>
          </a:xfrm>
          <a:prstGeom prst="rect">
            <a:avLst/>
          </a:prstGeom>
          <a:noFill/>
        </p:spPr>
        <p:txBody>
          <a:bodyPr wrap="none" rtlCol="0">
            <a:spAutoFit/>
          </a:bodyPr>
          <a:lstStyle/>
          <a:p>
            <a:pPr algn="ctr"/>
            <a:r>
              <a:rPr lang="en-US" sz="2000" dirty="0">
                <a:solidFill>
                  <a:srgbClr val="000000"/>
                </a:solidFill>
                <a:latin typeface="Helvetica"/>
                <a:cs typeface="Helvetica"/>
              </a:rPr>
              <a:t>Bulk soil ∆</a:t>
            </a:r>
            <a:r>
              <a:rPr lang="en-US" sz="2000" baseline="30000" dirty="0">
                <a:solidFill>
                  <a:srgbClr val="000000"/>
                </a:solidFill>
                <a:latin typeface="Helvetica"/>
                <a:cs typeface="Helvetica"/>
              </a:rPr>
              <a:t>14</a:t>
            </a:r>
            <a:r>
              <a:rPr lang="en-US" sz="2000" dirty="0">
                <a:solidFill>
                  <a:srgbClr val="000000"/>
                </a:solidFill>
                <a:latin typeface="Helvetica"/>
                <a:cs typeface="Helvetica"/>
              </a:rPr>
              <a:t>C</a:t>
            </a:r>
          </a:p>
          <a:p>
            <a:pPr algn="ctr"/>
            <a:r>
              <a:rPr lang="en-US" sz="2000" dirty="0">
                <a:solidFill>
                  <a:srgbClr val="000000"/>
                </a:solidFill>
                <a:latin typeface="Helvetica"/>
                <a:cs typeface="Helvetica"/>
              </a:rPr>
              <a:t>~</a:t>
            </a:r>
          </a:p>
        </p:txBody>
      </p:sp>
      <p:sp>
        <p:nvSpPr>
          <p:cNvPr id="5" name="TextBox 4">
            <a:extLst>
              <a:ext uri="{FF2B5EF4-FFF2-40B4-BE49-F238E27FC236}">
                <a16:creationId xmlns:a16="http://schemas.microsoft.com/office/drawing/2014/main" id="{E36B0C87-3F66-3A09-48CD-72D59ACB0AC8}"/>
              </a:ext>
            </a:extLst>
          </p:cNvPr>
          <p:cNvSpPr txBox="1"/>
          <p:nvPr/>
        </p:nvSpPr>
        <p:spPr>
          <a:xfrm>
            <a:off x="734189" y="2137062"/>
            <a:ext cx="805029" cy="523220"/>
          </a:xfrm>
          <a:prstGeom prst="rect">
            <a:avLst/>
          </a:prstGeom>
          <a:noFill/>
        </p:spPr>
        <p:txBody>
          <a:bodyPr wrap="none" rtlCol="0">
            <a:spAutoFit/>
          </a:bodyPr>
          <a:lstStyle/>
          <a:p>
            <a:pPr algn="ctr"/>
            <a:r>
              <a:rPr lang="en-US" sz="2800" b="1" dirty="0">
                <a:solidFill>
                  <a:srgbClr val="FF0000"/>
                </a:solidFill>
                <a:latin typeface="Helvetica"/>
                <a:cs typeface="Helvetica"/>
              </a:rPr>
              <a:t>age</a:t>
            </a:r>
          </a:p>
        </p:txBody>
      </p:sp>
      <p:sp>
        <p:nvSpPr>
          <p:cNvPr id="26" name="TextBox 25">
            <a:extLst>
              <a:ext uri="{FF2B5EF4-FFF2-40B4-BE49-F238E27FC236}">
                <a16:creationId xmlns:a16="http://schemas.microsoft.com/office/drawing/2014/main" id="{C735BB34-E1F2-7348-3FA4-F5647298ECBA}"/>
              </a:ext>
            </a:extLst>
          </p:cNvPr>
          <p:cNvSpPr txBox="1"/>
          <p:nvPr/>
        </p:nvSpPr>
        <p:spPr>
          <a:xfrm>
            <a:off x="6880605" y="2144593"/>
            <a:ext cx="2122697" cy="523220"/>
          </a:xfrm>
          <a:prstGeom prst="rect">
            <a:avLst/>
          </a:prstGeom>
          <a:noFill/>
        </p:spPr>
        <p:txBody>
          <a:bodyPr wrap="none" rtlCol="0">
            <a:spAutoFit/>
          </a:bodyPr>
          <a:lstStyle/>
          <a:p>
            <a:pPr algn="ctr"/>
            <a:r>
              <a:rPr lang="en-US" sz="2800" b="1" dirty="0">
                <a:solidFill>
                  <a:srgbClr val="FF0000"/>
                </a:solidFill>
                <a:latin typeface="Helvetica"/>
                <a:cs typeface="Helvetica"/>
              </a:rPr>
              <a:t>transit time</a:t>
            </a:r>
          </a:p>
        </p:txBody>
      </p:sp>
      <p:sp>
        <p:nvSpPr>
          <p:cNvPr id="14" name="TextBox 13">
            <a:extLst>
              <a:ext uri="{FF2B5EF4-FFF2-40B4-BE49-F238E27FC236}">
                <a16:creationId xmlns:a16="http://schemas.microsoft.com/office/drawing/2014/main" id="{87F68AB5-B23A-6E16-C35E-39D6B74B9F11}"/>
              </a:ext>
            </a:extLst>
          </p:cNvPr>
          <p:cNvSpPr txBox="1"/>
          <p:nvPr/>
        </p:nvSpPr>
        <p:spPr>
          <a:xfrm>
            <a:off x="494906" y="4202814"/>
            <a:ext cx="1314269" cy="707886"/>
          </a:xfrm>
          <a:prstGeom prst="rect">
            <a:avLst/>
          </a:prstGeom>
          <a:noFill/>
        </p:spPr>
        <p:txBody>
          <a:bodyPr wrap="square" rtlCol="0">
            <a:spAutoFit/>
          </a:bodyPr>
          <a:lstStyle/>
          <a:p>
            <a:pPr algn="ctr"/>
            <a:r>
              <a:rPr lang="en-US" sz="2000" i="1" dirty="0">
                <a:solidFill>
                  <a:srgbClr val="000000"/>
                </a:solidFill>
                <a:latin typeface="Helvetica"/>
                <a:cs typeface="Helvetica"/>
              </a:rPr>
              <a:t>C-mass weighted</a:t>
            </a:r>
          </a:p>
        </p:txBody>
      </p:sp>
      <p:sp>
        <p:nvSpPr>
          <p:cNvPr id="15" name="TextBox 14">
            <a:extLst>
              <a:ext uri="{FF2B5EF4-FFF2-40B4-BE49-F238E27FC236}">
                <a16:creationId xmlns:a16="http://schemas.microsoft.com/office/drawing/2014/main" id="{44BA3F57-FCDF-F23E-BBBA-8A3618FFE41B}"/>
              </a:ext>
            </a:extLst>
          </p:cNvPr>
          <p:cNvSpPr txBox="1"/>
          <p:nvPr/>
        </p:nvSpPr>
        <p:spPr>
          <a:xfrm>
            <a:off x="6894401" y="4196995"/>
            <a:ext cx="1952779" cy="400110"/>
          </a:xfrm>
          <a:prstGeom prst="rect">
            <a:avLst/>
          </a:prstGeom>
          <a:noFill/>
        </p:spPr>
        <p:txBody>
          <a:bodyPr wrap="none" rtlCol="0">
            <a:spAutoFit/>
          </a:bodyPr>
          <a:lstStyle/>
          <a:p>
            <a:pPr algn="ctr"/>
            <a:r>
              <a:rPr lang="en-US" sz="2000" i="1" dirty="0">
                <a:solidFill>
                  <a:srgbClr val="000000"/>
                </a:solidFill>
                <a:latin typeface="Helvetica"/>
                <a:cs typeface="Helvetica"/>
              </a:rPr>
              <a:t>C-flux weighted</a:t>
            </a:r>
          </a:p>
        </p:txBody>
      </p:sp>
      <p:grpSp>
        <p:nvGrpSpPr>
          <p:cNvPr id="35" name="Group 34">
            <a:extLst>
              <a:ext uri="{FF2B5EF4-FFF2-40B4-BE49-F238E27FC236}">
                <a16:creationId xmlns:a16="http://schemas.microsoft.com/office/drawing/2014/main" id="{A8855D6D-A695-7592-59BE-BD3FE8A69931}"/>
              </a:ext>
            </a:extLst>
          </p:cNvPr>
          <p:cNvGrpSpPr/>
          <p:nvPr/>
        </p:nvGrpSpPr>
        <p:grpSpPr>
          <a:xfrm>
            <a:off x="2232878" y="1373286"/>
            <a:ext cx="4310647" cy="3847512"/>
            <a:chOff x="2232878" y="1373286"/>
            <a:chExt cx="4310647" cy="3847512"/>
          </a:xfrm>
        </p:grpSpPr>
        <p:sp>
          <p:nvSpPr>
            <p:cNvPr id="17" name="Right Arrow 16">
              <a:extLst>
                <a:ext uri="{FF2B5EF4-FFF2-40B4-BE49-F238E27FC236}">
                  <a16:creationId xmlns:a16="http://schemas.microsoft.com/office/drawing/2014/main" id="{18157365-CF16-1658-B0C0-EFA2FFE24D61}"/>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18" name="Right Arrow 17">
              <a:extLst>
                <a:ext uri="{FF2B5EF4-FFF2-40B4-BE49-F238E27FC236}">
                  <a16:creationId xmlns:a16="http://schemas.microsoft.com/office/drawing/2014/main" id="{458EB94C-75E2-26CE-8511-83EE93C6DA89}"/>
                </a:ext>
              </a:extLst>
            </p:cNvPr>
            <p:cNvSpPr/>
            <p:nvPr/>
          </p:nvSpPr>
          <p:spPr>
            <a:xfrm>
              <a:off x="5442859" y="3392196"/>
              <a:ext cx="1100666" cy="330660"/>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latin typeface="Helvetica"/>
                  <a:cs typeface="Helvetica"/>
                </a:rPr>
                <a:t>out</a:t>
              </a:r>
            </a:p>
          </p:txBody>
        </p:sp>
        <p:grpSp>
          <p:nvGrpSpPr>
            <p:cNvPr id="6" name="Group 5">
              <a:extLst>
                <a:ext uri="{FF2B5EF4-FFF2-40B4-BE49-F238E27FC236}">
                  <a16:creationId xmlns:a16="http://schemas.microsoft.com/office/drawing/2014/main" id="{5164A2F3-BDBE-156B-3B0C-414B012885A8}"/>
                </a:ext>
              </a:extLst>
            </p:cNvPr>
            <p:cNvGrpSpPr/>
            <p:nvPr/>
          </p:nvGrpSpPr>
          <p:grpSpPr>
            <a:xfrm>
              <a:off x="2232878" y="1373286"/>
              <a:ext cx="3067153" cy="3847512"/>
              <a:chOff x="2232878" y="1373286"/>
              <a:chExt cx="3067153" cy="3847512"/>
            </a:xfrm>
          </p:grpSpPr>
          <p:sp>
            <p:nvSpPr>
              <p:cNvPr id="27" name="Right Arrow 26">
                <a:extLst>
                  <a:ext uri="{FF2B5EF4-FFF2-40B4-BE49-F238E27FC236}">
                    <a16:creationId xmlns:a16="http://schemas.microsoft.com/office/drawing/2014/main" id="{CBE9497C-A23A-3D77-78B7-AD1164724EC4}"/>
                  </a:ext>
                </a:extLst>
              </p:cNvPr>
              <p:cNvSpPr/>
              <p:nvPr/>
            </p:nvSpPr>
            <p:spPr>
              <a:xfrm rot="5400000">
                <a:off x="3025511" y="1446491"/>
                <a:ext cx="547104" cy="40069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grpSp>
            <p:nvGrpSpPr>
              <p:cNvPr id="28" name="Group 27">
                <a:extLst>
                  <a:ext uri="{FF2B5EF4-FFF2-40B4-BE49-F238E27FC236}">
                    <a16:creationId xmlns:a16="http://schemas.microsoft.com/office/drawing/2014/main" id="{4A16FCA4-CAC7-48F8-D4F9-4C236933CFBA}"/>
                  </a:ext>
                </a:extLst>
              </p:cNvPr>
              <p:cNvGrpSpPr/>
              <p:nvPr/>
            </p:nvGrpSpPr>
            <p:grpSpPr>
              <a:xfrm>
                <a:off x="2708355" y="1953518"/>
                <a:ext cx="2591676" cy="3267280"/>
                <a:chOff x="2708355" y="1953518"/>
                <a:chExt cx="2591676" cy="3267280"/>
              </a:xfrm>
            </p:grpSpPr>
            <p:sp>
              <p:nvSpPr>
                <p:cNvPr id="32" name="Rectangle 31">
                  <a:extLst>
                    <a:ext uri="{FF2B5EF4-FFF2-40B4-BE49-F238E27FC236}">
                      <a16:creationId xmlns:a16="http://schemas.microsoft.com/office/drawing/2014/main" id="{73A89424-E135-0816-8586-67230A214EA0}"/>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B64ED09-D50F-5612-8A49-961265D65291}"/>
                    </a:ext>
                  </a:extLst>
                </p:cNvPr>
                <p:cNvSpPr/>
                <p:nvPr/>
              </p:nvSpPr>
              <p:spPr bwMode="auto">
                <a:xfrm>
                  <a:off x="2736947" y="1953910"/>
                  <a:ext cx="2540243" cy="728892"/>
                </a:xfrm>
                <a:prstGeom prst="rect">
                  <a:avLst/>
                </a:prstGeom>
                <a:solidFill>
                  <a:srgbClr val="E41F88"/>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chemeClr val="bg1"/>
                      </a:solidFill>
                      <a:latin typeface="Helvetica"/>
                      <a:cs typeface="Helvetica"/>
                    </a:rPr>
                    <a:t>FAST</a:t>
                  </a:r>
                  <a:endParaRPr lang="en-US" b="1" dirty="0">
                    <a:solidFill>
                      <a:schemeClr val="bg1"/>
                    </a:solidFill>
                    <a:latin typeface="Helvetica"/>
                    <a:cs typeface="Helvetica"/>
                  </a:endParaRPr>
                </a:p>
              </p:txBody>
            </p:sp>
            <p:sp>
              <p:nvSpPr>
                <p:cNvPr id="34" name="Rectangle 33">
                  <a:extLst>
                    <a:ext uri="{FF2B5EF4-FFF2-40B4-BE49-F238E27FC236}">
                      <a16:creationId xmlns:a16="http://schemas.microsoft.com/office/drawing/2014/main" id="{71502394-B660-9B53-B83B-C9D9A78144FD}"/>
                    </a:ext>
                  </a:extLst>
                </p:cNvPr>
                <p:cNvSpPr/>
                <p:nvPr/>
              </p:nvSpPr>
              <p:spPr bwMode="auto">
                <a:xfrm>
                  <a:off x="2736451" y="2652322"/>
                  <a:ext cx="2541600" cy="2537996"/>
                </a:xfrm>
                <a:prstGeom prst="rect">
                  <a:avLst/>
                </a:prstGeom>
                <a:solidFill>
                  <a:srgbClr val="1F88E4"/>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rgbClr val="FFFFFF"/>
                      </a:solidFill>
                      <a:latin typeface="Helvetica"/>
                      <a:cs typeface="Helvetica"/>
                    </a:rPr>
                    <a:t>SLOW</a:t>
                  </a:r>
                  <a:endParaRPr lang="en-US" b="1" dirty="0">
                    <a:solidFill>
                      <a:srgbClr val="FFFFFF"/>
                    </a:solidFill>
                    <a:latin typeface="Helvetica"/>
                    <a:cs typeface="Helvetica"/>
                  </a:endParaRPr>
                </a:p>
              </p:txBody>
            </p:sp>
          </p:grpSp>
          <p:sp>
            <p:nvSpPr>
              <p:cNvPr id="29" name="Right Arrow 28">
                <a:extLst>
                  <a:ext uri="{FF2B5EF4-FFF2-40B4-BE49-F238E27FC236}">
                    <a16:creationId xmlns:a16="http://schemas.microsoft.com/office/drawing/2014/main" id="{53717771-59E8-C5BE-1FA9-439D925CD75B}"/>
                  </a:ext>
                </a:extLst>
              </p:cNvPr>
              <p:cNvSpPr/>
              <p:nvPr/>
            </p:nvSpPr>
            <p:spPr>
              <a:xfrm>
                <a:off x="2368515" y="2815622"/>
                <a:ext cx="625092" cy="297594"/>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084B90A-EECB-D53C-BD3F-BB17A2E9CF17}"/>
                  </a:ext>
                </a:extLst>
              </p:cNvPr>
              <p:cNvSpPr/>
              <p:nvPr/>
            </p:nvSpPr>
            <p:spPr>
              <a:xfrm>
                <a:off x="2233076" y="1376219"/>
                <a:ext cx="986431" cy="25056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pitchFamily="2" charset="0"/>
                  </a:rPr>
                  <a:t>IN</a:t>
                </a:r>
              </a:p>
            </p:txBody>
          </p:sp>
          <p:sp>
            <p:nvSpPr>
              <p:cNvPr id="31" name="Rectangle 30">
                <a:extLst>
                  <a:ext uri="{FF2B5EF4-FFF2-40B4-BE49-F238E27FC236}">
                    <a16:creationId xmlns:a16="http://schemas.microsoft.com/office/drawing/2014/main" id="{F9041CF7-C71C-5820-822F-41535F3D4A88}"/>
                  </a:ext>
                </a:extLst>
              </p:cNvPr>
              <p:cNvSpPr/>
              <p:nvPr/>
            </p:nvSpPr>
            <p:spPr>
              <a:xfrm rot="16200000">
                <a:off x="1474745" y="2140162"/>
                <a:ext cx="1654665" cy="13839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8" name="Title 1">
            <a:extLst>
              <a:ext uri="{FF2B5EF4-FFF2-40B4-BE49-F238E27FC236}">
                <a16:creationId xmlns:a16="http://schemas.microsoft.com/office/drawing/2014/main" id="{1C5F1CC4-BD72-78C5-2523-D3C04567011F}"/>
              </a:ext>
            </a:extLst>
          </p:cNvPr>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spTree>
    <p:extLst>
      <p:ext uri="{BB962C8B-B14F-4D97-AF65-F5344CB8AC3E}">
        <p14:creationId xmlns:p14="http://schemas.microsoft.com/office/powerpoint/2010/main" val="1110038465"/>
      </p:ext>
    </p:extLst>
  </p:cSld>
  <p:clrMapOvr>
    <a:masterClrMapping/>
  </p:clrMapOvr>
  <mc:AlternateContent xmlns:mc="http://schemas.openxmlformats.org/markup-compatibility/2006" xmlns:p14="http://schemas.microsoft.com/office/powerpoint/2010/main">
    <mc:Choice Requires="p14">
      <p:transition spd="slow" p14:dur="2000" advClick="0" advTm="23557"/>
    </mc:Choice>
    <mc:Fallback xmlns="">
      <p:transition spd="slow" advClick="0" advTm="235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CLIMATE CHANGE AND SOIL C</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4</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a:t>
            </a:fld>
            <a:endParaRPr lang="de-DE" dirty="0"/>
          </a:p>
        </p:txBody>
      </p:sp>
      <p:grpSp>
        <p:nvGrpSpPr>
          <p:cNvPr id="48" name="Group 47">
            <a:extLst>
              <a:ext uri="{FF2B5EF4-FFF2-40B4-BE49-F238E27FC236}">
                <a16:creationId xmlns:a16="http://schemas.microsoft.com/office/drawing/2014/main" id="{FA87945E-A741-F16B-A089-48C44CBF2F69}"/>
              </a:ext>
            </a:extLst>
          </p:cNvPr>
          <p:cNvGrpSpPr/>
          <p:nvPr/>
        </p:nvGrpSpPr>
        <p:grpSpPr>
          <a:xfrm>
            <a:off x="1616839" y="1418219"/>
            <a:ext cx="5887837" cy="2342682"/>
            <a:chOff x="1689991" y="1409075"/>
            <a:chExt cx="5887837" cy="2342682"/>
          </a:xfrm>
        </p:grpSpPr>
        <p:sp>
          <p:nvSpPr>
            <p:cNvPr id="45" name="TextBox 44">
              <a:extLst>
                <a:ext uri="{FF2B5EF4-FFF2-40B4-BE49-F238E27FC236}">
                  <a16:creationId xmlns:a16="http://schemas.microsoft.com/office/drawing/2014/main" id="{F69D6B43-A3ED-CB3C-0BC7-C5E61C3477FF}"/>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44" name="TextBox 43">
              <a:extLst>
                <a:ext uri="{FF2B5EF4-FFF2-40B4-BE49-F238E27FC236}">
                  <a16:creationId xmlns:a16="http://schemas.microsoft.com/office/drawing/2014/main" id="{4B88936C-9002-562D-A8D9-115C159ACA53}"/>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43" name="TextBox 42">
              <a:extLst>
                <a:ext uri="{FF2B5EF4-FFF2-40B4-BE49-F238E27FC236}">
                  <a16:creationId xmlns:a16="http://schemas.microsoft.com/office/drawing/2014/main" id="{E60D68FA-751A-1054-56C6-4D8251507EE7}"/>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cxnSp>
          <p:nvCxnSpPr>
            <p:cNvPr id="36" name="Straight Connector 35">
              <a:extLst>
                <a:ext uri="{FF2B5EF4-FFF2-40B4-BE49-F238E27FC236}">
                  <a16:creationId xmlns:a16="http://schemas.microsoft.com/office/drawing/2014/main" id="{36F873E4-8BD7-8444-3088-A77AABC48A11}"/>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8780C5A-068B-A2C6-3663-2D3AA4C9C64C}"/>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39" name="Straight Connector 38">
              <a:extLst>
                <a:ext uri="{FF2B5EF4-FFF2-40B4-BE49-F238E27FC236}">
                  <a16:creationId xmlns:a16="http://schemas.microsoft.com/office/drawing/2014/main" id="{22D9C49B-84D1-2A3F-581B-E6FA9481B945}"/>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1CF427D-B10C-CAF5-FD3E-6C9ADF7FCC4B}"/>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EFB2752-93F4-97AF-73B3-8AB359100A2B}"/>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F51481C-E0E8-CC0B-8E51-C5BD040DAE37}"/>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AB1518D-9A8B-A0B3-123E-95966A58230D}"/>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sp>
          <p:nvSpPr>
            <p:cNvPr id="19" name="Rectangle 18">
              <a:extLst>
                <a:ext uri="{FF2B5EF4-FFF2-40B4-BE49-F238E27FC236}">
                  <a16:creationId xmlns:a16="http://schemas.microsoft.com/office/drawing/2014/main" id="{03FCE69E-0E84-5140-4BE3-DF73D920DC10}"/>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93EDD62F-6569-F8E1-D342-B0CBDE2DD3F1}"/>
              </a:ext>
            </a:extLst>
          </p:cNvPr>
          <p:cNvSpPr txBox="1"/>
          <p:nvPr/>
        </p:nvSpPr>
        <p:spPr>
          <a:xfrm>
            <a:off x="134913" y="2248063"/>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12" name="TextBox 11">
            <a:extLst>
              <a:ext uri="{FF2B5EF4-FFF2-40B4-BE49-F238E27FC236}">
                <a16:creationId xmlns:a16="http://schemas.microsoft.com/office/drawing/2014/main" id="{0CDB187A-6998-685D-E37D-2E8E9AA53BEE}"/>
              </a:ext>
            </a:extLst>
          </p:cNvPr>
          <p:cNvSpPr txBox="1"/>
          <p:nvPr/>
        </p:nvSpPr>
        <p:spPr>
          <a:xfrm>
            <a:off x="76188" y="5211501"/>
            <a:ext cx="3349752" cy="261610"/>
          </a:xfrm>
          <a:prstGeom prst="rect">
            <a:avLst/>
          </a:prstGeom>
          <a:noFill/>
        </p:spPr>
        <p:txBody>
          <a:bodyPr wrap="square" rtlCol="0">
            <a:spAutoFit/>
          </a:bodyPr>
          <a:lstStyle/>
          <a:p>
            <a:r>
              <a:rPr lang="en-US" sz="1100" dirty="0">
                <a:latin typeface="Helvetica" pitchFamily="2" charset="0"/>
              </a:rPr>
              <a:t>(figure adapted from Todd-Brown et al., 2018)</a:t>
            </a:r>
          </a:p>
        </p:txBody>
      </p:sp>
      <p:sp>
        <p:nvSpPr>
          <p:cNvPr id="50" name="Oval 49">
            <a:extLst>
              <a:ext uri="{FF2B5EF4-FFF2-40B4-BE49-F238E27FC236}">
                <a16:creationId xmlns:a16="http://schemas.microsoft.com/office/drawing/2014/main" id="{A55E6476-1D43-2DC6-EC33-5F75649CFC9C}"/>
              </a:ext>
            </a:extLst>
          </p:cNvPr>
          <p:cNvSpPr/>
          <p:nvPr/>
        </p:nvSpPr>
        <p:spPr>
          <a:xfrm>
            <a:off x="2316480" y="411930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DBB144A-CE06-0131-9CCD-31D7FBBB5E57}"/>
              </a:ext>
            </a:extLst>
          </p:cNvPr>
          <p:cNvSpPr txBox="1"/>
          <p:nvPr/>
        </p:nvSpPr>
        <p:spPr>
          <a:xfrm>
            <a:off x="2507231" y="4053616"/>
            <a:ext cx="1918741" cy="276999"/>
          </a:xfrm>
          <a:prstGeom prst="rect">
            <a:avLst/>
          </a:prstGeom>
          <a:noFill/>
        </p:spPr>
        <p:txBody>
          <a:bodyPr wrap="square" rtlCol="0">
            <a:spAutoFit/>
          </a:bodyPr>
          <a:lstStyle/>
          <a:p>
            <a:r>
              <a:rPr lang="en-US" sz="1200" b="1" dirty="0">
                <a:latin typeface="Helvetica" pitchFamily="2" charset="0"/>
              </a:rPr>
              <a:t>Model mean</a:t>
            </a:r>
          </a:p>
        </p:txBody>
      </p:sp>
      <p:cxnSp>
        <p:nvCxnSpPr>
          <p:cNvPr id="15" name="Straight Connector 14">
            <a:extLst>
              <a:ext uri="{FF2B5EF4-FFF2-40B4-BE49-F238E27FC236}">
                <a16:creationId xmlns:a16="http://schemas.microsoft.com/office/drawing/2014/main" id="{66BFE7F8-0222-3A2B-1EDE-318B7B8B210D}"/>
              </a:ext>
            </a:extLst>
          </p:cNvPr>
          <p:cNvCxnSpPr>
            <a:cxnSpLocks/>
          </p:cNvCxnSpPr>
          <p:nvPr/>
        </p:nvCxnSpPr>
        <p:spPr>
          <a:xfrm>
            <a:off x="2080476" y="2370826"/>
            <a:ext cx="5424200"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07695E8D-CBB3-E39E-B29A-6F2CAFEC6B73}"/>
              </a:ext>
            </a:extLst>
          </p:cNvPr>
          <p:cNvCxnSpPr>
            <a:cxnSpLocks/>
          </p:cNvCxnSpPr>
          <p:nvPr/>
        </p:nvCxnSpPr>
        <p:spPr>
          <a:xfrm>
            <a:off x="4572000" y="417910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7AD7E6E5-9DD9-8D0A-194E-457942585C05}"/>
              </a:ext>
            </a:extLst>
          </p:cNvPr>
          <p:cNvSpPr txBox="1"/>
          <p:nvPr/>
        </p:nvSpPr>
        <p:spPr>
          <a:xfrm>
            <a:off x="4895225" y="405361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86" name="Rectangle 85">
            <a:extLst>
              <a:ext uri="{FF2B5EF4-FFF2-40B4-BE49-F238E27FC236}">
                <a16:creationId xmlns:a16="http://schemas.microsoft.com/office/drawing/2014/main" id="{D5B1B35F-7B60-DE91-A070-CE6C28011F34}"/>
              </a:ext>
            </a:extLst>
          </p:cNvPr>
          <p:cNvSpPr/>
          <p:nvPr/>
        </p:nvSpPr>
        <p:spPr>
          <a:xfrm>
            <a:off x="2094229" y="2197140"/>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79FA6CA7-6232-ABD8-9863-D5233EF601C5}"/>
              </a:ext>
            </a:extLst>
          </p:cNvPr>
          <p:cNvGrpSpPr/>
          <p:nvPr/>
        </p:nvGrpSpPr>
        <p:grpSpPr>
          <a:xfrm>
            <a:off x="2228088" y="1686910"/>
            <a:ext cx="5201648" cy="1170590"/>
            <a:chOff x="2228088" y="1686910"/>
            <a:chExt cx="5201648" cy="1170590"/>
          </a:xfrm>
        </p:grpSpPr>
        <p:grpSp>
          <p:nvGrpSpPr>
            <p:cNvPr id="53" name="Group 52">
              <a:extLst>
                <a:ext uri="{FF2B5EF4-FFF2-40B4-BE49-F238E27FC236}">
                  <a16:creationId xmlns:a16="http://schemas.microsoft.com/office/drawing/2014/main" id="{9D4799FC-1F0B-7ED0-168C-87975AD6162B}"/>
                </a:ext>
              </a:extLst>
            </p:cNvPr>
            <p:cNvGrpSpPr/>
            <p:nvPr/>
          </p:nvGrpSpPr>
          <p:grpSpPr>
            <a:xfrm>
              <a:off x="2228088" y="1686910"/>
              <a:ext cx="4917168" cy="1170590"/>
              <a:chOff x="2228088" y="1686910"/>
              <a:chExt cx="4917168" cy="1170590"/>
            </a:xfrm>
            <a:solidFill>
              <a:schemeClr val="tx1">
                <a:alpha val="50000"/>
              </a:schemeClr>
            </a:solidFill>
          </p:grpSpPr>
          <p:sp>
            <p:nvSpPr>
              <p:cNvPr id="55" name="Oval 54">
                <a:extLst>
                  <a:ext uri="{FF2B5EF4-FFF2-40B4-BE49-F238E27FC236}">
                    <a16:creationId xmlns:a16="http://schemas.microsoft.com/office/drawing/2014/main" id="{710A2AF9-1234-30E6-302F-8330596F9F9D}"/>
                  </a:ext>
                </a:extLst>
              </p:cNvPr>
              <p:cNvSpPr/>
              <p:nvPr/>
            </p:nvSpPr>
            <p:spPr>
              <a:xfrm>
                <a:off x="2496312" y="263347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A85E05DF-55D4-1177-26EF-B4546C7F690D}"/>
                  </a:ext>
                </a:extLst>
              </p:cNvPr>
              <p:cNvSpPr/>
              <p:nvPr/>
            </p:nvSpPr>
            <p:spPr>
              <a:xfrm>
                <a:off x="7001256" y="256866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04D945E-F088-4B90-69B4-A1BA07FE5A47}"/>
                  </a:ext>
                </a:extLst>
              </p:cNvPr>
              <p:cNvSpPr/>
              <p:nvPr/>
            </p:nvSpPr>
            <p:spPr>
              <a:xfrm>
                <a:off x="5955792" y="27130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7F6F7A5-FBFC-6C7A-5C89-714486F46AB8}"/>
                  </a:ext>
                </a:extLst>
              </p:cNvPr>
              <p:cNvSpPr/>
              <p:nvPr/>
            </p:nvSpPr>
            <p:spPr>
              <a:xfrm>
                <a:off x="6211824" y="27056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A99C9BF-FCBF-B7E0-9C93-DE6922D5536B}"/>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DCBAF1D-F3E9-9F95-125D-D4077D17AC5A}"/>
                  </a:ext>
                </a:extLst>
              </p:cNvPr>
              <p:cNvSpPr/>
              <p:nvPr/>
            </p:nvSpPr>
            <p:spPr>
              <a:xfrm>
                <a:off x="4354848" y="19729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AF76614-853C-1BED-BC89-78E29C1BC39E}"/>
                  </a:ext>
                </a:extLst>
              </p:cNvPr>
              <p:cNvSpPr/>
              <p:nvPr/>
            </p:nvSpPr>
            <p:spPr>
              <a:xfrm>
                <a:off x="4611414" y="199780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62C3494-BB33-CCA0-1EBF-2AF81C0AC660}"/>
                  </a:ext>
                </a:extLst>
              </p:cNvPr>
              <p:cNvSpPr/>
              <p:nvPr/>
            </p:nvSpPr>
            <p:spPr>
              <a:xfrm>
                <a:off x="2763786"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387CFB7-DADF-B3DC-F895-E2984EED3522}"/>
                  </a:ext>
                </a:extLst>
              </p:cNvPr>
              <p:cNvSpPr/>
              <p:nvPr/>
            </p:nvSpPr>
            <p:spPr>
              <a:xfrm>
                <a:off x="3035058" y="25141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A1078F8-3FA2-6732-78F0-88DA5E983935}"/>
                  </a:ext>
                </a:extLst>
              </p:cNvPr>
              <p:cNvSpPr/>
              <p:nvPr/>
            </p:nvSpPr>
            <p:spPr>
              <a:xfrm>
                <a:off x="3306330" y="25293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B13ACA6-9C72-5C93-A605-53C332E4B048}"/>
                  </a:ext>
                </a:extLst>
              </p:cNvPr>
              <p:cNvSpPr/>
              <p:nvPr/>
            </p:nvSpPr>
            <p:spPr>
              <a:xfrm>
                <a:off x="3568458"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D809A18-BEC2-DCA9-3110-7624138F7327}"/>
                  </a:ext>
                </a:extLst>
              </p:cNvPr>
              <p:cNvSpPr/>
              <p:nvPr/>
            </p:nvSpPr>
            <p:spPr>
              <a:xfrm>
                <a:off x="3830586" y="25323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B2C509B-D066-1942-1BA3-F0B5693B600C}"/>
                  </a:ext>
                </a:extLst>
              </p:cNvPr>
              <p:cNvSpPr/>
              <p:nvPr/>
            </p:nvSpPr>
            <p:spPr>
              <a:xfrm>
                <a:off x="4083570" y="25384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F609833-477C-02DB-DBB1-E22C6ED97CB3}"/>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253E9C4-09B1-17C9-739F-1FBBDF7A3D39}"/>
                  </a:ext>
                </a:extLst>
              </p:cNvPr>
              <p:cNvSpPr/>
              <p:nvPr/>
            </p:nvSpPr>
            <p:spPr>
              <a:xfrm>
                <a:off x="5144814" y="243062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EE6D992-49EF-14FA-17AD-2EDE5A6A4465}"/>
                  </a:ext>
                </a:extLst>
              </p:cNvPr>
              <p:cNvSpPr/>
              <p:nvPr/>
            </p:nvSpPr>
            <p:spPr>
              <a:xfrm>
                <a:off x="5406942" y="2491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50BCB76-0744-AA76-2F0D-3A74B1A48524}"/>
                  </a:ext>
                </a:extLst>
              </p:cNvPr>
              <p:cNvSpPr/>
              <p:nvPr/>
            </p:nvSpPr>
            <p:spPr>
              <a:xfrm>
                <a:off x="5678214" y="236051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EBB3A61-BD18-11A8-89AC-BD4FEB695355}"/>
                  </a:ext>
                </a:extLst>
              </p:cNvPr>
              <p:cNvSpPr/>
              <p:nvPr/>
            </p:nvSpPr>
            <p:spPr>
              <a:xfrm>
                <a:off x="6470694" y="209229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979BCCA-3C9C-3967-74E1-07E84F8E4709}"/>
                  </a:ext>
                </a:extLst>
              </p:cNvPr>
              <p:cNvSpPr/>
              <p:nvPr/>
            </p:nvSpPr>
            <p:spPr>
              <a:xfrm>
                <a:off x="6741966" y="16869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Oval 53">
              <a:extLst>
                <a:ext uri="{FF2B5EF4-FFF2-40B4-BE49-F238E27FC236}">
                  <a16:creationId xmlns:a16="http://schemas.microsoft.com/office/drawing/2014/main" id="{D95C702B-B03E-4188-45E2-7A321EC8FC41}"/>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40E88B32-A17C-9850-547A-ADEF3F252907}"/>
              </a:ext>
            </a:extLst>
          </p:cNvPr>
          <p:cNvSpPr/>
          <p:nvPr/>
        </p:nvSpPr>
        <p:spPr>
          <a:xfrm>
            <a:off x="4617639" y="430750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6E3C6B62-AEE3-7C60-7580-42368F75B097}"/>
              </a:ext>
            </a:extLst>
          </p:cNvPr>
          <p:cNvSpPr txBox="1"/>
          <p:nvPr/>
        </p:nvSpPr>
        <p:spPr>
          <a:xfrm>
            <a:off x="4895225" y="4255686"/>
            <a:ext cx="1918741" cy="276999"/>
          </a:xfrm>
          <a:prstGeom prst="rect">
            <a:avLst/>
          </a:prstGeom>
          <a:noFill/>
        </p:spPr>
        <p:txBody>
          <a:bodyPr wrap="square" rtlCol="0">
            <a:spAutoFit/>
          </a:bodyPr>
          <a:lstStyle/>
          <a:p>
            <a:r>
              <a:rPr lang="en-US" sz="1200" b="1" dirty="0">
                <a:latin typeface="Helvetica" pitchFamily="2" charset="0"/>
              </a:rPr>
              <a:t>± sd</a:t>
            </a:r>
          </a:p>
        </p:txBody>
      </p:sp>
      <p:sp>
        <p:nvSpPr>
          <p:cNvPr id="93" name="TextBox 92">
            <a:extLst>
              <a:ext uri="{FF2B5EF4-FFF2-40B4-BE49-F238E27FC236}">
                <a16:creationId xmlns:a16="http://schemas.microsoft.com/office/drawing/2014/main" id="{34D55D8B-73EA-FCF5-6E8C-C07453122B73}"/>
              </a:ext>
            </a:extLst>
          </p:cNvPr>
          <p:cNvSpPr txBox="1"/>
          <p:nvPr/>
        </p:nvSpPr>
        <p:spPr>
          <a:xfrm>
            <a:off x="7728179" y="1036991"/>
            <a:ext cx="986053" cy="646331"/>
          </a:xfrm>
          <a:prstGeom prst="rect">
            <a:avLst/>
          </a:prstGeom>
          <a:noFill/>
        </p:spPr>
        <p:txBody>
          <a:bodyPr wrap="square" rtlCol="0">
            <a:spAutoFit/>
          </a:bodyPr>
          <a:lstStyle/>
          <a:p>
            <a:pPr algn="ctr"/>
            <a:r>
              <a:rPr lang="en-US" b="1" dirty="0">
                <a:solidFill>
                  <a:srgbClr val="00B050"/>
                </a:solidFill>
                <a:latin typeface="Helvetica" pitchFamily="2" charset="0"/>
              </a:rPr>
              <a:t>inputs</a:t>
            </a:r>
          </a:p>
          <a:p>
            <a:pPr algn="ctr"/>
            <a:r>
              <a:rPr lang="en-US" b="1" dirty="0">
                <a:solidFill>
                  <a:srgbClr val="00B050"/>
                </a:solidFill>
                <a:latin typeface="Helvetica" pitchFamily="2" charset="0"/>
              </a:rPr>
              <a:t>+</a:t>
            </a:r>
          </a:p>
        </p:txBody>
      </p:sp>
      <p:sp>
        <p:nvSpPr>
          <p:cNvPr id="94" name="TextBox 93">
            <a:extLst>
              <a:ext uri="{FF2B5EF4-FFF2-40B4-BE49-F238E27FC236}">
                <a16:creationId xmlns:a16="http://schemas.microsoft.com/office/drawing/2014/main" id="{DB9A8D35-672C-BA4C-042E-698DAA3B0656}"/>
              </a:ext>
            </a:extLst>
          </p:cNvPr>
          <p:cNvSpPr txBox="1"/>
          <p:nvPr/>
        </p:nvSpPr>
        <p:spPr>
          <a:xfrm>
            <a:off x="7280123" y="3393095"/>
            <a:ext cx="1918741" cy="646331"/>
          </a:xfrm>
          <a:prstGeom prst="rect">
            <a:avLst/>
          </a:prstGeom>
          <a:noFill/>
        </p:spPr>
        <p:txBody>
          <a:bodyPr wrap="square" rtlCol="0">
            <a:spAutoFit/>
          </a:bodyPr>
          <a:lstStyle/>
          <a:p>
            <a:pPr algn="ctr"/>
            <a:r>
              <a:rPr lang="en-US" b="1" dirty="0">
                <a:solidFill>
                  <a:srgbClr val="C00000"/>
                </a:solidFill>
                <a:latin typeface="Helvetica" pitchFamily="2" charset="0"/>
              </a:rPr>
              <a:t>+ decomposition</a:t>
            </a:r>
          </a:p>
        </p:txBody>
      </p:sp>
      <p:sp>
        <p:nvSpPr>
          <p:cNvPr id="95" name="Down Arrow 94">
            <a:extLst>
              <a:ext uri="{FF2B5EF4-FFF2-40B4-BE49-F238E27FC236}">
                <a16:creationId xmlns:a16="http://schemas.microsoft.com/office/drawing/2014/main" id="{72D97F8F-9F56-FDFB-9D89-219A183C5B0F}"/>
              </a:ext>
            </a:extLst>
          </p:cNvPr>
          <p:cNvSpPr/>
          <p:nvPr/>
        </p:nvSpPr>
        <p:spPr>
          <a:xfrm rot="10800000">
            <a:off x="7982062" y="1635911"/>
            <a:ext cx="484632" cy="860400"/>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Down Arrow 95">
            <a:extLst>
              <a:ext uri="{FF2B5EF4-FFF2-40B4-BE49-F238E27FC236}">
                <a16:creationId xmlns:a16="http://schemas.microsoft.com/office/drawing/2014/main" id="{62B4D87E-5804-B95A-AF3A-3323F473F5C0}"/>
              </a:ext>
            </a:extLst>
          </p:cNvPr>
          <p:cNvSpPr/>
          <p:nvPr/>
        </p:nvSpPr>
        <p:spPr>
          <a:xfrm>
            <a:off x="7988158" y="2600844"/>
            <a:ext cx="484632" cy="859263"/>
          </a:xfrm>
          <a:prstGeom prst="downArrow">
            <a:avLst/>
          </a:prstGeom>
          <a:gradFill>
            <a:gsLst>
              <a:gs pos="0">
                <a:srgbClr val="C00000"/>
              </a:gs>
              <a:gs pos="100000">
                <a:srgbClr val="FF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B565AEA-12E2-279E-3795-FFCF17D52173}"/>
              </a:ext>
            </a:extLst>
          </p:cNvPr>
          <p:cNvSpPr txBox="1"/>
          <p:nvPr/>
        </p:nvSpPr>
        <p:spPr>
          <a:xfrm>
            <a:off x="3357664" y="3710585"/>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Tree>
    <p:extLst>
      <p:ext uri="{BB962C8B-B14F-4D97-AF65-F5344CB8AC3E}">
        <p14:creationId xmlns:p14="http://schemas.microsoft.com/office/powerpoint/2010/main" val="3618946696"/>
      </p:ext>
    </p:extLst>
  </p:cSld>
  <p:clrMapOvr>
    <a:masterClrMapping/>
  </p:clrMapOvr>
  <mc:AlternateContent xmlns:mc="http://schemas.openxmlformats.org/markup-compatibility/2006" xmlns:p14="http://schemas.microsoft.com/office/powerpoint/2010/main">
    <mc:Choice Requires="p14">
      <p:transition spd="slow" p14:dur="2000" advClick="0" advTm="40689"/>
    </mc:Choice>
    <mc:Fallback xmlns="">
      <p:transition spd="slow" advClick="0" advTm="4068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40</a:t>
            </a:fld>
            <a:endParaRPr lang="de-DE" dirty="0"/>
          </a:p>
        </p:txBody>
      </p:sp>
      <p:grpSp>
        <p:nvGrpSpPr>
          <p:cNvPr id="28" name="Group 27">
            <a:extLst>
              <a:ext uri="{FF2B5EF4-FFF2-40B4-BE49-F238E27FC236}">
                <a16:creationId xmlns:a16="http://schemas.microsoft.com/office/drawing/2014/main" id="{D3B6757E-CB3B-2745-A034-7F0AF86E43A5}"/>
              </a:ext>
            </a:extLst>
          </p:cNvPr>
          <p:cNvGrpSpPr/>
          <p:nvPr/>
        </p:nvGrpSpPr>
        <p:grpSpPr>
          <a:xfrm>
            <a:off x="367803" y="1258978"/>
            <a:ext cx="4310647" cy="3847512"/>
            <a:chOff x="2232878" y="1373286"/>
            <a:chExt cx="4310647" cy="3847512"/>
          </a:xfrm>
        </p:grpSpPr>
        <p:sp>
          <p:nvSpPr>
            <p:cNvPr id="29" name="Right Arrow 28">
              <a:extLst>
                <a:ext uri="{FF2B5EF4-FFF2-40B4-BE49-F238E27FC236}">
                  <a16:creationId xmlns:a16="http://schemas.microsoft.com/office/drawing/2014/main" id="{395F0502-D786-178A-0183-00B09CF29EAA}"/>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30" name="Right Arrow 29">
              <a:extLst>
                <a:ext uri="{FF2B5EF4-FFF2-40B4-BE49-F238E27FC236}">
                  <a16:creationId xmlns:a16="http://schemas.microsoft.com/office/drawing/2014/main" id="{A32BB83E-8848-54D2-54E7-100DB7B15E84}"/>
                </a:ext>
              </a:extLst>
            </p:cNvPr>
            <p:cNvSpPr/>
            <p:nvPr/>
          </p:nvSpPr>
          <p:spPr>
            <a:xfrm>
              <a:off x="5442859" y="3392196"/>
              <a:ext cx="1100666" cy="330660"/>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latin typeface="Helvetica"/>
                  <a:cs typeface="Helvetica"/>
                </a:rPr>
                <a:t>out</a:t>
              </a:r>
            </a:p>
          </p:txBody>
        </p:sp>
        <p:grpSp>
          <p:nvGrpSpPr>
            <p:cNvPr id="31" name="Group 30">
              <a:extLst>
                <a:ext uri="{FF2B5EF4-FFF2-40B4-BE49-F238E27FC236}">
                  <a16:creationId xmlns:a16="http://schemas.microsoft.com/office/drawing/2014/main" id="{9FBECAC9-5DD0-09CA-2DF1-B8F3853F6459}"/>
                </a:ext>
              </a:extLst>
            </p:cNvPr>
            <p:cNvGrpSpPr/>
            <p:nvPr/>
          </p:nvGrpSpPr>
          <p:grpSpPr>
            <a:xfrm>
              <a:off x="2232878" y="1373286"/>
              <a:ext cx="3067153" cy="3847512"/>
              <a:chOff x="2232878" y="1373286"/>
              <a:chExt cx="3067153" cy="3847512"/>
            </a:xfrm>
          </p:grpSpPr>
          <p:sp>
            <p:nvSpPr>
              <p:cNvPr id="32" name="Right Arrow 31">
                <a:extLst>
                  <a:ext uri="{FF2B5EF4-FFF2-40B4-BE49-F238E27FC236}">
                    <a16:creationId xmlns:a16="http://schemas.microsoft.com/office/drawing/2014/main" id="{30BCF982-2E1E-D1EB-3CE7-10044E124316}"/>
                  </a:ext>
                </a:extLst>
              </p:cNvPr>
              <p:cNvSpPr/>
              <p:nvPr/>
            </p:nvSpPr>
            <p:spPr>
              <a:xfrm rot="5400000">
                <a:off x="3025511" y="1446491"/>
                <a:ext cx="547104" cy="40069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grpSp>
            <p:nvGrpSpPr>
              <p:cNvPr id="33" name="Group 32">
                <a:extLst>
                  <a:ext uri="{FF2B5EF4-FFF2-40B4-BE49-F238E27FC236}">
                    <a16:creationId xmlns:a16="http://schemas.microsoft.com/office/drawing/2014/main" id="{E750A4A6-E58F-BF71-A85A-9278CA876E36}"/>
                  </a:ext>
                </a:extLst>
              </p:cNvPr>
              <p:cNvGrpSpPr/>
              <p:nvPr/>
            </p:nvGrpSpPr>
            <p:grpSpPr>
              <a:xfrm>
                <a:off x="2708355" y="1953518"/>
                <a:ext cx="2591676" cy="3267280"/>
                <a:chOff x="2708355" y="1953518"/>
                <a:chExt cx="2591676" cy="3267280"/>
              </a:xfrm>
            </p:grpSpPr>
            <p:sp>
              <p:nvSpPr>
                <p:cNvPr id="37" name="Rectangle 36">
                  <a:extLst>
                    <a:ext uri="{FF2B5EF4-FFF2-40B4-BE49-F238E27FC236}">
                      <a16:creationId xmlns:a16="http://schemas.microsoft.com/office/drawing/2014/main" id="{5889E207-BCCC-9552-BD92-4E6F80F61186}"/>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61A034-AE1F-6B8D-7751-E53FB3EB4250}"/>
                    </a:ext>
                  </a:extLst>
                </p:cNvPr>
                <p:cNvSpPr/>
                <p:nvPr/>
              </p:nvSpPr>
              <p:spPr bwMode="auto">
                <a:xfrm>
                  <a:off x="2736947" y="1953910"/>
                  <a:ext cx="2540243" cy="728892"/>
                </a:xfrm>
                <a:prstGeom prst="rect">
                  <a:avLst/>
                </a:prstGeom>
                <a:solidFill>
                  <a:srgbClr val="E41F88"/>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chemeClr val="bg1"/>
                      </a:solidFill>
                      <a:latin typeface="Helvetica"/>
                      <a:cs typeface="Helvetica"/>
                    </a:rPr>
                    <a:t>FAST</a:t>
                  </a:r>
                  <a:endParaRPr lang="en-US" b="1" dirty="0">
                    <a:solidFill>
                      <a:schemeClr val="bg1"/>
                    </a:solidFill>
                    <a:latin typeface="Helvetica"/>
                    <a:cs typeface="Helvetica"/>
                  </a:endParaRPr>
                </a:p>
              </p:txBody>
            </p:sp>
            <p:sp>
              <p:nvSpPr>
                <p:cNvPr id="39" name="Rectangle 38">
                  <a:extLst>
                    <a:ext uri="{FF2B5EF4-FFF2-40B4-BE49-F238E27FC236}">
                      <a16:creationId xmlns:a16="http://schemas.microsoft.com/office/drawing/2014/main" id="{9ACE16DE-0CDB-EB2E-9001-6AC3A4C9C804}"/>
                    </a:ext>
                  </a:extLst>
                </p:cNvPr>
                <p:cNvSpPr/>
                <p:nvPr/>
              </p:nvSpPr>
              <p:spPr bwMode="auto">
                <a:xfrm>
                  <a:off x="2736451" y="2652322"/>
                  <a:ext cx="2541600" cy="2537996"/>
                </a:xfrm>
                <a:prstGeom prst="rect">
                  <a:avLst/>
                </a:prstGeom>
                <a:solidFill>
                  <a:srgbClr val="1F88E4"/>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rgbClr val="FFFFFF"/>
                      </a:solidFill>
                      <a:latin typeface="Helvetica"/>
                      <a:cs typeface="Helvetica"/>
                    </a:rPr>
                    <a:t>SLOW</a:t>
                  </a:r>
                  <a:endParaRPr lang="en-US" b="1" dirty="0">
                    <a:solidFill>
                      <a:srgbClr val="FFFFFF"/>
                    </a:solidFill>
                    <a:latin typeface="Helvetica"/>
                    <a:cs typeface="Helvetica"/>
                  </a:endParaRPr>
                </a:p>
              </p:txBody>
            </p:sp>
          </p:grpSp>
          <p:sp>
            <p:nvSpPr>
              <p:cNvPr id="34" name="Right Arrow 33">
                <a:extLst>
                  <a:ext uri="{FF2B5EF4-FFF2-40B4-BE49-F238E27FC236}">
                    <a16:creationId xmlns:a16="http://schemas.microsoft.com/office/drawing/2014/main" id="{5275B8B9-A508-8564-6113-5AE01AE0F564}"/>
                  </a:ext>
                </a:extLst>
              </p:cNvPr>
              <p:cNvSpPr/>
              <p:nvPr/>
            </p:nvSpPr>
            <p:spPr>
              <a:xfrm>
                <a:off x="2368515" y="2815622"/>
                <a:ext cx="625092" cy="297594"/>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20BDA34-B05B-BDF7-CABA-F565C885DE6E}"/>
                  </a:ext>
                </a:extLst>
              </p:cNvPr>
              <p:cNvSpPr/>
              <p:nvPr/>
            </p:nvSpPr>
            <p:spPr>
              <a:xfrm>
                <a:off x="2233076" y="1376219"/>
                <a:ext cx="986431" cy="25056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pitchFamily="2" charset="0"/>
                  </a:rPr>
                  <a:t>IN</a:t>
                </a:r>
              </a:p>
            </p:txBody>
          </p:sp>
          <p:sp>
            <p:nvSpPr>
              <p:cNvPr id="36" name="Rectangle 35">
                <a:extLst>
                  <a:ext uri="{FF2B5EF4-FFF2-40B4-BE49-F238E27FC236}">
                    <a16:creationId xmlns:a16="http://schemas.microsoft.com/office/drawing/2014/main" id="{9836E713-1E41-45E8-D7D9-6D0B9A8255EA}"/>
                  </a:ext>
                </a:extLst>
              </p:cNvPr>
              <p:cNvSpPr/>
              <p:nvPr/>
            </p:nvSpPr>
            <p:spPr>
              <a:xfrm rot="16200000">
                <a:off x="1474745" y="2140162"/>
                <a:ext cx="1654665" cy="13839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734627418"/>
      </p:ext>
    </p:extLst>
  </p:cSld>
  <p:clrMapOvr>
    <a:masterClrMapping/>
  </p:clrMapOvr>
  <mc:AlternateContent xmlns:mc="http://schemas.openxmlformats.org/markup-compatibility/2006" xmlns:p14="http://schemas.microsoft.com/office/powerpoint/2010/main">
    <mc:Choice Requires="p14">
      <p:transition spd="slow" p14:dur="2000" advClick="0" advTm="9138"/>
    </mc:Choice>
    <mc:Fallback xmlns="">
      <p:transition spd="slow" advClick="0" advTm="913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41</a:t>
            </a:fld>
            <a:endParaRPr lang="de-DE" dirty="0"/>
          </a:p>
        </p:txBody>
      </p:sp>
      <p:grpSp>
        <p:nvGrpSpPr>
          <p:cNvPr id="28" name="Group 27">
            <a:extLst>
              <a:ext uri="{FF2B5EF4-FFF2-40B4-BE49-F238E27FC236}">
                <a16:creationId xmlns:a16="http://schemas.microsoft.com/office/drawing/2014/main" id="{D3B6757E-CB3B-2745-A034-7F0AF86E43A5}"/>
              </a:ext>
            </a:extLst>
          </p:cNvPr>
          <p:cNvGrpSpPr/>
          <p:nvPr/>
        </p:nvGrpSpPr>
        <p:grpSpPr>
          <a:xfrm>
            <a:off x="367803" y="1258978"/>
            <a:ext cx="4310647" cy="3847512"/>
            <a:chOff x="2232878" y="1373286"/>
            <a:chExt cx="4310647" cy="3847512"/>
          </a:xfrm>
        </p:grpSpPr>
        <p:sp>
          <p:nvSpPr>
            <p:cNvPr id="29" name="Right Arrow 28">
              <a:extLst>
                <a:ext uri="{FF2B5EF4-FFF2-40B4-BE49-F238E27FC236}">
                  <a16:creationId xmlns:a16="http://schemas.microsoft.com/office/drawing/2014/main" id="{395F0502-D786-178A-0183-00B09CF29EAA}"/>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30" name="Right Arrow 29">
              <a:extLst>
                <a:ext uri="{FF2B5EF4-FFF2-40B4-BE49-F238E27FC236}">
                  <a16:creationId xmlns:a16="http://schemas.microsoft.com/office/drawing/2014/main" id="{A32BB83E-8848-54D2-54E7-100DB7B15E84}"/>
                </a:ext>
              </a:extLst>
            </p:cNvPr>
            <p:cNvSpPr/>
            <p:nvPr/>
          </p:nvSpPr>
          <p:spPr>
            <a:xfrm>
              <a:off x="5442859" y="3392196"/>
              <a:ext cx="1100666" cy="330660"/>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latin typeface="Helvetica"/>
                  <a:cs typeface="Helvetica"/>
                </a:rPr>
                <a:t>out</a:t>
              </a:r>
            </a:p>
          </p:txBody>
        </p:sp>
        <p:grpSp>
          <p:nvGrpSpPr>
            <p:cNvPr id="31" name="Group 30">
              <a:extLst>
                <a:ext uri="{FF2B5EF4-FFF2-40B4-BE49-F238E27FC236}">
                  <a16:creationId xmlns:a16="http://schemas.microsoft.com/office/drawing/2014/main" id="{9FBECAC9-5DD0-09CA-2DF1-B8F3853F6459}"/>
                </a:ext>
              </a:extLst>
            </p:cNvPr>
            <p:cNvGrpSpPr/>
            <p:nvPr/>
          </p:nvGrpSpPr>
          <p:grpSpPr>
            <a:xfrm>
              <a:off x="2232878" y="1373286"/>
              <a:ext cx="3067153" cy="3847512"/>
              <a:chOff x="2232878" y="1373286"/>
              <a:chExt cx="3067153" cy="3847512"/>
            </a:xfrm>
          </p:grpSpPr>
          <p:sp>
            <p:nvSpPr>
              <p:cNvPr id="32" name="Right Arrow 31">
                <a:extLst>
                  <a:ext uri="{FF2B5EF4-FFF2-40B4-BE49-F238E27FC236}">
                    <a16:creationId xmlns:a16="http://schemas.microsoft.com/office/drawing/2014/main" id="{30BCF982-2E1E-D1EB-3CE7-10044E124316}"/>
                  </a:ext>
                </a:extLst>
              </p:cNvPr>
              <p:cNvSpPr/>
              <p:nvPr/>
            </p:nvSpPr>
            <p:spPr>
              <a:xfrm rot="5400000">
                <a:off x="3025511" y="1446491"/>
                <a:ext cx="547104" cy="40069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grpSp>
            <p:nvGrpSpPr>
              <p:cNvPr id="33" name="Group 32">
                <a:extLst>
                  <a:ext uri="{FF2B5EF4-FFF2-40B4-BE49-F238E27FC236}">
                    <a16:creationId xmlns:a16="http://schemas.microsoft.com/office/drawing/2014/main" id="{E750A4A6-E58F-BF71-A85A-9278CA876E36}"/>
                  </a:ext>
                </a:extLst>
              </p:cNvPr>
              <p:cNvGrpSpPr/>
              <p:nvPr/>
            </p:nvGrpSpPr>
            <p:grpSpPr>
              <a:xfrm>
                <a:off x="2708355" y="1953518"/>
                <a:ext cx="2591676" cy="3267280"/>
                <a:chOff x="2708355" y="1953518"/>
                <a:chExt cx="2591676" cy="3267280"/>
              </a:xfrm>
            </p:grpSpPr>
            <p:sp>
              <p:nvSpPr>
                <p:cNvPr id="37" name="Rectangle 36">
                  <a:extLst>
                    <a:ext uri="{FF2B5EF4-FFF2-40B4-BE49-F238E27FC236}">
                      <a16:creationId xmlns:a16="http://schemas.microsoft.com/office/drawing/2014/main" id="{5889E207-BCCC-9552-BD92-4E6F80F61186}"/>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61A034-AE1F-6B8D-7751-E53FB3EB4250}"/>
                    </a:ext>
                  </a:extLst>
                </p:cNvPr>
                <p:cNvSpPr/>
                <p:nvPr/>
              </p:nvSpPr>
              <p:spPr bwMode="auto">
                <a:xfrm>
                  <a:off x="2736947" y="1953910"/>
                  <a:ext cx="2540243" cy="728892"/>
                </a:xfrm>
                <a:prstGeom prst="rect">
                  <a:avLst/>
                </a:prstGeom>
                <a:solidFill>
                  <a:srgbClr val="E41F88"/>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chemeClr val="bg1"/>
                      </a:solidFill>
                      <a:latin typeface="Helvetica"/>
                      <a:cs typeface="Helvetica"/>
                    </a:rPr>
                    <a:t>FAST</a:t>
                  </a:r>
                  <a:endParaRPr lang="en-US" b="1" dirty="0">
                    <a:solidFill>
                      <a:schemeClr val="bg1"/>
                    </a:solidFill>
                    <a:latin typeface="Helvetica"/>
                    <a:cs typeface="Helvetica"/>
                  </a:endParaRPr>
                </a:p>
              </p:txBody>
            </p:sp>
            <p:sp>
              <p:nvSpPr>
                <p:cNvPr id="39" name="Rectangle 38">
                  <a:extLst>
                    <a:ext uri="{FF2B5EF4-FFF2-40B4-BE49-F238E27FC236}">
                      <a16:creationId xmlns:a16="http://schemas.microsoft.com/office/drawing/2014/main" id="{9ACE16DE-0CDB-EB2E-9001-6AC3A4C9C804}"/>
                    </a:ext>
                  </a:extLst>
                </p:cNvPr>
                <p:cNvSpPr/>
                <p:nvPr/>
              </p:nvSpPr>
              <p:spPr bwMode="auto">
                <a:xfrm>
                  <a:off x="2736451" y="2652322"/>
                  <a:ext cx="2541600" cy="2537996"/>
                </a:xfrm>
                <a:prstGeom prst="rect">
                  <a:avLst/>
                </a:prstGeom>
                <a:solidFill>
                  <a:srgbClr val="1F88E4"/>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rgbClr val="FFFFFF"/>
                      </a:solidFill>
                      <a:latin typeface="Helvetica"/>
                      <a:cs typeface="Helvetica"/>
                    </a:rPr>
                    <a:t>SLOW</a:t>
                  </a:r>
                  <a:endParaRPr lang="en-US" b="1" dirty="0">
                    <a:solidFill>
                      <a:srgbClr val="FFFFFF"/>
                    </a:solidFill>
                    <a:latin typeface="Helvetica"/>
                    <a:cs typeface="Helvetica"/>
                  </a:endParaRPr>
                </a:p>
              </p:txBody>
            </p:sp>
          </p:grpSp>
          <p:sp>
            <p:nvSpPr>
              <p:cNvPr id="34" name="Right Arrow 33">
                <a:extLst>
                  <a:ext uri="{FF2B5EF4-FFF2-40B4-BE49-F238E27FC236}">
                    <a16:creationId xmlns:a16="http://schemas.microsoft.com/office/drawing/2014/main" id="{5275B8B9-A508-8564-6113-5AE01AE0F564}"/>
                  </a:ext>
                </a:extLst>
              </p:cNvPr>
              <p:cNvSpPr/>
              <p:nvPr/>
            </p:nvSpPr>
            <p:spPr>
              <a:xfrm>
                <a:off x="2368515" y="2815622"/>
                <a:ext cx="625092" cy="297594"/>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20BDA34-B05B-BDF7-CABA-F565C885DE6E}"/>
                  </a:ext>
                </a:extLst>
              </p:cNvPr>
              <p:cNvSpPr/>
              <p:nvPr/>
            </p:nvSpPr>
            <p:spPr>
              <a:xfrm>
                <a:off x="2233076" y="1376219"/>
                <a:ext cx="986431" cy="25056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pitchFamily="2" charset="0"/>
                  </a:rPr>
                  <a:t>IN</a:t>
                </a:r>
              </a:p>
            </p:txBody>
          </p:sp>
          <p:sp>
            <p:nvSpPr>
              <p:cNvPr id="36" name="Rectangle 35">
                <a:extLst>
                  <a:ext uri="{FF2B5EF4-FFF2-40B4-BE49-F238E27FC236}">
                    <a16:creationId xmlns:a16="http://schemas.microsoft.com/office/drawing/2014/main" id="{9836E713-1E41-45E8-D7D9-6D0B9A8255EA}"/>
                  </a:ext>
                </a:extLst>
              </p:cNvPr>
              <p:cNvSpPr/>
              <p:nvPr/>
            </p:nvSpPr>
            <p:spPr>
              <a:xfrm rot="16200000">
                <a:off x="1474745" y="2140162"/>
                <a:ext cx="1654665" cy="13839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6FCCA703-50B6-D8E8-3468-AD1ACE8DAFA0}"/>
              </a:ext>
            </a:extLst>
          </p:cNvPr>
          <p:cNvSpPr/>
          <p:nvPr/>
        </p:nvSpPr>
        <p:spPr>
          <a:xfrm>
            <a:off x="4985594" y="1146490"/>
            <a:ext cx="3701206" cy="40724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D594616-F3F1-B01C-4C2A-AC1CCBAA469C}"/>
              </a:ext>
            </a:extLst>
          </p:cNvPr>
          <p:cNvGrpSpPr>
            <a:grpSpLocks noChangeAspect="1"/>
          </p:cNvGrpSpPr>
          <p:nvPr/>
        </p:nvGrpSpPr>
        <p:grpSpPr>
          <a:xfrm>
            <a:off x="5048642" y="2052941"/>
            <a:ext cx="3477220" cy="1916734"/>
            <a:chOff x="710874" y="1384709"/>
            <a:chExt cx="2514596" cy="1386111"/>
          </a:xfrm>
        </p:grpSpPr>
        <p:cxnSp>
          <p:nvCxnSpPr>
            <p:cNvPr id="11" name="Straight Arrow Connector 10">
              <a:extLst>
                <a:ext uri="{FF2B5EF4-FFF2-40B4-BE49-F238E27FC236}">
                  <a16:creationId xmlns:a16="http://schemas.microsoft.com/office/drawing/2014/main" id="{CA347B7A-B5F3-3C65-60DB-1037A8095EF0}"/>
                </a:ext>
              </a:extLst>
            </p:cNvPr>
            <p:cNvCxnSpPr>
              <a:cxnSpLocks/>
              <a:stCxn id="12" idx="3"/>
              <a:endCxn id="16" idx="1"/>
            </p:cNvCxnSpPr>
            <p:nvPr/>
          </p:nvCxnSpPr>
          <p:spPr>
            <a:xfrm flipV="1">
              <a:off x="1043805" y="1998980"/>
              <a:ext cx="345478" cy="3153"/>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EC26CA-83D5-B05F-09B2-84ACDC6C234A}"/>
                </a:ext>
              </a:extLst>
            </p:cNvPr>
            <p:cNvSpPr txBox="1"/>
            <p:nvPr/>
          </p:nvSpPr>
          <p:spPr>
            <a:xfrm>
              <a:off x="710874" y="1868590"/>
              <a:ext cx="332931" cy="267087"/>
            </a:xfrm>
            <a:prstGeom prst="rect">
              <a:avLst/>
            </a:prstGeom>
            <a:noFill/>
          </p:spPr>
          <p:txBody>
            <a:bodyPr wrap="none" rtlCol="0">
              <a:spAutoFit/>
            </a:bodyPr>
            <a:lstStyle/>
            <a:p>
              <a:r>
                <a:rPr lang="en-US" b="1" dirty="0">
                  <a:latin typeface="Courier" pitchFamily="2" charset="0"/>
                  <a:ea typeface="Verdana" panose="020B0604030504040204" pitchFamily="34" charset="0"/>
                  <a:cs typeface="Verdana" panose="020B0604030504040204" pitchFamily="34" charset="0"/>
                </a:rPr>
                <a:t>In</a:t>
              </a:r>
              <a:endParaRPr lang="en-US" sz="1400" b="1" dirty="0">
                <a:latin typeface="Courier" pitchFamily="2" charset="0"/>
                <a:ea typeface="Verdana" panose="020B0604030504040204" pitchFamily="34" charset="0"/>
                <a:cs typeface="Verdana" panose="020B0604030504040204" pitchFamily="34" charset="0"/>
              </a:endParaRPr>
            </a:p>
          </p:txBody>
        </p:sp>
        <p:cxnSp>
          <p:nvCxnSpPr>
            <p:cNvPr id="13" name="Curved Connector 12">
              <a:extLst>
                <a:ext uri="{FF2B5EF4-FFF2-40B4-BE49-F238E27FC236}">
                  <a16:creationId xmlns:a16="http://schemas.microsoft.com/office/drawing/2014/main" id="{C392C7ED-DB3C-7801-6379-08FF706872CC}"/>
                </a:ext>
              </a:extLst>
            </p:cNvPr>
            <p:cNvCxnSpPr>
              <a:cxnSpLocks/>
              <a:stCxn id="17" idx="3"/>
              <a:endCxn id="15" idx="4"/>
            </p:cNvCxnSpPr>
            <p:nvPr/>
          </p:nvCxnSpPr>
          <p:spPr>
            <a:xfrm flipV="1">
              <a:off x="2075418" y="2385501"/>
              <a:ext cx="762386" cy="302998"/>
            </a:xfrm>
            <a:prstGeom prst="curved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ACEC9BDA-0229-316F-A879-856BC73547DD}"/>
                </a:ext>
              </a:extLst>
            </p:cNvPr>
            <p:cNvCxnSpPr>
              <a:cxnSpLocks/>
              <a:stCxn id="16" idx="3"/>
              <a:endCxn id="15" idx="2"/>
            </p:cNvCxnSpPr>
            <p:nvPr/>
          </p:nvCxnSpPr>
          <p:spPr>
            <a:xfrm flipV="1">
              <a:off x="2075418" y="1997906"/>
              <a:ext cx="374720" cy="1075"/>
            </a:xfrm>
            <a:prstGeom prst="curvedConnector3">
              <a:avLst>
                <a:gd name="adj1" fmla="val 50000"/>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EE37222-4DDB-50A0-5BCE-8BE15F7405B4}"/>
                </a:ext>
              </a:extLst>
            </p:cNvPr>
            <p:cNvSpPr/>
            <p:nvPr/>
          </p:nvSpPr>
          <p:spPr>
            <a:xfrm>
              <a:off x="2450138" y="1610311"/>
              <a:ext cx="775332" cy="775191"/>
            </a:xfrm>
            <a:prstGeom prst="ellipse">
              <a:avLst/>
            </a:prstGeom>
            <a:solidFill>
              <a:srgbClr val="E47B1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6" name="Rectangle 15">
              <a:extLst>
                <a:ext uri="{FF2B5EF4-FFF2-40B4-BE49-F238E27FC236}">
                  <a16:creationId xmlns:a16="http://schemas.microsoft.com/office/drawing/2014/main" id="{7C26013C-02FF-B3BF-4B00-6DA1EE63ED5B}"/>
                </a:ext>
              </a:extLst>
            </p:cNvPr>
            <p:cNvSpPr>
              <a:spLocks/>
            </p:cNvSpPr>
            <p:nvPr/>
          </p:nvSpPr>
          <p:spPr>
            <a:xfrm>
              <a:off x="1389283" y="1741100"/>
              <a:ext cx="686135" cy="515761"/>
            </a:xfrm>
            <a:prstGeom prst="rect">
              <a:avLst/>
            </a:prstGeom>
            <a:solidFill>
              <a:srgbClr val="E41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7" name="Rectangle 16">
              <a:extLst>
                <a:ext uri="{FF2B5EF4-FFF2-40B4-BE49-F238E27FC236}">
                  <a16:creationId xmlns:a16="http://schemas.microsoft.com/office/drawing/2014/main" id="{CADEF850-20FC-891F-4002-F8CCB9BD84C9}"/>
                </a:ext>
              </a:extLst>
            </p:cNvPr>
            <p:cNvSpPr/>
            <p:nvPr/>
          </p:nvSpPr>
          <p:spPr>
            <a:xfrm>
              <a:off x="1389283" y="2606178"/>
              <a:ext cx="686135" cy="164642"/>
            </a:xfrm>
            <a:prstGeom prst="rect">
              <a:avLst/>
            </a:prstGeom>
            <a:solidFill>
              <a:srgbClr val="1F8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 name="TextBox 17">
              <a:extLst>
                <a:ext uri="{FF2B5EF4-FFF2-40B4-BE49-F238E27FC236}">
                  <a16:creationId xmlns:a16="http://schemas.microsoft.com/office/drawing/2014/main" id="{2D755DC4-1E28-B18B-625F-EAF9BE951C0B}"/>
                </a:ext>
              </a:extLst>
            </p:cNvPr>
            <p:cNvSpPr txBox="1"/>
            <p:nvPr/>
          </p:nvSpPr>
          <p:spPr>
            <a:xfrm>
              <a:off x="2613352" y="1384709"/>
              <a:ext cx="432626" cy="267087"/>
            </a:xfrm>
            <a:prstGeom prst="rect">
              <a:avLst/>
            </a:prstGeom>
            <a:noFill/>
          </p:spPr>
          <p:txBody>
            <a:bodyPr wrap="none" rtlCol="0">
              <a:spAutoFit/>
            </a:bodyPr>
            <a:lstStyle/>
            <a:p>
              <a:r>
                <a:rPr lang="en-US" b="1" dirty="0">
                  <a:latin typeface="Courier" pitchFamily="2" charset="0"/>
                  <a:ea typeface="Verdana" panose="020B0604030504040204" pitchFamily="34" charset="0"/>
                  <a:cs typeface="Verdana" panose="020B0604030504040204" pitchFamily="34" charset="0"/>
                </a:rPr>
                <a:t>Out</a:t>
              </a:r>
              <a:endParaRPr lang="en-US" sz="1600" b="1" dirty="0">
                <a:latin typeface="Courier" pitchFamily="2" charset="0"/>
                <a:ea typeface="Verdana" panose="020B0604030504040204" pitchFamily="34" charset="0"/>
                <a:cs typeface="Verdana" panose="020B0604030504040204" pitchFamily="34" charset="0"/>
              </a:endParaRPr>
            </a:p>
          </p:txBody>
        </p:sp>
        <p:cxnSp>
          <p:nvCxnSpPr>
            <p:cNvPr id="19" name="Elbow Connector 18">
              <a:extLst>
                <a:ext uri="{FF2B5EF4-FFF2-40B4-BE49-F238E27FC236}">
                  <a16:creationId xmlns:a16="http://schemas.microsoft.com/office/drawing/2014/main" id="{AFDFFA83-872E-633A-B319-1E152CE7E5DA}"/>
                </a:ext>
              </a:extLst>
            </p:cNvPr>
            <p:cNvCxnSpPr>
              <a:cxnSpLocks/>
              <a:stCxn id="12" idx="2"/>
              <a:endCxn id="17" idx="1"/>
            </p:cNvCxnSpPr>
            <p:nvPr/>
          </p:nvCxnSpPr>
          <p:spPr>
            <a:xfrm rot="16200000" flipH="1">
              <a:off x="856900" y="2156116"/>
              <a:ext cx="552822" cy="511943"/>
            </a:xfrm>
            <a:prstGeom prst="bent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5ECB352-ACA7-A63F-9480-7165A8E9C703}"/>
              </a:ext>
            </a:extLst>
          </p:cNvPr>
          <p:cNvSpPr txBox="1"/>
          <p:nvPr/>
        </p:nvSpPr>
        <p:spPr>
          <a:xfrm>
            <a:off x="5659432" y="1273296"/>
            <a:ext cx="2353529" cy="461665"/>
          </a:xfrm>
          <a:prstGeom prst="rect">
            <a:avLst/>
          </a:prstGeom>
          <a:noFill/>
        </p:spPr>
        <p:txBody>
          <a:bodyPr wrap="none" rtlCol="0">
            <a:spAutoFit/>
          </a:bodyPr>
          <a:lstStyle/>
          <a:p>
            <a:pPr algn="ctr"/>
            <a:r>
              <a:rPr lang="en-US" sz="2400" b="1" dirty="0">
                <a:latin typeface="Helvetica" pitchFamily="2" charset="0"/>
                <a:ea typeface="Verdana" panose="020B0604030504040204" pitchFamily="34" charset="0"/>
                <a:cs typeface="Verdana" panose="020B0604030504040204" pitchFamily="34" charset="0"/>
              </a:rPr>
              <a:t>2-pool parallel</a:t>
            </a:r>
          </a:p>
        </p:txBody>
      </p:sp>
      <p:sp>
        <p:nvSpPr>
          <p:cNvPr id="21" name="TextBox 20">
            <a:extLst>
              <a:ext uri="{FF2B5EF4-FFF2-40B4-BE49-F238E27FC236}">
                <a16:creationId xmlns:a16="http://schemas.microsoft.com/office/drawing/2014/main" id="{B70C1528-5F51-B499-8FCB-E0562E162717}"/>
              </a:ext>
            </a:extLst>
          </p:cNvPr>
          <p:cNvSpPr txBox="1"/>
          <p:nvPr/>
        </p:nvSpPr>
        <p:spPr>
          <a:xfrm>
            <a:off x="5463760" y="3082846"/>
            <a:ext cx="306494"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𝛾</a:t>
            </a:r>
          </a:p>
        </p:txBody>
      </p:sp>
      <p:sp>
        <p:nvSpPr>
          <p:cNvPr id="22" name="TextBox 21">
            <a:extLst>
              <a:ext uri="{FF2B5EF4-FFF2-40B4-BE49-F238E27FC236}">
                <a16:creationId xmlns:a16="http://schemas.microsoft.com/office/drawing/2014/main" id="{0A0111F0-6683-8F32-EE95-BC117CD336EE}"/>
              </a:ext>
            </a:extLst>
          </p:cNvPr>
          <p:cNvSpPr txBox="1"/>
          <p:nvPr/>
        </p:nvSpPr>
        <p:spPr>
          <a:xfrm>
            <a:off x="6156769" y="2040100"/>
            <a:ext cx="460382"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k1</a:t>
            </a:r>
          </a:p>
        </p:txBody>
      </p:sp>
      <p:sp>
        <p:nvSpPr>
          <p:cNvPr id="23" name="TextBox 22">
            <a:extLst>
              <a:ext uri="{FF2B5EF4-FFF2-40B4-BE49-F238E27FC236}">
                <a16:creationId xmlns:a16="http://schemas.microsoft.com/office/drawing/2014/main" id="{C8E38BD0-9CA4-FDB9-EB82-07791DE014F6}"/>
              </a:ext>
            </a:extLst>
          </p:cNvPr>
          <p:cNvSpPr txBox="1"/>
          <p:nvPr/>
        </p:nvSpPr>
        <p:spPr>
          <a:xfrm>
            <a:off x="6156769" y="4053987"/>
            <a:ext cx="460382"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k2</a:t>
            </a:r>
          </a:p>
        </p:txBody>
      </p:sp>
    </p:spTree>
    <p:extLst>
      <p:ext uri="{BB962C8B-B14F-4D97-AF65-F5344CB8AC3E}">
        <p14:creationId xmlns:p14="http://schemas.microsoft.com/office/powerpoint/2010/main" val="312025547"/>
      </p:ext>
    </p:extLst>
  </p:cSld>
  <p:clrMapOvr>
    <a:masterClrMapping/>
  </p:clrMapOvr>
  <mc:AlternateContent xmlns:mc="http://schemas.openxmlformats.org/markup-compatibility/2006" xmlns:p14="http://schemas.microsoft.com/office/powerpoint/2010/main">
    <mc:Choice Requires="p14">
      <p:transition spd="slow" p14:dur="2000" advClick="0" advTm="28780"/>
    </mc:Choice>
    <mc:Fallback xmlns="">
      <p:transition spd="slow" advClick="0" advTm="2878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42</a:t>
            </a:fld>
            <a:endParaRPr lang="de-DE" dirty="0"/>
          </a:p>
        </p:txBody>
      </p:sp>
      <p:grpSp>
        <p:nvGrpSpPr>
          <p:cNvPr id="28" name="Group 27">
            <a:extLst>
              <a:ext uri="{FF2B5EF4-FFF2-40B4-BE49-F238E27FC236}">
                <a16:creationId xmlns:a16="http://schemas.microsoft.com/office/drawing/2014/main" id="{D3B6757E-CB3B-2745-A034-7F0AF86E43A5}"/>
              </a:ext>
            </a:extLst>
          </p:cNvPr>
          <p:cNvGrpSpPr/>
          <p:nvPr/>
        </p:nvGrpSpPr>
        <p:grpSpPr>
          <a:xfrm>
            <a:off x="367803" y="1258978"/>
            <a:ext cx="4310647" cy="3847512"/>
            <a:chOff x="2232878" y="1373286"/>
            <a:chExt cx="4310647" cy="3847512"/>
          </a:xfrm>
        </p:grpSpPr>
        <p:sp>
          <p:nvSpPr>
            <p:cNvPr id="29" name="Right Arrow 28">
              <a:extLst>
                <a:ext uri="{FF2B5EF4-FFF2-40B4-BE49-F238E27FC236}">
                  <a16:creationId xmlns:a16="http://schemas.microsoft.com/office/drawing/2014/main" id="{395F0502-D786-178A-0183-00B09CF29EAA}"/>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30" name="Right Arrow 29">
              <a:extLst>
                <a:ext uri="{FF2B5EF4-FFF2-40B4-BE49-F238E27FC236}">
                  <a16:creationId xmlns:a16="http://schemas.microsoft.com/office/drawing/2014/main" id="{A32BB83E-8848-54D2-54E7-100DB7B15E84}"/>
                </a:ext>
              </a:extLst>
            </p:cNvPr>
            <p:cNvSpPr/>
            <p:nvPr/>
          </p:nvSpPr>
          <p:spPr>
            <a:xfrm>
              <a:off x="5442859" y="3392196"/>
              <a:ext cx="1100666" cy="330660"/>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latin typeface="Helvetica"/>
                  <a:cs typeface="Helvetica"/>
                </a:rPr>
                <a:t>out</a:t>
              </a:r>
            </a:p>
          </p:txBody>
        </p:sp>
        <p:grpSp>
          <p:nvGrpSpPr>
            <p:cNvPr id="31" name="Group 30">
              <a:extLst>
                <a:ext uri="{FF2B5EF4-FFF2-40B4-BE49-F238E27FC236}">
                  <a16:creationId xmlns:a16="http://schemas.microsoft.com/office/drawing/2014/main" id="{9FBECAC9-5DD0-09CA-2DF1-B8F3853F6459}"/>
                </a:ext>
              </a:extLst>
            </p:cNvPr>
            <p:cNvGrpSpPr/>
            <p:nvPr/>
          </p:nvGrpSpPr>
          <p:grpSpPr>
            <a:xfrm>
              <a:off x="2232878" y="1373286"/>
              <a:ext cx="3067153" cy="3847512"/>
              <a:chOff x="2232878" y="1373286"/>
              <a:chExt cx="3067153" cy="3847512"/>
            </a:xfrm>
          </p:grpSpPr>
          <p:sp>
            <p:nvSpPr>
              <p:cNvPr id="32" name="Right Arrow 31">
                <a:extLst>
                  <a:ext uri="{FF2B5EF4-FFF2-40B4-BE49-F238E27FC236}">
                    <a16:creationId xmlns:a16="http://schemas.microsoft.com/office/drawing/2014/main" id="{30BCF982-2E1E-D1EB-3CE7-10044E124316}"/>
                  </a:ext>
                </a:extLst>
              </p:cNvPr>
              <p:cNvSpPr/>
              <p:nvPr/>
            </p:nvSpPr>
            <p:spPr>
              <a:xfrm rot="5400000">
                <a:off x="3025511" y="1446491"/>
                <a:ext cx="547104" cy="40069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grpSp>
            <p:nvGrpSpPr>
              <p:cNvPr id="33" name="Group 32">
                <a:extLst>
                  <a:ext uri="{FF2B5EF4-FFF2-40B4-BE49-F238E27FC236}">
                    <a16:creationId xmlns:a16="http://schemas.microsoft.com/office/drawing/2014/main" id="{E750A4A6-E58F-BF71-A85A-9278CA876E36}"/>
                  </a:ext>
                </a:extLst>
              </p:cNvPr>
              <p:cNvGrpSpPr/>
              <p:nvPr/>
            </p:nvGrpSpPr>
            <p:grpSpPr>
              <a:xfrm>
                <a:off x="2708355" y="1953518"/>
                <a:ext cx="2591676" cy="3267280"/>
                <a:chOff x="2708355" y="1953518"/>
                <a:chExt cx="2591676" cy="3267280"/>
              </a:xfrm>
            </p:grpSpPr>
            <p:sp>
              <p:nvSpPr>
                <p:cNvPr id="37" name="Rectangle 36">
                  <a:extLst>
                    <a:ext uri="{FF2B5EF4-FFF2-40B4-BE49-F238E27FC236}">
                      <a16:creationId xmlns:a16="http://schemas.microsoft.com/office/drawing/2014/main" id="{5889E207-BCCC-9552-BD92-4E6F80F61186}"/>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61A034-AE1F-6B8D-7751-E53FB3EB4250}"/>
                    </a:ext>
                  </a:extLst>
                </p:cNvPr>
                <p:cNvSpPr/>
                <p:nvPr/>
              </p:nvSpPr>
              <p:spPr bwMode="auto">
                <a:xfrm>
                  <a:off x="2736947" y="1953910"/>
                  <a:ext cx="2540243" cy="728892"/>
                </a:xfrm>
                <a:prstGeom prst="rect">
                  <a:avLst/>
                </a:prstGeom>
                <a:solidFill>
                  <a:srgbClr val="E41F88"/>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chemeClr val="bg1"/>
                      </a:solidFill>
                      <a:latin typeface="Helvetica"/>
                      <a:cs typeface="Helvetica"/>
                    </a:rPr>
                    <a:t>FAST</a:t>
                  </a:r>
                  <a:endParaRPr lang="en-US" b="1" dirty="0">
                    <a:solidFill>
                      <a:schemeClr val="bg1"/>
                    </a:solidFill>
                    <a:latin typeface="Helvetica"/>
                    <a:cs typeface="Helvetica"/>
                  </a:endParaRPr>
                </a:p>
              </p:txBody>
            </p:sp>
            <p:sp>
              <p:nvSpPr>
                <p:cNvPr id="39" name="Rectangle 38">
                  <a:extLst>
                    <a:ext uri="{FF2B5EF4-FFF2-40B4-BE49-F238E27FC236}">
                      <a16:creationId xmlns:a16="http://schemas.microsoft.com/office/drawing/2014/main" id="{9ACE16DE-0CDB-EB2E-9001-6AC3A4C9C804}"/>
                    </a:ext>
                  </a:extLst>
                </p:cNvPr>
                <p:cNvSpPr/>
                <p:nvPr/>
              </p:nvSpPr>
              <p:spPr bwMode="auto">
                <a:xfrm>
                  <a:off x="2736451" y="2652322"/>
                  <a:ext cx="2541600" cy="2537996"/>
                </a:xfrm>
                <a:prstGeom prst="rect">
                  <a:avLst/>
                </a:prstGeom>
                <a:solidFill>
                  <a:srgbClr val="1F88E4"/>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rgbClr val="FFFFFF"/>
                      </a:solidFill>
                      <a:latin typeface="Helvetica"/>
                      <a:cs typeface="Helvetica"/>
                    </a:rPr>
                    <a:t>SLOW</a:t>
                  </a:r>
                  <a:endParaRPr lang="en-US" b="1" dirty="0">
                    <a:solidFill>
                      <a:srgbClr val="FFFFFF"/>
                    </a:solidFill>
                    <a:latin typeface="Helvetica"/>
                    <a:cs typeface="Helvetica"/>
                  </a:endParaRPr>
                </a:p>
              </p:txBody>
            </p:sp>
          </p:grpSp>
          <p:sp>
            <p:nvSpPr>
              <p:cNvPr id="34" name="Right Arrow 33">
                <a:extLst>
                  <a:ext uri="{FF2B5EF4-FFF2-40B4-BE49-F238E27FC236}">
                    <a16:creationId xmlns:a16="http://schemas.microsoft.com/office/drawing/2014/main" id="{5275B8B9-A508-8564-6113-5AE01AE0F564}"/>
                  </a:ext>
                </a:extLst>
              </p:cNvPr>
              <p:cNvSpPr/>
              <p:nvPr/>
            </p:nvSpPr>
            <p:spPr>
              <a:xfrm>
                <a:off x="2368515" y="2815622"/>
                <a:ext cx="625092" cy="297594"/>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20BDA34-B05B-BDF7-CABA-F565C885DE6E}"/>
                  </a:ext>
                </a:extLst>
              </p:cNvPr>
              <p:cNvSpPr/>
              <p:nvPr/>
            </p:nvSpPr>
            <p:spPr>
              <a:xfrm>
                <a:off x="2233076" y="1376219"/>
                <a:ext cx="986431" cy="25056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pitchFamily="2" charset="0"/>
                  </a:rPr>
                  <a:t>IN</a:t>
                </a:r>
              </a:p>
            </p:txBody>
          </p:sp>
          <p:sp>
            <p:nvSpPr>
              <p:cNvPr id="36" name="Rectangle 35">
                <a:extLst>
                  <a:ext uri="{FF2B5EF4-FFF2-40B4-BE49-F238E27FC236}">
                    <a16:creationId xmlns:a16="http://schemas.microsoft.com/office/drawing/2014/main" id="{9836E713-1E41-45E8-D7D9-6D0B9A8255EA}"/>
                  </a:ext>
                </a:extLst>
              </p:cNvPr>
              <p:cNvSpPr/>
              <p:nvPr/>
            </p:nvSpPr>
            <p:spPr>
              <a:xfrm rot="16200000">
                <a:off x="1474745" y="2140162"/>
                <a:ext cx="1654665" cy="13839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6FCCA703-50B6-D8E8-3468-AD1ACE8DAFA0}"/>
              </a:ext>
            </a:extLst>
          </p:cNvPr>
          <p:cNvSpPr/>
          <p:nvPr/>
        </p:nvSpPr>
        <p:spPr>
          <a:xfrm>
            <a:off x="4985594" y="1146490"/>
            <a:ext cx="3701206" cy="40724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D594616-F3F1-B01C-4C2A-AC1CCBAA469C}"/>
              </a:ext>
            </a:extLst>
          </p:cNvPr>
          <p:cNvGrpSpPr>
            <a:grpSpLocks noChangeAspect="1"/>
          </p:cNvGrpSpPr>
          <p:nvPr/>
        </p:nvGrpSpPr>
        <p:grpSpPr>
          <a:xfrm>
            <a:off x="5048642" y="2052941"/>
            <a:ext cx="3477220" cy="1916734"/>
            <a:chOff x="710874" y="1384709"/>
            <a:chExt cx="2514596" cy="1386111"/>
          </a:xfrm>
        </p:grpSpPr>
        <p:cxnSp>
          <p:nvCxnSpPr>
            <p:cNvPr id="11" name="Straight Arrow Connector 10">
              <a:extLst>
                <a:ext uri="{FF2B5EF4-FFF2-40B4-BE49-F238E27FC236}">
                  <a16:creationId xmlns:a16="http://schemas.microsoft.com/office/drawing/2014/main" id="{CA347B7A-B5F3-3C65-60DB-1037A8095EF0}"/>
                </a:ext>
              </a:extLst>
            </p:cNvPr>
            <p:cNvCxnSpPr>
              <a:cxnSpLocks/>
              <a:stCxn id="12" idx="3"/>
              <a:endCxn id="16" idx="1"/>
            </p:cNvCxnSpPr>
            <p:nvPr/>
          </p:nvCxnSpPr>
          <p:spPr>
            <a:xfrm flipV="1">
              <a:off x="1043805" y="1998980"/>
              <a:ext cx="345478" cy="3153"/>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EC26CA-83D5-B05F-09B2-84ACDC6C234A}"/>
                </a:ext>
              </a:extLst>
            </p:cNvPr>
            <p:cNvSpPr txBox="1"/>
            <p:nvPr/>
          </p:nvSpPr>
          <p:spPr>
            <a:xfrm>
              <a:off x="710874" y="1868590"/>
              <a:ext cx="332931" cy="267087"/>
            </a:xfrm>
            <a:prstGeom prst="rect">
              <a:avLst/>
            </a:prstGeom>
            <a:noFill/>
          </p:spPr>
          <p:txBody>
            <a:bodyPr wrap="none" rtlCol="0">
              <a:spAutoFit/>
            </a:bodyPr>
            <a:lstStyle/>
            <a:p>
              <a:r>
                <a:rPr lang="en-US" b="1" dirty="0">
                  <a:latin typeface="Courier" pitchFamily="2" charset="0"/>
                  <a:ea typeface="Verdana" panose="020B0604030504040204" pitchFamily="34" charset="0"/>
                  <a:cs typeface="Verdana" panose="020B0604030504040204" pitchFamily="34" charset="0"/>
                </a:rPr>
                <a:t>In</a:t>
              </a:r>
              <a:endParaRPr lang="en-US" sz="1400" b="1" dirty="0">
                <a:latin typeface="Courier" pitchFamily="2" charset="0"/>
                <a:ea typeface="Verdana" panose="020B0604030504040204" pitchFamily="34" charset="0"/>
                <a:cs typeface="Verdana" panose="020B0604030504040204" pitchFamily="34" charset="0"/>
              </a:endParaRPr>
            </a:p>
          </p:txBody>
        </p:sp>
        <p:cxnSp>
          <p:nvCxnSpPr>
            <p:cNvPr id="13" name="Curved Connector 12">
              <a:extLst>
                <a:ext uri="{FF2B5EF4-FFF2-40B4-BE49-F238E27FC236}">
                  <a16:creationId xmlns:a16="http://schemas.microsoft.com/office/drawing/2014/main" id="{C392C7ED-DB3C-7801-6379-08FF706872CC}"/>
                </a:ext>
              </a:extLst>
            </p:cNvPr>
            <p:cNvCxnSpPr>
              <a:cxnSpLocks/>
              <a:stCxn id="17" idx="3"/>
              <a:endCxn id="15" idx="4"/>
            </p:cNvCxnSpPr>
            <p:nvPr/>
          </p:nvCxnSpPr>
          <p:spPr>
            <a:xfrm flipV="1">
              <a:off x="2075418" y="2385501"/>
              <a:ext cx="762386" cy="302998"/>
            </a:xfrm>
            <a:prstGeom prst="curved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ACEC9BDA-0229-316F-A879-856BC73547DD}"/>
                </a:ext>
              </a:extLst>
            </p:cNvPr>
            <p:cNvCxnSpPr>
              <a:cxnSpLocks/>
              <a:stCxn id="16" idx="3"/>
              <a:endCxn id="15" idx="2"/>
            </p:cNvCxnSpPr>
            <p:nvPr/>
          </p:nvCxnSpPr>
          <p:spPr>
            <a:xfrm flipV="1">
              <a:off x="2075418" y="1997906"/>
              <a:ext cx="374720" cy="1075"/>
            </a:xfrm>
            <a:prstGeom prst="curvedConnector3">
              <a:avLst>
                <a:gd name="adj1" fmla="val 50000"/>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EE37222-4DDB-50A0-5BCE-8BE15F7405B4}"/>
                </a:ext>
              </a:extLst>
            </p:cNvPr>
            <p:cNvSpPr/>
            <p:nvPr/>
          </p:nvSpPr>
          <p:spPr>
            <a:xfrm>
              <a:off x="2450138" y="1610311"/>
              <a:ext cx="775332" cy="775191"/>
            </a:xfrm>
            <a:prstGeom prst="ellipse">
              <a:avLst/>
            </a:prstGeom>
            <a:solidFill>
              <a:srgbClr val="E47B1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6" name="Rectangle 15">
              <a:extLst>
                <a:ext uri="{FF2B5EF4-FFF2-40B4-BE49-F238E27FC236}">
                  <a16:creationId xmlns:a16="http://schemas.microsoft.com/office/drawing/2014/main" id="{7C26013C-02FF-B3BF-4B00-6DA1EE63ED5B}"/>
                </a:ext>
              </a:extLst>
            </p:cNvPr>
            <p:cNvSpPr>
              <a:spLocks/>
            </p:cNvSpPr>
            <p:nvPr/>
          </p:nvSpPr>
          <p:spPr>
            <a:xfrm>
              <a:off x="1389283" y="1741100"/>
              <a:ext cx="686135" cy="515761"/>
            </a:xfrm>
            <a:prstGeom prst="rect">
              <a:avLst/>
            </a:prstGeom>
            <a:solidFill>
              <a:srgbClr val="E41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7" name="Rectangle 16">
              <a:extLst>
                <a:ext uri="{FF2B5EF4-FFF2-40B4-BE49-F238E27FC236}">
                  <a16:creationId xmlns:a16="http://schemas.microsoft.com/office/drawing/2014/main" id="{CADEF850-20FC-891F-4002-F8CCB9BD84C9}"/>
                </a:ext>
              </a:extLst>
            </p:cNvPr>
            <p:cNvSpPr/>
            <p:nvPr/>
          </p:nvSpPr>
          <p:spPr>
            <a:xfrm>
              <a:off x="1389283" y="2606178"/>
              <a:ext cx="686135" cy="164642"/>
            </a:xfrm>
            <a:prstGeom prst="rect">
              <a:avLst/>
            </a:prstGeom>
            <a:solidFill>
              <a:srgbClr val="1F8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 name="TextBox 17">
              <a:extLst>
                <a:ext uri="{FF2B5EF4-FFF2-40B4-BE49-F238E27FC236}">
                  <a16:creationId xmlns:a16="http://schemas.microsoft.com/office/drawing/2014/main" id="{2D755DC4-1E28-B18B-625F-EAF9BE951C0B}"/>
                </a:ext>
              </a:extLst>
            </p:cNvPr>
            <p:cNvSpPr txBox="1"/>
            <p:nvPr/>
          </p:nvSpPr>
          <p:spPr>
            <a:xfrm>
              <a:off x="2613352" y="1384709"/>
              <a:ext cx="432626" cy="267087"/>
            </a:xfrm>
            <a:prstGeom prst="rect">
              <a:avLst/>
            </a:prstGeom>
            <a:noFill/>
          </p:spPr>
          <p:txBody>
            <a:bodyPr wrap="none" rtlCol="0">
              <a:spAutoFit/>
            </a:bodyPr>
            <a:lstStyle/>
            <a:p>
              <a:r>
                <a:rPr lang="en-US" b="1" dirty="0">
                  <a:latin typeface="Courier" pitchFamily="2" charset="0"/>
                  <a:ea typeface="Verdana" panose="020B0604030504040204" pitchFamily="34" charset="0"/>
                  <a:cs typeface="Verdana" panose="020B0604030504040204" pitchFamily="34" charset="0"/>
                </a:rPr>
                <a:t>Out</a:t>
              </a:r>
              <a:endParaRPr lang="en-US" sz="1600" b="1" dirty="0">
                <a:latin typeface="Courier" pitchFamily="2" charset="0"/>
                <a:ea typeface="Verdana" panose="020B0604030504040204" pitchFamily="34" charset="0"/>
                <a:cs typeface="Verdana" panose="020B0604030504040204" pitchFamily="34" charset="0"/>
              </a:endParaRPr>
            </a:p>
          </p:txBody>
        </p:sp>
        <p:cxnSp>
          <p:nvCxnSpPr>
            <p:cNvPr id="19" name="Elbow Connector 18">
              <a:extLst>
                <a:ext uri="{FF2B5EF4-FFF2-40B4-BE49-F238E27FC236}">
                  <a16:creationId xmlns:a16="http://schemas.microsoft.com/office/drawing/2014/main" id="{AFDFFA83-872E-633A-B319-1E152CE7E5DA}"/>
                </a:ext>
              </a:extLst>
            </p:cNvPr>
            <p:cNvCxnSpPr>
              <a:cxnSpLocks/>
              <a:stCxn id="12" idx="2"/>
              <a:endCxn id="17" idx="1"/>
            </p:cNvCxnSpPr>
            <p:nvPr/>
          </p:nvCxnSpPr>
          <p:spPr>
            <a:xfrm rot="16200000" flipH="1">
              <a:off x="856900" y="2156116"/>
              <a:ext cx="552822" cy="511943"/>
            </a:xfrm>
            <a:prstGeom prst="bent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5ECB352-ACA7-A63F-9480-7165A8E9C703}"/>
              </a:ext>
            </a:extLst>
          </p:cNvPr>
          <p:cNvSpPr txBox="1"/>
          <p:nvPr/>
        </p:nvSpPr>
        <p:spPr>
          <a:xfrm>
            <a:off x="5659432" y="1273296"/>
            <a:ext cx="2353529" cy="461665"/>
          </a:xfrm>
          <a:prstGeom prst="rect">
            <a:avLst/>
          </a:prstGeom>
          <a:noFill/>
        </p:spPr>
        <p:txBody>
          <a:bodyPr wrap="none" rtlCol="0">
            <a:spAutoFit/>
          </a:bodyPr>
          <a:lstStyle/>
          <a:p>
            <a:pPr algn="ctr"/>
            <a:r>
              <a:rPr lang="en-US" sz="2400" b="1" dirty="0">
                <a:latin typeface="Helvetica" pitchFamily="2" charset="0"/>
                <a:ea typeface="Verdana" panose="020B0604030504040204" pitchFamily="34" charset="0"/>
                <a:cs typeface="Verdana" panose="020B0604030504040204" pitchFamily="34" charset="0"/>
              </a:rPr>
              <a:t>2-pool parallel</a:t>
            </a:r>
          </a:p>
        </p:txBody>
      </p:sp>
      <p:sp>
        <p:nvSpPr>
          <p:cNvPr id="21" name="TextBox 20">
            <a:extLst>
              <a:ext uri="{FF2B5EF4-FFF2-40B4-BE49-F238E27FC236}">
                <a16:creationId xmlns:a16="http://schemas.microsoft.com/office/drawing/2014/main" id="{B70C1528-5F51-B499-8FCB-E0562E162717}"/>
              </a:ext>
            </a:extLst>
          </p:cNvPr>
          <p:cNvSpPr txBox="1"/>
          <p:nvPr/>
        </p:nvSpPr>
        <p:spPr>
          <a:xfrm>
            <a:off x="5463760" y="3082846"/>
            <a:ext cx="306494"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𝛾</a:t>
            </a:r>
          </a:p>
        </p:txBody>
      </p:sp>
      <p:sp>
        <p:nvSpPr>
          <p:cNvPr id="22" name="TextBox 21">
            <a:extLst>
              <a:ext uri="{FF2B5EF4-FFF2-40B4-BE49-F238E27FC236}">
                <a16:creationId xmlns:a16="http://schemas.microsoft.com/office/drawing/2014/main" id="{0A0111F0-6683-8F32-EE95-BC117CD336EE}"/>
              </a:ext>
            </a:extLst>
          </p:cNvPr>
          <p:cNvSpPr txBox="1"/>
          <p:nvPr/>
        </p:nvSpPr>
        <p:spPr>
          <a:xfrm>
            <a:off x="6156769" y="2040100"/>
            <a:ext cx="460382"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k1</a:t>
            </a:r>
          </a:p>
        </p:txBody>
      </p:sp>
      <p:sp>
        <p:nvSpPr>
          <p:cNvPr id="23" name="TextBox 22">
            <a:extLst>
              <a:ext uri="{FF2B5EF4-FFF2-40B4-BE49-F238E27FC236}">
                <a16:creationId xmlns:a16="http://schemas.microsoft.com/office/drawing/2014/main" id="{C8E38BD0-9CA4-FDB9-EB82-07791DE014F6}"/>
              </a:ext>
            </a:extLst>
          </p:cNvPr>
          <p:cNvSpPr txBox="1"/>
          <p:nvPr/>
        </p:nvSpPr>
        <p:spPr>
          <a:xfrm>
            <a:off x="6156769" y="4053987"/>
            <a:ext cx="460382"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k2</a:t>
            </a:r>
          </a:p>
        </p:txBody>
      </p:sp>
      <p:sp>
        <p:nvSpPr>
          <p:cNvPr id="24" name="TextBox 23">
            <a:extLst>
              <a:ext uri="{FF2B5EF4-FFF2-40B4-BE49-F238E27FC236}">
                <a16:creationId xmlns:a16="http://schemas.microsoft.com/office/drawing/2014/main" id="{FAFCC89C-E919-FFFE-FC6E-F9A74781E9FB}"/>
              </a:ext>
            </a:extLst>
          </p:cNvPr>
          <p:cNvSpPr txBox="1"/>
          <p:nvPr/>
        </p:nvSpPr>
        <p:spPr>
          <a:xfrm>
            <a:off x="5949981" y="4758811"/>
            <a:ext cx="873957"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 Lag</a:t>
            </a:r>
          </a:p>
        </p:txBody>
      </p:sp>
    </p:spTree>
    <p:extLst>
      <p:ext uri="{BB962C8B-B14F-4D97-AF65-F5344CB8AC3E}">
        <p14:creationId xmlns:p14="http://schemas.microsoft.com/office/powerpoint/2010/main" val="1694178093"/>
      </p:ext>
    </p:extLst>
  </p:cSld>
  <p:clrMapOvr>
    <a:masterClrMapping/>
  </p:clrMapOvr>
  <mc:AlternateContent xmlns:mc="http://schemas.openxmlformats.org/markup-compatibility/2006" xmlns:p14="http://schemas.microsoft.com/office/powerpoint/2010/main">
    <mc:Choice Requires="p14">
      <p:transition spd="slow" p14:dur="2000" advClick="0" advTm="22539"/>
    </mc:Choice>
    <mc:Fallback xmlns="">
      <p:transition spd="slow" advClick="0" advTm="2253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PARAMETER OPTIMIZATION</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43</a:t>
            </a:fld>
            <a:endParaRPr lang="de-DE" dirty="0"/>
          </a:p>
        </p:txBody>
      </p:sp>
      <p:sp>
        <p:nvSpPr>
          <p:cNvPr id="2" name="TextBox 1">
            <a:extLst>
              <a:ext uri="{FF2B5EF4-FFF2-40B4-BE49-F238E27FC236}">
                <a16:creationId xmlns:a16="http://schemas.microsoft.com/office/drawing/2014/main" id="{609B14BE-8310-E04B-3B45-7C82C37CEF26}"/>
              </a:ext>
            </a:extLst>
          </p:cNvPr>
          <p:cNvSpPr txBox="1"/>
          <p:nvPr/>
        </p:nvSpPr>
        <p:spPr>
          <a:xfrm>
            <a:off x="1205910" y="1194937"/>
            <a:ext cx="3666388" cy="1015663"/>
          </a:xfrm>
          <a:prstGeom prst="rect">
            <a:avLst/>
          </a:prstGeom>
          <a:noFill/>
        </p:spPr>
        <p:txBody>
          <a:bodyPr wrap="none" rtlCol="0">
            <a:spAutoFit/>
          </a:bodyPr>
          <a:lstStyle/>
          <a:p>
            <a:r>
              <a:rPr lang="en-US" sz="2000" b="1" dirty="0">
                <a:latin typeface="Helvetica" pitchFamily="2" charset="0"/>
              </a:rPr>
              <a:t>Approach:</a:t>
            </a:r>
          </a:p>
          <a:p>
            <a:pPr marL="285750" indent="-285750">
              <a:buFont typeface="Arial" panose="020B0604020202020204" pitchFamily="34" charset="0"/>
              <a:buChar char="•"/>
            </a:pPr>
            <a:r>
              <a:rPr lang="en-US" sz="2000" dirty="0" err="1">
                <a:latin typeface="Helvetica" pitchFamily="2" charset="0"/>
              </a:rPr>
              <a:t>SoilR</a:t>
            </a:r>
            <a:endParaRPr lang="en-US" sz="2000" dirty="0">
              <a:latin typeface="Helvetica" pitchFamily="2" charset="0"/>
            </a:endParaRPr>
          </a:p>
          <a:p>
            <a:pPr marL="285750" indent="-285750">
              <a:buFont typeface="Arial" panose="020B0604020202020204" pitchFamily="34" charset="0"/>
              <a:buChar char="•"/>
            </a:pPr>
            <a:r>
              <a:rPr lang="en-US" sz="2000" dirty="0">
                <a:latin typeface="Helvetica" pitchFamily="2" charset="0"/>
              </a:rPr>
              <a:t>steady-state (input = output)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85E3477-A46A-03C5-B179-C3BFCBCF3E9A}"/>
                  </a:ext>
                </a:extLst>
              </p:cNvPr>
              <p:cNvSpPr txBox="1"/>
              <p:nvPr/>
            </p:nvSpPr>
            <p:spPr>
              <a:xfrm>
                <a:off x="6134857" y="1925288"/>
                <a:ext cx="17958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𝐂</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0" i="0">
                              <a:latin typeface="Cambria Math" panose="02040503050406030204" pitchFamily="18" charset="0"/>
                            </a:rPr>
                            <m:t>−</m:t>
                          </m:r>
                          <m:r>
                            <a:rPr lang="en-US" b="1" i="0">
                              <a:latin typeface="Cambria Math" panose="02040503050406030204" pitchFamily="18" charset="0"/>
                            </a:rPr>
                            <m:t>𝐁</m:t>
                          </m:r>
                        </m:e>
                        <m:sup>
                          <m:r>
                            <a:rPr lang="en-US" b="0" i="0">
                              <a:latin typeface="Cambria Math" panose="02040503050406030204" pitchFamily="18" charset="0"/>
                            </a:rPr>
                            <m:t>−1</m:t>
                          </m:r>
                        </m:sup>
                      </m:sSup>
                      <m:r>
                        <a:rPr lang="en-US" b="0" i="0">
                          <a:latin typeface="Cambria Math" panose="02040503050406030204" pitchFamily="18" charset="0"/>
                        </a:rPr>
                        <m:t> ∙</m:t>
                      </m:r>
                      <m:r>
                        <a:rPr lang="en-US" b="1" i="0">
                          <a:latin typeface="Cambria Math" panose="02040503050406030204" pitchFamily="18" charset="0"/>
                        </a:rPr>
                        <m:t>𝐮</m:t>
                      </m:r>
                    </m:oMath>
                  </m:oMathPara>
                </a14:m>
                <a:endParaRPr lang="en-US" dirty="0"/>
              </a:p>
            </p:txBody>
          </p:sp>
        </mc:Choice>
        <mc:Fallback xmlns="">
          <p:sp>
            <p:nvSpPr>
              <p:cNvPr id="10" name="TextBox 9">
                <a:extLst>
                  <a:ext uri="{FF2B5EF4-FFF2-40B4-BE49-F238E27FC236}">
                    <a16:creationId xmlns:a16="http://schemas.microsoft.com/office/drawing/2014/main" id="{085E3477-A46A-03C5-B179-C3BFCBCF3E9A}"/>
                  </a:ext>
                </a:extLst>
              </p:cNvPr>
              <p:cNvSpPr txBox="1">
                <a:spLocks noRot="1" noChangeAspect="1" noMove="1" noResize="1" noEditPoints="1" noAdjustHandles="1" noChangeArrowheads="1" noChangeShapeType="1" noTextEdit="1"/>
              </p:cNvSpPr>
              <p:nvPr/>
            </p:nvSpPr>
            <p:spPr>
              <a:xfrm>
                <a:off x="6134857" y="1925288"/>
                <a:ext cx="1795806"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4C62130-78F0-EFA2-5A20-468E98929721}"/>
                  </a:ext>
                </a:extLst>
              </p:cNvPr>
              <p:cNvSpPr txBox="1"/>
              <p:nvPr/>
            </p:nvSpPr>
            <p:spPr>
              <a:xfrm>
                <a:off x="5005408" y="1034023"/>
                <a:ext cx="3775436" cy="6641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i="1">
                              <a:latin typeface="Cambria Math" panose="02040503050406030204" pitchFamily="18" charset="0"/>
                            </a:rPr>
                            <m:t>𝑑</m:t>
                          </m:r>
                          <m:sPre>
                            <m:sPrePr>
                              <m:ctrlPr>
                                <a:rPr lang="en-US" i="1">
                                  <a:solidFill>
                                    <a:srgbClr val="836967"/>
                                  </a:solidFill>
                                  <a:latin typeface="Cambria Math" panose="02040503050406030204" pitchFamily="18" charset="0"/>
                                </a:rPr>
                              </m:ctrlPr>
                            </m:sPrePr>
                            <m:sub/>
                            <m:sup>
                              <m:r>
                                <a:rPr lang="en-US" i="0">
                                  <a:latin typeface="Cambria Math" panose="02040503050406030204" pitchFamily="18" charset="0"/>
                                </a:rPr>
                                <m:t>14</m:t>
                              </m:r>
                            </m:sup>
                            <m:e>
                              <m:r>
                                <a:rPr lang="en-US" i="1">
                                  <a:latin typeface="Cambria Math" panose="02040503050406030204" pitchFamily="18" charset="0"/>
                                </a:rPr>
                                <m:t>𝐶</m:t>
                              </m:r>
                            </m:e>
                          </m:sPre>
                        </m:num>
                        <m:den>
                          <m:r>
                            <a:rPr lang="en-US" i="1">
                              <a:latin typeface="Cambria Math" panose="02040503050406030204" pitchFamily="18" charset="0"/>
                            </a:rPr>
                            <m:t>𝑑𝑡</m:t>
                          </m:r>
                        </m:den>
                      </m:f>
                      <m:r>
                        <a:rPr lang="en-US" i="0">
                          <a:latin typeface="Cambria Math" panose="02040503050406030204" pitchFamily="18" charset="0"/>
                        </a:rPr>
                        <m:t>=</m:t>
                      </m:r>
                      <m:r>
                        <a:rPr lang="en-US" b="1" i="0">
                          <a:latin typeface="Cambria Math" panose="02040503050406030204" pitchFamily="18" charset="0"/>
                        </a:rPr>
                        <m:t>𝐮</m:t>
                      </m:r>
                      <m:r>
                        <a:rPr lang="en-US" b="0" i="0">
                          <a:latin typeface="Cambria Math" panose="02040503050406030204" pitchFamily="18" charset="0"/>
                        </a:rPr>
                        <m:t>+</m:t>
                      </m:r>
                      <m:r>
                        <a:rPr lang="en-US" b="1" i="0">
                          <a:latin typeface="Cambria Math" panose="02040503050406030204" pitchFamily="18" charset="0"/>
                        </a:rPr>
                        <m:t>𝐁</m:t>
                      </m:r>
                      <m:r>
                        <a:rPr lang="en-US" b="0" i="0">
                          <a:latin typeface="Cambria Math" panose="02040503050406030204" pitchFamily="18" charset="0"/>
                        </a:rPr>
                        <m:t>∙</m:t>
                      </m:r>
                      <m:sPre>
                        <m:sPrePr>
                          <m:ctrlPr>
                            <a:rPr lang="en-US" b="0" i="1">
                              <a:solidFill>
                                <a:srgbClr val="836967"/>
                              </a:solidFill>
                              <a:latin typeface="Cambria Math" panose="02040503050406030204" pitchFamily="18" charset="0"/>
                            </a:rPr>
                          </m:ctrlPr>
                        </m:sPrePr>
                        <m:sub/>
                        <m:sup>
                          <m:r>
                            <a:rPr lang="en-US" b="0" i="0">
                              <a:latin typeface="Cambria Math" panose="02040503050406030204" pitchFamily="18" charset="0"/>
                            </a:rPr>
                            <m:t>14</m:t>
                          </m:r>
                        </m:sup>
                        <m:e>
                          <m:r>
                            <a:rPr lang="en-US" b="1" i="0">
                              <a:latin typeface="Cambria Math" panose="02040503050406030204" pitchFamily="18" charset="0"/>
                            </a:rPr>
                            <m:t>𝐂</m:t>
                          </m:r>
                        </m:e>
                      </m:sPre>
                      <m:r>
                        <a:rPr lang="en-US" b="0" i="0">
                          <a:latin typeface="Cambria Math" panose="02040503050406030204" pitchFamily="18" charset="0"/>
                        </a:rPr>
                        <m:t> </m:t>
                      </m:r>
                      <m:d>
                        <m:dPr>
                          <m:ctrlPr>
                            <a:rPr lang="en-US" b="0" i="1">
                              <a:solidFill>
                                <a:srgbClr val="836967"/>
                              </a:solidFill>
                              <a:latin typeface="Cambria Math" panose="02040503050406030204" pitchFamily="18" charset="0"/>
                            </a:rPr>
                          </m:ctrlPr>
                        </m:dPr>
                        <m:e>
                          <m:r>
                            <a:rPr lang="en-US" b="0" i="1">
                              <a:latin typeface="Cambria Math" panose="02040503050406030204" pitchFamily="18" charset="0"/>
                            </a:rPr>
                            <m:t>𝑡</m:t>
                          </m:r>
                        </m:e>
                      </m:d>
                      <m:r>
                        <a:rPr lang="en-US" b="0" i="0">
                          <a:latin typeface="Cambria Math" panose="02040503050406030204" pitchFamily="18" charset="0"/>
                        </a:rPr>
                        <m:t> − </m:t>
                      </m:r>
                      <m:r>
                        <a:rPr lang="en-US" b="0" i="1">
                          <a:latin typeface="Cambria Math" panose="02040503050406030204" pitchFamily="18" charset="0"/>
                        </a:rPr>
                        <m:t>𝜆</m:t>
                      </m:r>
                      <m:sPre>
                        <m:sPrePr>
                          <m:ctrlPr>
                            <a:rPr lang="en-US" b="0" i="1">
                              <a:solidFill>
                                <a:srgbClr val="836967"/>
                              </a:solidFill>
                              <a:latin typeface="Cambria Math" panose="02040503050406030204" pitchFamily="18" charset="0"/>
                            </a:rPr>
                          </m:ctrlPr>
                        </m:sPrePr>
                        <m:sub/>
                        <m:sup>
                          <m:r>
                            <a:rPr lang="en-US" b="0" i="0">
                              <a:latin typeface="Cambria Math" panose="02040503050406030204" pitchFamily="18" charset="0"/>
                            </a:rPr>
                            <m:t>14</m:t>
                          </m:r>
                        </m:sup>
                        <m:e>
                          <m:r>
                            <a:rPr lang="en-US" b="0" i="1">
                              <a:latin typeface="Cambria Math" panose="02040503050406030204" pitchFamily="18" charset="0"/>
                            </a:rPr>
                            <m:t>𝐶</m:t>
                          </m:r>
                          <m:d>
                            <m:dPr>
                              <m:ctrlPr>
                                <a:rPr lang="en-US" b="0" i="1">
                                  <a:solidFill>
                                    <a:srgbClr val="836967"/>
                                  </a:solidFill>
                                  <a:latin typeface="Cambria Math" panose="02040503050406030204" pitchFamily="18" charset="0"/>
                                </a:rPr>
                              </m:ctrlPr>
                            </m:dPr>
                            <m:e>
                              <m:r>
                                <a:rPr lang="en-US" b="0" i="1">
                                  <a:latin typeface="Cambria Math" panose="02040503050406030204" pitchFamily="18" charset="0"/>
                                </a:rPr>
                                <m:t>𝑡</m:t>
                              </m:r>
                            </m:e>
                          </m:d>
                        </m:e>
                      </m:sPre>
                    </m:oMath>
                  </m:oMathPara>
                </a14:m>
                <a:endParaRPr lang="en-US" dirty="0"/>
              </a:p>
            </p:txBody>
          </p:sp>
        </mc:Choice>
        <mc:Fallback xmlns="">
          <p:sp>
            <p:nvSpPr>
              <p:cNvPr id="16" name="TextBox 15">
                <a:extLst>
                  <a:ext uri="{FF2B5EF4-FFF2-40B4-BE49-F238E27FC236}">
                    <a16:creationId xmlns:a16="http://schemas.microsoft.com/office/drawing/2014/main" id="{A4C62130-78F0-EFA2-5A20-468E98929721}"/>
                  </a:ext>
                </a:extLst>
              </p:cNvPr>
              <p:cNvSpPr txBox="1">
                <a:spLocks noRot="1" noChangeAspect="1" noMove="1" noResize="1" noEditPoints="1" noAdjustHandles="1" noChangeArrowheads="1" noChangeShapeType="1" noTextEdit="1"/>
              </p:cNvSpPr>
              <p:nvPr/>
            </p:nvSpPr>
            <p:spPr>
              <a:xfrm>
                <a:off x="5005408" y="1034023"/>
                <a:ext cx="3775436" cy="664156"/>
              </a:xfrm>
              <a:prstGeom prst="rect">
                <a:avLst/>
              </a:prstGeom>
              <a:blipFill>
                <a:blip r:embed="rId4"/>
                <a:stretch>
                  <a:fillRect b="-377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7D676A8-F748-4C7A-64AE-7DB1D0548B29}"/>
              </a:ext>
            </a:extLst>
          </p:cNvPr>
          <p:cNvSpPr txBox="1"/>
          <p:nvPr/>
        </p:nvSpPr>
        <p:spPr>
          <a:xfrm>
            <a:off x="76188" y="5211501"/>
            <a:ext cx="1784510" cy="261610"/>
          </a:xfrm>
          <a:prstGeom prst="rect">
            <a:avLst/>
          </a:prstGeom>
          <a:noFill/>
        </p:spPr>
        <p:txBody>
          <a:bodyPr wrap="square" rtlCol="0">
            <a:spAutoFit/>
          </a:bodyPr>
          <a:lstStyle/>
          <a:p>
            <a:r>
              <a:rPr lang="en-US" sz="1100" i="1" dirty="0" err="1">
                <a:latin typeface="Helvetica" pitchFamily="2" charset="0"/>
              </a:rPr>
              <a:t>SoilR</a:t>
            </a:r>
            <a:r>
              <a:rPr lang="en-US" sz="1100" i="1" dirty="0">
                <a:latin typeface="Helvetica" pitchFamily="2" charset="0"/>
              </a:rPr>
              <a:t>: Sierra et al., 2014</a:t>
            </a:r>
          </a:p>
        </p:txBody>
      </p:sp>
    </p:spTree>
    <p:extLst>
      <p:ext uri="{BB962C8B-B14F-4D97-AF65-F5344CB8AC3E}">
        <p14:creationId xmlns:p14="http://schemas.microsoft.com/office/powerpoint/2010/main" val="1743400897"/>
      </p:ext>
    </p:extLst>
  </p:cSld>
  <p:clrMapOvr>
    <a:masterClrMapping/>
  </p:clrMapOvr>
  <mc:AlternateContent xmlns:mc="http://schemas.openxmlformats.org/markup-compatibility/2006" xmlns:p14="http://schemas.microsoft.com/office/powerpoint/2010/main">
    <mc:Choice Requires="p14">
      <p:transition spd="slow" p14:dur="2000" advClick="0" advTm="3784"/>
    </mc:Choice>
    <mc:Fallback xmlns="">
      <p:transition spd="slow" advClick="0" advTm="3784"/>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PARAMETER OPTIMIZATION</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44</a:t>
            </a:fld>
            <a:endParaRPr lang="de-DE" dirty="0"/>
          </a:p>
        </p:txBody>
      </p:sp>
      <p:sp>
        <p:nvSpPr>
          <p:cNvPr id="2" name="TextBox 1">
            <a:extLst>
              <a:ext uri="{FF2B5EF4-FFF2-40B4-BE49-F238E27FC236}">
                <a16:creationId xmlns:a16="http://schemas.microsoft.com/office/drawing/2014/main" id="{609B14BE-8310-E04B-3B45-7C82C37CEF26}"/>
              </a:ext>
            </a:extLst>
          </p:cNvPr>
          <p:cNvSpPr txBox="1"/>
          <p:nvPr/>
        </p:nvSpPr>
        <p:spPr>
          <a:xfrm>
            <a:off x="1205910" y="1194937"/>
            <a:ext cx="5320687" cy="1938992"/>
          </a:xfrm>
          <a:prstGeom prst="rect">
            <a:avLst/>
          </a:prstGeom>
          <a:noFill/>
        </p:spPr>
        <p:txBody>
          <a:bodyPr wrap="none" rtlCol="0">
            <a:spAutoFit/>
          </a:bodyPr>
          <a:lstStyle/>
          <a:p>
            <a:r>
              <a:rPr lang="en-US" sz="2000" b="1" dirty="0">
                <a:latin typeface="Helvetica" pitchFamily="2" charset="0"/>
              </a:rPr>
              <a:t>Approach:</a:t>
            </a:r>
          </a:p>
          <a:p>
            <a:pPr marL="285750" indent="-285750">
              <a:buFont typeface="Arial" panose="020B0604020202020204" pitchFamily="34" charset="0"/>
              <a:buChar char="•"/>
            </a:pPr>
            <a:r>
              <a:rPr lang="en-US" sz="2000" dirty="0" err="1">
                <a:latin typeface="Helvetica" pitchFamily="2" charset="0"/>
              </a:rPr>
              <a:t>SoilR</a:t>
            </a:r>
            <a:endParaRPr lang="en-US" sz="2000" dirty="0">
              <a:latin typeface="Helvetica" pitchFamily="2" charset="0"/>
            </a:endParaRPr>
          </a:p>
          <a:p>
            <a:pPr marL="285750" indent="-285750">
              <a:buFont typeface="Arial" panose="020B0604020202020204" pitchFamily="34" charset="0"/>
              <a:buChar char="•"/>
            </a:pPr>
            <a:r>
              <a:rPr lang="en-US" sz="2000" dirty="0">
                <a:latin typeface="Helvetica" pitchFamily="2" charset="0"/>
              </a:rPr>
              <a:t>steady-state (input = output)</a:t>
            </a:r>
          </a:p>
          <a:p>
            <a:endParaRPr lang="en-US" sz="2000" dirty="0">
              <a:latin typeface="Helvetica" pitchFamily="2" charset="0"/>
            </a:endParaRPr>
          </a:p>
          <a:p>
            <a:r>
              <a:rPr lang="en-US" sz="2000" b="1" dirty="0">
                <a:latin typeface="Helvetica" pitchFamily="2" charset="0"/>
              </a:rPr>
              <a:t>Constraints:</a:t>
            </a:r>
          </a:p>
          <a:p>
            <a:pPr marL="285750" indent="-285750">
              <a:buFont typeface="Arial" panose="020B0604020202020204" pitchFamily="34" charset="0"/>
              <a:buChar char="•"/>
            </a:pPr>
            <a:r>
              <a:rPr lang="en-US" sz="2000" dirty="0">
                <a:latin typeface="Helvetica" pitchFamily="2" charset="0"/>
              </a:rPr>
              <a:t>∆</a:t>
            </a:r>
            <a:r>
              <a:rPr lang="en-US" sz="2000" baseline="30000" dirty="0">
                <a:latin typeface="Helvetica" pitchFamily="2" charset="0"/>
              </a:rPr>
              <a:t>14</a:t>
            </a:r>
            <a:r>
              <a:rPr lang="en-US" sz="2000" dirty="0">
                <a:latin typeface="Helvetica" pitchFamily="2" charset="0"/>
              </a:rPr>
              <a:t>C time series (bulk soil &amp; respired CO</a:t>
            </a:r>
            <a:r>
              <a:rPr lang="en-US" sz="2000" baseline="-25000" dirty="0">
                <a:latin typeface="Helvetica" pitchFamily="2" charset="0"/>
              </a:rPr>
              <a:t>2</a:t>
            </a:r>
            <a:r>
              <a:rPr lang="en-US" sz="2000" dirty="0">
                <a:latin typeface="Helvetica" pitchFamily="2" charset="0"/>
              </a:rPr>
              <a:t>)</a:t>
            </a:r>
          </a:p>
        </p:txBody>
      </p:sp>
    </p:spTree>
    <p:extLst>
      <p:ext uri="{BB962C8B-B14F-4D97-AF65-F5344CB8AC3E}">
        <p14:creationId xmlns:p14="http://schemas.microsoft.com/office/powerpoint/2010/main" val="407005222"/>
      </p:ext>
    </p:extLst>
  </p:cSld>
  <p:clrMapOvr>
    <a:masterClrMapping/>
  </p:clrMapOvr>
  <mc:AlternateContent xmlns:mc="http://schemas.openxmlformats.org/markup-compatibility/2006" xmlns:p14="http://schemas.microsoft.com/office/powerpoint/2010/main">
    <mc:Choice Requires="p14">
      <p:transition spd="slow" p14:dur="2000" advClick="0" advTm="11669"/>
    </mc:Choice>
    <mc:Fallback xmlns="">
      <p:transition spd="slow" advClick="0" advTm="1166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PARAMETER OPTIMIZATION</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45</a:t>
            </a:fld>
            <a:endParaRPr lang="de-DE" dirty="0"/>
          </a:p>
        </p:txBody>
      </p:sp>
      <p:sp>
        <p:nvSpPr>
          <p:cNvPr id="2" name="TextBox 1">
            <a:extLst>
              <a:ext uri="{FF2B5EF4-FFF2-40B4-BE49-F238E27FC236}">
                <a16:creationId xmlns:a16="http://schemas.microsoft.com/office/drawing/2014/main" id="{609B14BE-8310-E04B-3B45-7C82C37CEF26}"/>
              </a:ext>
            </a:extLst>
          </p:cNvPr>
          <p:cNvSpPr txBox="1"/>
          <p:nvPr/>
        </p:nvSpPr>
        <p:spPr>
          <a:xfrm>
            <a:off x="1205910" y="1194937"/>
            <a:ext cx="5272597" cy="1938992"/>
          </a:xfrm>
          <a:prstGeom prst="rect">
            <a:avLst/>
          </a:prstGeom>
          <a:noFill/>
        </p:spPr>
        <p:txBody>
          <a:bodyPr wrap="none" rtlCol="0">
            <a:spAutoFit/>
          </a:bodyPr>
          <a:lstStyle/>
          <a:p>
            <a:r>
              <a:rPr lang="en-US" sz="2000" b="1" dirty="0">
                <a:latin typeface="Helvetica" pitchFamily="2" charset="0"/>
              </a:rPr>
              <a:t>Approach:</a:t>
            </a:r>
          </a:p>
          <a:p>
            <a:pPr marL="285750" indent="-285750">
              <a:buFont typeface="Arial" panose="020B0604020202020204" pitchFamily="34" charset="0"/>
              <a:buChar char="•"/>
            </a:pPr>
            <a:r>
              <a:rPr lang="en-US" sz="2000" dirty="0" err="1">
                <a:latin typeface="Helvetica" pitchFamily="2" charset="0"/>
              </a:rPr>
              <a:t>SoilR</a:t>
            </a:r>
            <a:endParaRPr lang="en-US" sz="2000" dirty="0">
              <a:latin typeface="Helvetica" pitchFamily="2" charset="0"/>
            </a:endParaRPr>
          </a:p>
          <a:p>
            <a:pPr marL="285750" indent="-285750">
              <a:buFont typeface="Arial" panose="020B0604020202020204" pitchFamily="34" charset="0"/>
              <a:buChar char="•"/>
            </a:pPr>
            <a:r>
              <a:rPr lang="en-US" sz="2000" dirty="0">
                <a:latin typeface="Helvetica" pitchFamily="2" charset="0"/>
              </a:rPr>
              <a:t>steady-state (input = output)</a:t>
            </a:r>
          </a:p>
          <a:p>
            <a:endParaRPr lang="en-US" sz="2000" dirty="0">
              <a:latin typeface="Helvetica" pitchFamily="2" charset="0"/>
            </a:endParaRPr>
          </a:p>
          <a:p>
            <a:r>
              <a:rPr lang="en-US" sz="2000" b="1" dirty="0">
                <a:latin typeface="Helvetica" pitchFamily="2" charset="0"/>
              </a:rPr>
              <a:t>Constraints:</a:t>
            </a:r>
          </a:p>
          <a:p>
            <a:pPr marL="285750" indent="-285750">
              <a:buFont typeface="Arial" panose="020B0604020202020204" pitchFamily="34" charset="0"/>
              <a:buChar char="•"/>
            </a:pPr>
            <a:r>
              <a:rPr lang="en-US" sz="2000" dirty="0">
                <a:latin typeface="Helvetica" pitchFamily="2" charset="0"/>
              </a:rPr>
              <a:t>∆</a:t>
            </a:r>
            <a:r>
              <a:rPr lang="en-US" sz="2000" baseline="30000" dirty="0">
                <a:latin typeface="Helvetica" pitchFamily="2" charset="0"/>
              </a:rPr>
              <a:t>14</a:t>
            </a:r>
            <a:r>
              <a:rPr lang="en-US" sz="2000" dirty="0">
                <a:latin typeface="Helvetica" pitchFamily="2" charset="0"/>
              </a:rPr>
              <a:t>C time series (bulk soil &amp; respired CO</a:t>
            </a:r>
            <a:r>
              <a:rPr lang="en-US" sz="2000" baseline="-25000" dirty="0">
                <a:latin typeface="Helvetica" pitchFamily="2" charset="0"/>
              </a:rPr>
              <a:t>2</a:t>
            </a:r>
            <a:r>
              <a:rPr lang="en-US" sz="2000" dirty="0">
                <a:latin typeface="Helvetica" pitchFamily="2" charset="0"/>
              </a:rPr>
              <a:t>)</a:t>
            </a:r>
          </a:p>
        </p:txBody>
      </p:sp>
      <p:sp>
        <p:nvSpPr>
          <p:cNvPr id="3" name="TextBox 2">
            <a:extLst>
              <a:ext uri="{FF2B5EF4-FFF2-40B4-BE49-F238E27FC236}">
                <a16:creationId xmlns:a16="http://schemas.microsoft.com/office/drawing/2014/main" id="{A6AFCDDB-4929-B51F-5CE4-FDAFA2BF1744}"/>
              </a:ext>
            </a:extLst>
          </p:cNvPr>
          <p:cNvSpPr txBox="1"/>
          <p:nvPr/>
        </p:nvSpPr>
        <p:spPr>
          <a:xfrm>
            <a:off x="1205910" y="3536561"/>
            <a:ext cx="4333238" cy="1631216"/>
          </a:xfrm>
          <a:prstGeom prst="rect">
            <a:avLst/>
          </a:prstGeom>
          <a:noFill/>
        </p:spPr>
        <p:txBody>
          <a:bodyPr wrap="none" rtlCol="0">
            <a:spAutoFit/>
          </a:bodyPr>
          <a:lstStyle/>
          <a:p>
            <a:r>
              <a:rPr lang="en-US" sz="2000" b="1" dirty="0">
                <a:latin typeface="Helvetica" pitchFamily="2" charset="0"/>
              </a:rPr>
              <a:t>Optimization:</a:t>
            </a:r>
          </a:p>
          <a:p>
            <a:pPr marL="285750" indent="-285750">
              <a:buFont typeface="Arial" panose="020B0604020202020204" pitchFamily="34" charset="0"/>
              <a:buChar char="•"/>
            </a:pPr>
            <a:r>
              <a:rPr lang="en-US" sz="2000" dirty="0">
                <a:latin typeface="Helvetica" pitchFamily="2" charset="0"/>
              </a:rPr>
              <a:t>initial analytical algorithm fit</a:t>
            </a:r>
          </a:p>
          <a:p>
            <a:pPr marL="285750" indent="-285750">
              <a:buFont typeface="Arial" panose="020B0604020202020204" pitchFamily="34" charset="0"/>
              <a:buChar char="•"/>
            </a:pPr>
            <a:r>
              <a:rPr lang="en-US" sz="2000" dirty="0">
                <a:latin typeface="Helvetica" pitchFamily="2" charset="0"/>
              </a:rPr>
              <a:t>10,000 MCMC runs</a:t>
            </a:r>
          </a:p>
          <a:p>
            <a:pPr marL="285750" indent="-285750">
              <a:buFont typeface="Arial" panose="020B0604020202020204" pitchFamily="34" charset="0"/>
              <a:buChar char="•"/>
            </a:pPr>
            <a:r>
              <a:rPr lang="en-US" sz="2000" dirty="0">
                <a:latin typeface="Helvetica" pitchFamily="2" charset="0"/>
              </a:rPr>
              <a:t>AIC to select best-fit model</a:t>
            </a:r>
          </a:p>
          <a:p>
            <a:pPr marL="285750" indent="-285750">
              <a:buFont typeface="Arial" panose="020B0604020202020204" pitchFamily="34" charset="0"/>
              <a:buChar char="•"/>
            </a:pPr>
            <a:r>
              <a:rPr lang="en-US" sz="2000" dirty="0">
                <a:latin typeface="Helvetica" pitchFamily="2" charset="0"/>
              </a:rPr>
              <a:t>solve for inputs with known stocks</a:t>
            </a:r>
          </a:p>
        </p:txBody>
      </p:sp>
    </p:spTree>
    <p:extLst>
      <p:ext uri="{BB962C8B-B14F-4D97-AF65-F5344CB8AC3E}">
        <p14:creationId xmlns:p14="http://schemas.microsoft.com/office/powerpoint/2010/main" val="2834996097"/>
      </p:ext>
    </p:extLst>
  </p:cSld>
  <p:clrMapOvr>
    <a:masterClrMapping/>
  </p:clrMapOvr>
  <mc:AlternateContent xmlns:mc="http://schemas.openxmlformats.org/markup-compatibility/2006" xmlns:p14="http://schemas.microsoft.com/office/powerpoint/2010/main">
    <mc:Choice Requires="p14">
      <p:transition spd="slow" p14:dur="2000" advClick="0" advTm="63692"/>
    </mc:Choice>
    <mc:Fallback xmlns="">
      <p:transition spd="slow" advClick="0" advTm="6369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B67653-61E8-005C-6EE6-12D1729EA7C0}"/>
                  </a:ext>
                </a:extLst>
              </p:cNvPr>
              <p:cNvSpPr txBox="1"/>
              <p:nvPr/>
            </p:nvSpPr>
            <p:spPr>
              <a:xfrm>
                <a:off x="1805940" y="1963271"/>
                <a:ext cx="6334106" cy="658065"/>
              </a:xfrm>
              <a:prstGeom prst="rect">
                <a:avLst/>
              </a:prstGeom>
              <a:solidFill>
                <a:schemeClr val="bg1"/>
              </a:solidFill>
            </p:spPr>
            <p:txBody>
              <a:bodyPr wrap="square">
                <a:spAutoFit/>
              </a:bodyPr>
              <a:lstStyle/>
              <a:p>
                <a:pPr/>
                <a14:m>
                  <m:oMathPara xmlns:m="http://schemas.openxmlformats.org/officeDocument/2006/math">
                    <m:oMathParaPr>
                      <m:jc m:val="right"/>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𝑎</m:t>
                          </m:r>
                        </m:e>
                      </m:d>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m:t>
                          </m:r>
                        </m:e>
                        <m:sup>
                          <m:r>
                            <a:rPr lang="en-US" i="1">
                              <a:latin typeface="Cambria Math" panose="02040503050406030204" pitchFamily="18" charset="0"/>
                            </a:rPr>
                            <m:t>𝑇</m:t>
                          </m:r>
                        </m:sup>
                      </m:sSup>
                      <m:r>
                        <a:rPr lang="en-US" i="0">
                          <a:latin typeface="Cambria Math" panose="02040503050406030204" pitchFamily="18" charset="0"/>
                        </a:rPr>
                        <m:t>∙</m:t>
                      </m:r>
                      <m:r>
                        <a:rPr lang="en-US" b="1" i="0">
                          <a:latin typeface="Cambria Math" panose="02040503050406030204" pitchFamily="18" charset="0"/>
                        </a:rPr>
                        <m:t>𝐁</m:t>
                      </m:r>
                      <m:r>
                        <a:rPr lang="en-US" b="0" i="0">
                          <a:latin typeface="Cambria Math" panose="02040503050406030204" pitchFamily="18" charset="0"/>
                        </a:rPr>
                        <m:t> ∙ </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r>
                            <a:rPr lang="en-US" b="0" i="1">
                              <a:latin typeface="Cambria Math" panose="02040503050406030204" pitchFamily="18" charset="0"/>
                            </a:rPr>
                            <m:t>𝑎</m:t>
                          </m:r>
                          <m:r>
                            <a:rPr lang="en-US" b="0" i="0">
                              <a:latin typeface="Cambria Math" panose="02040503050406030204" pitchFamily="18" charset="0"/>
                            </a:rPr>
                            <m:t>∙</m:t>
                          </m:r>
                          <m:r>
                            <a:rPr lang="en-US" b="1" i="0">
                              <a:latin typeface="Cambria Math" panose="02040503050406030204" pitchFamily="18" charset="0"/>
                            </a:rPr>
                            <m:t>𝐁</m:t>
                          </m:r>
                        </m:sup>
                      </m:sSup>
                      <m:r>
                        <a:rPr lang="en-US" b="0" i="0">
                          <a:latin typeface="Cambria Math" panose="02040503050406030204" pitchFamily="18" charset="0"/>
                        </a:rPr>
                        <m:t>∙ </m:t>
                      </m:r>
                      <m:f>
                        <m:fPr>
                          <m:ctrlPr>
                            <a:rPr lang="en-US" b="0" i="1">
                              <a:solidFill>
                                <a:srgbClr val="836967"/>
                              </a:solidFill>
                              <a:latin typeface="Cambria Math" panose="02040503050406030204" pitchFamily="18" charset="0"/>
                            </a:rPr>
                          </m:ctrlPr>
                        </m:fPr>
                        <m:num>
                          <m:r>
                            <a:rPr lang="en-US" b="1" i="0">
                              <a:latin typeface="Cambria Math" panose="02040503050406030204" pitchFamily="18" charset="0"/>
                            </a:rPr>
                            <m:t>𝐂</m:t>
                          </m:r>
                        </m:num>
                        <m:den>
                          <m:nary>
                            <m:naryPr>
                              <m:chr m:val="∑"/>
                              <m:subHide m:val="on"/>
                              <m:supHide m:val="on"/>
                              <m:ctrlPr>
                                <a:rPr lang="en-US" b="1" i="1">
                                  <a:latin typeface="Cambria Math" panose="02040503050406030204" pitchFamily="18" charset="0"/>
                                </a:rPr>
                              </m:ctrlPr>
                            </m:naryPr>
                            <m:sub/>
                            <m:sup/>
                            <m:e>
                              <m:r>
                                <a:rPr lang="en-US" b="1" i="0">
                                  <a:latin typeface="Cambria Math" panose="02040503050406030204" pitchFamily="18" charset="0"/>
                                </a:rPr>
                                <m:t>𝐂</m:t>
                              </m:r>
                            </m:e>
                          </m:nary>
                        </m:den>
                      </m:f>
                    </m:oMath>
                  </m:oMathPara>
                </a14:m>
                <a:endParaRPr lang="en-US" dirty="0"/>
              </a:p>
            </p:txBody>
          </p:sp>
        </mc:Choice>
        <mc:Fallback xmlns="">
          <p:sp>
            <p:nvSpPr>
              <p:cNvPr id="6" name="TextBox 5">
                <a:extLst>
                  <a:ext uri="{FF2B5EF4-FFF2-40B4-BE49-F238E27FC236}">
                    <a16:creationId xmlns:a16="http://schemas.microsoft.com/office/drawing/2014/main" id="{E9B67653-61E8-005C-6EE6-12D1729EA7C0}"/>
                  </a:ext>
                </a:extLst>
              </p:cNvPr>
              <p:cNvSpPr txBox="1">
                <a:spLocks noRot="1" noChangeAspect="1" noMove="1" noResize="1" noEditPoints="1" noAdjustHandles="1" noChangeArrowheads="1" noChangeShapeType="1" noTextEdit="1"/>
              </p:cNvSpPr>
              <p:nvPr/>
            </p:nvSpPr>
            <p:spPr>
              <a:xfrm>
                <a:off x="1805940" y="1963271"/>
                <a:ext cx="6334106" cy="658065"/>
              </a:xfrm>
              <a:prstGeom prst="rect">
                <a:avLst/>
              </a:prstGeom>
              <a:blipFill>
                <a:blip r:embed="rId3"/>
                <a:stretch>
                  <a:fillRect t="-18868" b="-94340"/>
                </a:stretch>
              </a:blipFill>
            </p:spPr>
            <p:txBody>
              <a:bodyPr/>
              <a:lstStyle/>
              <a:p>
                <a:r>
                  <a:rPr lang="en-US">
                    <a:noFill/>
                  </a:rPr>
                  <a:t> </a:t>
                </a:r>
              </a:p>
            </p:txBody>
          </p:sp>
        </mc:Fallback>
      </mc:AlternateContent>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AGES &amp; TRANSIT TIMES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46</a:t>
            </a:fld>
            <a:endParaRPr lang="de-DE"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9FEBE7B-D3F0-1D1B-A359-C02BA1895429}"/>
                  </a:ext>
                </a:extLst>
              </p:cNvPr>
              <p:cNvSpPr txBox="1"/>
              <p:nvPr/>
            </p:nvSpPr>
            <p:spPr>
              <a:xfrm>
                <a:off x="1805940" y="2930580"/>
                <a:ext cx="6334106" cy="614207"/>
              </a:xfrm>
              <a:prstGeom prst="rect">
                <a:avLst/>
              </a:prstGeom>
              <a:solidFill>
                <a:schemeClr val="bg1"/>
              </a:solidFill>
            </p:spPr>
            <p:txBody>
              <a:bodyPr wrap="square">
                <a:spAutoFit/>
              </a:bodyPr>
              <a:lstStyle/>
              <a:p>
                <a:pPr/>
                <a14:m>
                  <m:oMathPara xmlns:m="http://schemas.openxmlformats.org/officeDocument/2006/math">
                    <m:oMathParaPr>
                      <m:jc m:val="right"/>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𝜏</m:t>
                          </m:r>
                        </m:e>
                      </m:d>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m:t>
                          </m:r>
                        </m:e>
                        <m:sup>
                          <m:r>
                            <a:rPr lang="en-US" i="1">
                              <a:latin typeface="Cambria Math" panose="02040503050406030204" pitchFamily="18" charset="0"/>
                            </a:rPr>
                            <m:t>𝑇</m:t>
                          </m:r>
                        </m:sup>
                      </m:sSup>
                      <m:r>
                        <a:rPr lang="en-US" i="0">
                          <a:latin typeface="Cambria Math" panose="02040503050406030204" pitchFamily="18" charset="0"/>
                        </a:rPr>
                        <m:t>∙</m:t>
                      </m:r>
                      <m:r>
                        <a:rPr lang="en-US" b="1" i="0">
                          <a:latin typeface="Cambria Math" panose="02040503050406030204" pitchFamily="18" charset="0"/>
                        </a:rPr>
                        <m:t>𝐁</m:t>
                      </m:r>
                      <m:r>
                        <a:rPr lang="en-US" b="0" i="0">
                          <a:latin typeface="Cambria Math" panose="02040503050406030204" pitchFamily="18" charset="0"/>
                        </a:rPr>
                        <m:t> ∙ </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r>
                            <a:rPr lang="en-US" b="0" i="1">
                              <a:latin typeface="Cambria Math" panose="02040503050406030204" pitchFamily="18" charset="0"/>
                            </a:rPr>
                            <m:t>𝜏</m:t>
                          </m:r>
                          <m:r>
                            <a:rPr lang="en-US" b="0" i="0">
                              <a:latin typeface="Cambria Math" panose="02040503050406030204" pitchFamily="18" charset="0"/>
                            </a:rPr>
                            <m:t>∙</m:t>
                          </m:r>
                          <m:r>
                            <a:rPr lang="en-US" b="1" i="0">
                              <a:latin typeface="Cambria Math" panose="02040503050406030204" pitchFamily="18" charset="0"/>
                            </a:rPr>
                            <m:t>𝐁</m:t>
                          </m:r>
                        </m:sup>
                      </m:sSup>
                      <m:r>
                        <a:rPr lang="en-US" b="0" i="0">
                          <a:latin typeface="Cambria Math" panose="02040503050406030204" pitchFamily="18" charset="0"/>
                        </a:rPr>
                        <m:t>∙ </m:t>
                      </m:r>
                      <m:f>
                        <m:fPr>
                          <m:ctrlPr>
                            <a:rPr lang="en-US" b="0" i="1">
                              <a:solidFill>
                                <a:srgbClr val="836967"/>
                              </a:solidFill>
                              <a:latin typeface="Cambria Math" panose="02040503050406030204" pitchFamily="18" charset="0"/>
                            </a:rPr>
                          </m:ctrlPr>
                        </m:fPr>
                        <m:num>
                          <m:r>
                            <a:rPr lang="en-US" b="1" i="0">
                              <a:latin typeface="Cambria Math" panose="02040503050406030204" pitchFamily="18" charset="0"/>
                            </a:rPr>
                            <m:t>𝐮</m:t>
                          </m:r>
                        </m:num>
                        <m:den>
                          <m:nary>
                            <m:naryPr>
                              <m:chr m:val="∑"/>
                              <m:subHide m:val="on"/>
                              <m:supHide m:val="on"/>
                              <m:ctrlPr>
                                <a:rPr lang="en-US" b="1" i="1">
                                  <a:latin typeface="Cambria Math" panose="02040503050406030204" pitchFamily="18" charset="0"/>
                                </a:rPr>
                              </m:ctrlPr>
                            </m:naryPr>
                            <m:sub/>
                            <m:sup/>
                            <m:e>
                              <m:r>
                                <a:rPr lang="en-US" b="1" i="0">
                                  <a:latin typeface="Cambria Math" panose="02040503050406030204" pitchFamily="18" charset="0"/>
                                </a:rPr>
                                <m:t>𝐮</m:t>
                              </m:r>
                            </m:e>
                          </m:nary>
                        </m:den>
                      </m:f>
                    </m:oMath>
                  </m:oMathPara>
                </a14:m>
                <a:endParaRPr lang="en-US" dirty="0"/>
              </a:p>
            </p:txBody>
          </p:sp>
        </mc:Choice>
        <mc:Fallback xmlns="">
          <p:sp>
            <p:nvSpPr>
              <p:cNvPr id="3" name="TextBox 2">
                <a:extLst>
                  <a:ext uri="{FF2B5EF4-FFF2-40B4-BE49-F238E27FC236}">
                    <a16:creationId xmlns:a16="http://schemas.microsoft.com/office/drawing/2014/main" id="{59FEBE7B-D3F0-1D1B-A359-C02BA1895429}"/>
                  </a:ext>
                </a:extLst>
              </p:cNvPr>
              <p:cNvSpPr txBox="1">
                <a:spLocks noRot="1" noChangeAspect="1" noMove="1" noResize="1" noEditPoints="1" noAdjustHandles="1" noChangeArrowheads="1" noChangeShapeType="1" noTextEdit="1"/>
              </p:cNvSpPr>
              <p:nvPr/>
            </p:nvSpPr>
            <p:spPr>
              <a:xfrm>
                <a:off x="1805940" y="2930580"/>
                <a:ext cx="6334106" cy="614207"/>
              </a:xfrm>
              <a:prstGeom prst="rect">
                <a:avLst/>
              </a:prstGeom>
              <a:blipFill>
                <a:blip r:embed="rId4"/>
                <a:stretch>
                  <a:fillRect t="-26531" b="-1040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9D498CC-3872-39D0-7CCA-FCA7AE3151E1}"/>
              </a:ext>
            </a:extLst>
          </p:cNvPr>
          <p:cNvSpPr txBox="1"/>
          <p:nvPr/>
        </p:nvSpPr>
        <p:spPr>
          <a:xfrm>
            <a:off x="511082" y="1194937"/>
            <a:ext cx="4297971" cy="2862322"/>
          </a:xfrm>
          <a:prstGeom prst="rect">
            <a:avLst/>
          </a:prstGeom>
          <a:noFill/>
        </p:spPr>
        <p:txBody>
          <a:bodyPr wrap="none" rtlCol="0">
            <a:spAutoFit/>
          </a:bodyPr>
          <a:lstStyle/>
          <a:p>
            <a:r>
              <a:rPr lang="en-US" sz="2000" b="1" dirty="0">
                <a:latin typeface="Helvetica" pitchFamily="2" charset="0"/>
              </a:rPr>
              <a:t>Probability distribution functions:</a:t>
            </a:r>
          </a:p>
          <a:p>
            <a:endParaRPr lang="en-US" sz="2000" b="1" dirty="0">
              <a:latin typeface="Helvetica" pitchFamily="2" charset="0"/>
            </a:endParaRPr>
          </a:p>
          <a:p>
            <a:endParaRPr lang="en-US" sz="2000" b="1" dirty="0">
              <a:latin typeface="Helvetica" pitchFamily="2" charset="0"/>
            </a:endParaRPr>
          </a:p>
          <a:p>
            <a:r>
              <a:rPr lang="en-US" sz="2000" b="1" dirty="0">
                <a:latin typeface="Helvetica" pitchFamily="2" charset="0"/>
              </a:rPr>
              <a:t>				Age</a:t>
            </a:r>
          </a:p>
          <a:p>
            <a:endParaRPr lang="en-US" sz="2000" b="1" dirty="0">
              <a:latin typeface="Helvetica" pitchFamily="2" charset="0"/>
            </a:endParaRPr>
          </a:p>
          <a:p>
            <a:endParaRPr lang="en-US" sz="2000" b="1" dirty="0">
              <a:latin typeface="Helvetica" pitchFamily="2" charset="0"/>
            </a:endParaRPr>
          </a:p>
          <a:p>
            <a:r>
              <a:rPr lang="en-US" sz="2000" b="1" dirty="0">
                <a:latin typeface="Helvetica" pitchFamily="2" charset="0"/>
              </a:rPr>
              <a:t>			Transit time</a:t>
            </a:r>
          </a:p>
          <a:p>
            <a:endParaRPr lang="en-US" sz="2000" b="1" dirty="0">
              <a:latin typeface="Helvetica" pitchFamily="2" charset="0"/>
            </a:endParaRPr>
          </a:p>
          <a:p>
            <a:endParaRPr lang="en-US" sz="2000" b="1" dirty="0">
              <a:latin typeface="Helvetica" pitchFamily="2" charset="0"/>
            </a:endParaRPr>
          </a:p>
        </p:txBody>
      </p:sp>
      <p:sp>
        <p:nvSpPr>
          <p:cNvPr id="7" name="TextBox 6">
            <a:extLst>
              <a:ext uri="{FF2B5EF4-FFF2-40B4-BE49-F238E27FC236}">
                <a16:creationId xmlns:a16="http://schemas.microsoft.com/office/drawing/2014/main" id="{B8C6299A-8BC1-2D02-6E50-C292B2027D64}"/>
              </a:ext>
            </a:extLst>
          </p:cNvPr>
          <p:cNvSpPr txBox="1"/>
          <p:nvPr/>
        </p:nvSpPr>
        <p:spPr>
          <a:xfrm>
            <a:off x="76188" y="5211501"/>
            <a:ext cx="3622052" cy="261610"/>
          </a:xfrm>
          <a:prstGeom prst="rect">
            <a:avLst/>
          </a:prstGeom>
          <a:noFill/>
        </p:spPr>
        <p:txBody>
          <a:bodyPr wrap="square" rtlCol="0">
            <a:spAutoFit/>
          </a:bodyPr>
          <a:lstStyle/>
          <a:p>
            <a:r>
              <a:rPr lang="en-US" sz="1100" i="1" dirty="0">
                <a:latin typeface="Helvetica" pitchFamily="2" charset="0"/>
              </a:rPr>
              <a:t>See Metzler et al., 2018 for derivation of these formulae</a:t>
            </a:r>
          </a:p>
        </p:txBody>
      </p:sp>
    </p:spTree>
    <p:extLst>
      <p:ext uri="{BB962C8B-B14F-4D97-AF65-F5344CB8AC3E}">
        <p14:creationId xmlns:p14="http://schemas.microsoft.com/office/powerpoint/2010/main" val="1297519334"/>
      </p:ext>
    </p:extLst>
  </p:cSld>
  <p:clrMapOvr>
    <a:masterClrMapping/>
  </p:clrMapOvr>
  <mc:AlternateContent xmlns:mc="http://schemas.openxmlformats.org/markup-compatibility/2006" xmlns:p14="http://schemas.microsoft.com/office/powerpoint/2010/main">
    <mc:Choice Requires="p14">
      <p:transition spd="slow" p14:dur="2000" advClick="0" advTm="24676"/>
    </mc:Choice>
    <mc:Fallback xmlns="">
      <p:transition spd="slow" advClick="0" advTm="2467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8AAB83-F642-6E2B-98BB-8F1615E46305}"/>
                  </a:ext>
                </a:extLst>
              </p:cNvPr>
              <p:cNvSpPr txBox="1"/>
              <p:nvPr/>
            </p:nvSpPr>
            <p:spPr>
              <a:xfrm>
                <a:off x="511082" y="3908834"/>
                <a:ext cx="5208310" cy="1332288"/>
              </a:xfrm>
              <a:prstGeom prst="rect">
                <a:avLst/>
              </a:prstGeom>
              <a:solidFill>
                <a:schemeClr val="bg1"/>
              </a:solidFill>
            </p:spPr>
            <p:txBody>
              <a:bodyPr wrap="square">
                <a:spAutoFit/>
              </a:bodyPr>
              <a:lstStyle/>
              <a:p>
                <a:pPr>
                  <a:spcAft>
                    <a:spcPts val="1800"/>
                  </a:spcAft>
                </a:pPr>
                <a:endParaRPr lang="en-US" i="1" dirty="0">
                  <a:solidFill>
                    <a:srgbClr val="836967"/>
                  </a:solidFill>
                  <a:latin typeface="Cambria Math" panose="02040503050406030204" pitchFamily="18" charset="0"/>
                </a:endParaRPr>
              </a:p>
              <a:p>
                <a:pPr>
                  <a:spcAft>
                    <a:spcPts val="1200"/>
                  </a:spcAft>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𝑖𝑗</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0</m:t>
                              </m:r>
                            </m:e>
                            <m:sub>
                              <m:r>
                                <a:rPr lang="en-US" i="1">
                                  <a:latin typeface="Cambria Math" panose="02040503050406030204" pitchFamily="18" charset="0"/>
                                </a:rPr>
                                <m:t>𝑗</m:t>
                              </m:r>
                            </m:sub>
                          </m:sSub>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𝑇</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m:oMathPara>
                </a14:m>
                <a:endParaRPr lang="en-US" dirty="0"/>
              </a:p>
              <a:p>
                <a:pPr>
                  <a:spcAft>
                    <a:spcPts val="1200"/>
                  </a:spcAft>
                </a:pPr>
                <a:r>
                  <a:rPr lang="en-US" sz="1600" dirty="0">
                    <a:latin typeface="Helvetica"/>
                    <a:cs typeface="Helvetica"/>
                  </a:rPr>
                  <a:t>µ = mean or median age or transit time</a:t>
                </a:r>
              </a:p>
            </p:txBody>
          </p:sp>
        </mc:Choice>
        <mc:Fallback xmlns="">
          <p:sp>
            <p:nvSpPr>
              <p:cNvPr id="13" name="TextBox 12">
                <a:extLst>
                  <a:ext uri="{FF2B5EF4-FFF2-40B4-BE49-F238E27FC236}">
                    <a16:creationId xmlns:a16="http://schemas.microsoft.com/office/drawing/2014/main" id="{128AAB83-F642-6E2B-98BB-8F1615E46305}"/>
                  </a:ext>
                </a:extLst>
              </p:cNvPr>
              <p:cNvSpPr txBox="1">
                <a:spLocks noRot="1" noChangeAspect="1" noMove="1" noResize="1" noEditPoints="1" noAdjustHandles="1" noChangeArrowheads="1" noChangeShapeType="1" noTextEdit="1"/>
              </p:cNvSpPr>
              <p:nvPr/>
            </p:nvSpPr>
            <p:spPr>
              <a:xfrm>
                <a:off x="511082" y="3908834"/>
                <a:ext cx="5208310" cy="1332288"/>
              </a:xfrm>
              <a:prstGeom prst="rect">
                <a:avLst/>
              </a:prstGeom>
              <a:blipFill>
                <a:blip r:embed="rId3"/>
                <a:stretch>
                  <a:fillRect l="-730" b="-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F15D3C-B5D0-4BA2-003D-86A1AF5F16A2}"/>
                  </a:ext>
                </a:extLst>
              </p:cNvPr>
              <p:cNvSpPr txBox="1"/>
              <p:nvPr/>
            </p:nvSpPr>
            <p:spPr>
              <a:xfrm>
                <a:off x="1805940" y="2930580"/>
                <a:ext cx="6334106" cy="614207"/>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𝜏</m:t>
                          </m:r>
                        </m:e>
                      </m:d>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m:t>
                          </m:r>
                        </m:e>
                        <m:sup>
                          <m:r>
                            <a:rPr lang="en-US" i="1">
                              <a:latin typeface="Cambria Math" panose="02040503050406030204" pitchFamily="18" charset="0"/>
                            </a:rPr>
                            <m:t>𝑇</m:t>
                          </m:r>
                        </m:sup>
                      </m:sSup>
                      <m:r>
                        <a:rPr lang="en-US" i="0">
                          <a:latin typeface="Cambria Math" panose="02040503050406030204" pitchFamily="18" charset="0"/>
                        </a:rPr>
                        <m:t>∙</m:t>
                      </m:r>
                      <m:r>
                        <a:rPr lang="en-US" b="1" i="0">
                          <a:latin typeface="Cambria Math" panose="02040503050406030204" pitchFamily="18" charset="0"/>
                        </a:rPr>
                        <m:t>𝐁</m:t>
                      </m:r>
                      <m:r>
                        <a:rPr lang="en-US" b="0" i="0">
                          <a:latin typeface="Cambria Math" panose="02040503050406030204" pitchFamily="18" charset="0"/>
                        </a:rPr>
                        <m:t> ∙ </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r>
                            <a:rPr lang="en-US" b="0" i="1">
                              <a:latin typeface="Cambria Math" panose="02040503050406030204" pitchFamily="18" charset="0"/>
                            </a:rPr>
                            <m:t>𝜏</m:t>
                          </m:r>
                          <m:r>
                            <a:rPr lang="en-US" b="0" i="0">
                              <a:latin typeface="Cambria Math" panose="02040503050406030204" pitchFamily="18" charset="0"/>
                            </a:rPr>
                            <m:t>∙</m:t>
                          </m:r>
                          <m:r>
                            <a:rPr lang="en-US" b="1" i="0">
                              <a:latin typeface="Cambria Math" panose="02040503050406030204" pitchFamily="18" charset="0"/>
                            </a:rPr>
                            <m:t>𝐁</m:t>
                          </m:r>
                        </m:sup>
                      </m:sSup>
                      <m:r>
                        <a:rPr lang="en-US" b="0" i="0">
                          <a:latin typeface="Cambria Math" panose="02040503050406030204" pitchFamily="18" charset="0"/>
                        </a:rPr>
                        <m:t>∙ </m:t>
                      </m:r>
                      <m:f>
                        <m:fPr>
                          <m:ctrlPr>
                            <a:rPr lang="en-US" b="0" i="1">
                              <a:solidFill>
                                <a:srgbClr val="836967"/>
                              </a:solidFill>
                              <a:latin typeface="Cambria Math" panose="02040503050406030204" pitchFamily="18" charset="0"/>
                            </a:rPr>
                          </m:ctrlPr>
                        </m:fPr>
                        <m:num>
                          <m:r>
                            <a:rPr lang="en-US" b="1" i="0">
                              <a:latin typeface="Cambria Math" panose="02040503050406030204" pitchFamily="18" charset="0"/>
                            </a:rPr>
                            <m:t>𝐮</m:t>
                          </m:r>
                        </m:num>
                        <m:den>
                          <m:nary>
                            <m:naryPr>
                              <m:chr m:val="∑"/>
                              <m:subHide m:val="on"/>
                              <m:supHide m:val="on"/>
                              <m:ctrlPr>
                                <a:rPr lang="en-US" b="1" i="1">
                                  <a:latin typeface="Cambria Math" panose="02040503050406030204" pitchFamily="18" charset="0"/>
                                </a:rPr>
                              </m:ctrlPr>
                            </m:naryPr>
                            <m:sub/>
                            <m:sup/>
                            <m:e>
                              <m:r>
                                <a:rPr lang="en-US" b="1" i="0">
                                  <a:latin typeface="Cambria Math" panose="02040503050406030204" pitchFamily="18" charset="0"/>
                                </a:rPr>
                                <m:t>𝐮</m:t>
                              </m:r>
                            </m:e>
                          </m:nary>
                        </m:den>
                      </m:f>
                    </m:oMath>
                  </m:oMathPara>
                </a14:m>
                <a:endParaRPr lang="en-US" dirty="0"/>
              </a:p>
            </p:txBody>
          </p:sp>
        </mc:Choice>
        <mc:Fallback xmlns="">
          <p:sp>
            <p:nvSpPr>
              <p:cNvPr id="9" name="TextBox 8">
                <a:extLst>
                  <a:ext uri="{FF2B5EF4-FFF2-40B4-BE49-F238E27FC236}">
                    <a16:creationId xmlns:a16="http://schemas.microsoft.com/office/drawing/2014/main" id="{81F15D3C-B5D0-4BA2-003D-86A1AF5F16A2}"/>
                  </a:ext>
                </a:extLst>
              </p:cNvPr>
              <p:cNvSpPr txBox="1">
                <a:spLocks noRot="1" noChangeAspect="1" noMove="1" noResize="1" noEditPoints="1" noAdjustHandles="1" noChangeArrowheads="1" noChangeShapeType="1" noTextEdit="1"/>
              </p:cNvSpPr>
              <p:nvPr/>
            </p:nvSpPr>
            <p:spPr>
              <a:xfrm>
                <a:off x="1805940" y="2930580"/>
                <a:ext cx="6334106" cy="614207"/>
              </a:xfrm>
              <a:prstGeom prst="rect">
                <a:avLst/>
              </a:prstGeom>
              <a:blipFill>
                <a:blip r:embed="rId4"/>
                <a:stretch>
                  <a:fillRect t="-26531" b="-10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B67653-61E8-005C-6EE6-12D1729EA7C0}"/>
                  </a:ext>
                </a:extLst>
              </p:cNvPr>
              <p:cNvSpPr txBox="1"/>
              <p:nvPr/>
            </p:nvSpPr>
            <p:spPr>
              <a:xfrm>
                <a:off x="1805940" y="1963271"/>
                <a:ext cx="6334106" cy="658065"/>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𝑎</m:t>
                          </m:r>
                        </m:e>
                      </m:d>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m:t>
                          </m:r>
                        </m:e>
                        <m:sup>
                          <m:r>
                            <a:rPr lang="en-US" i="1">
                              <a:latin typeface="Cambria Math" panose="02040503050406030204" pitchFamily="18" charset="0"/>
                            </a:rPr>
                            <m:t>𝑇</m:t>
                          </m:r>
                        </m:sup>
                      </m:sSup>
                      <m:r>
                        <a:rPr lang="en-US" i="0">
                          <a:latin typeface="Cambria Math" panose="02040503050406030204" pitchFamily="18" charset="0"/>
                        </a:rPr>
                        <m:t>∙</m:t>
                      </m:r>
                      <m:r>
                        <a:rPr lang="en-US" b="1" i="0">
                          <a:latin typeface="Cambria Math" panose="02040503050406030204" pitchFamily="18" charset="0"/>
                        </a:rPr>
                        <m:t>𝐁</m:t>
                      </m:r>
                      <m:r>
                        <a:rPr lang="en-US" b="0" i="0">
                          <a:latin typeface="Cambria Math" panose="02040503050406030204" pitchFamily="18" charset="0"/>
                        </a:rPr>
                        <m:t> ∙ </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r>
                            <a:rPr lang="en-US" b="0" i="1">
                              <a:latin typeface="Cambria Math" panose="02040503050406030204" pitchFamily="18" charset="0"/>
                            </a:rPr>
                            <m:t>𝑎</m:t>
                          </m:r>
                          <m:r>
                            <a:rPr lang="en-US" b="0" i="0">
                              <a:latin typeface="Cambria Math" panose="02040503050406030204" pitchFamily="18" charset="0"/>
                            </a:rPr>
                            <m:t>∙</m:t>
                          </m:r>
                          <m:r>
                            <a:rPr lang="en-US" b="1" i="0">
                              <a:latin typeface="Cambria Math" panose="02040503050406030204" pitchFamily="18" charset="0"/>
                            </a:rPr>
                            <m:t>𝐁</m:t>
                          </m:r>
                        </m:sup>
                      </m:sSup>
                      <m:r>
                        <a:rPr lang="en-US" b="0" i="0">
                          <a:latin typeface="Cambria Math" panose="02040503050406030204" pitchFamily="18" charset="0"/>
                        </a:rPr>
                        <m:t>∙ </m:t>
                      </m:r>
                      <m:f>
                        <m:fPr>
                          <m:ctrlPr>
                            <a:rPr lang="en-US" b="0" i="1">
                              <a:solidFill>
                                <a:srgbClr val="836967"/>
                              </a:solidFill>
                              <a:latin typeface="Cambria Math" panose="02040503050406030204" pitchFamily="18" charset="0"/>
                            </a:rPr>
                          </m:ctrlPr>
                        </m:fPr>
                        <m:num>
                          <m:r>
                            <a:rPr lang="en-US" b="1" i="0">
                              <a:latin typeface="Cambria Math" panose="02040503050406030204" pitchFamily="18" charset="0"/>
                            </a:rPr>
                            <m:t>𝐂</m:t>
                          </m:r>
                        </m:num>
                        <m:den>
                          <m:nary>
                            <m:naryPr>
                              <m:chr m:val="∑"/>
                              <m:subHide m:val="on"/>
                              <m:supHide m:val="on"/>
                              <m:ctrlPr>
                                <a:rPr lang="en-US" b="1" i="1">
                                  <a:latin typeface="Cambria Math" panose="02040503050406030204" pitchFamily="18" charset="0"/>
                                </a:rPr>
                              </m:ctrlPr>
                            </m:naryPr>
                            <m:sub/>
                            <m:sup/>
                            <m:e>
                              <m:r>
                                <a:rPr lang="en-US" b="1" i="0">
                                  <a:latin typeface="Cambria Math" panose="02040503050406030204" pitchFamily="18" charset="0"/>
                                </a:rPr>
                                <m:t>𝐂</m:t>
                              </m:r>
                            </m:e>
                          </m:nary>
                        </m:den>
                      </m:f>
                    </m:oMath>
                  </m:oMathPara>
                </a14:m>
                <a:endParaRPr lang="en-US" dirty="0"/>
              </a:p>
            </p:txBody>
          </p:sp>
        </mc:Choice>
        <mc:Fallback xmlns="">
          <p:sp>
            <p:nvSpPr>
              <p:cNvPr id="6" name="TextBox 5">
                <a:extLst>
                  <a:ext uri="{FF2B5EF4-FFF2-40B4-BE49-F238E27FC236}">
                    <a16:creationId xmlns:a16="http://schemas.microsoft.com/office/drawing/2014/main" id="{E9B67653-61E8-005C-6EE6-12D1729EA7C0}"/>
                  </a:ext>
                </a:extLst>
              </p:cNvPr>
              <p:cNvSpPr txBox="1">
                <a:spLocks noRot="1" noChangeAspect="1" noMove="1" noResize="1" noEditPoints="1" noAdjustHandles="1" noChangeArrowheads="1" noChangeShapeType="1" noTextEdit="1"/>
              </p:cNvSpPr>
              <p:nvPr/>
            </p:nvSpPr>
            <p:spPr>
              <a:xfrm>
                <a:off x="1805940" y="1963271"/>
                <a:ext cx="6334106" cy="658065"/>
              </a:xfrm>
              <a:prstGeom prst="rect">
                <a:avLst/>
              </a:prstGeom>
              <a:blipFill>
                <a:blip r:embed="rId5"/>
                <a:stretch>
                  <a:fillRect t="-18868" b="-94340"/>
                </a:stretch>
              </a:blipFill>
            </p:spPr>
            <p:txBody>
              <a:bodyPr/>
              <a:lstStyle/>
              <a:p>
                <a:r>
                  <a:rPr lang="en-US">
                    <a:noFill/>
                  </a:rPr>
                  <a:t> </a:t>
                </a:r>
              </a:p>
            </p:txBody>
          </p:sp>
        </mc:Fallback>
      </mc:AlternateContent>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AGES &amp; TRANSIT TIMES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47</a:t>
            </a:fld>
            <a:endParaRPr lang="de-DE" dirty="0"/>
          </a:p>
        </p:txBody>
      </p:sp>
      <p:sp>
        <p:nvSpPr>
          <p:cNvPr id="2" name="TextBox 1">
            <a:extLst>
              <a:ext uri="{FF2B5EF4-FFF2-40B4-BE49-F238E27FC236}">
                <a16:creationId xmlns:a16="http://schemas.microsoft.com/office/drawing/2014/main" id="{609B14BE-8310-E04B-3B45-7C82C37CEF26}"/>
              </a:ext>
            </a:extLst>
          </p:cNvPr>
          <p:cNvSpPr txBox="1"/>
          <p:nvPr/>
        </p:nvSpPr>
        <p:spPr>
          <a:xfrm>
            <a:off x="511082" y="1194937"/>
            <a:ext cx="4641014" cy="3170099"/>
          </a:xfrm>
          <a:prstGeom prst="rect">
            <a:avLst/>
          </a:prstGeom>
          <a:noFill/>
        </p:spPr>
        <p:txBody>
          <a:bodyPr wrap="none" rtlCol="0">
            <a:spAutoFit/>
          </a:bodyPr>
          <a:lstStyle/>
          <a:p>
            <a:r>
              <a:rPr lang="en-US" sz="2000" b="1" dirty="0">
                <a:latin typeface="Helvetica" pitchFamily="2" charset="0"/>
              </a:rPr>
              <a:t>Probability distribution functions:</a:t>
            </a:r>
          </a:p>
          <a:p>
            <a:endParaRPr lang="en-US" sz="2000" b="1" dirty="0">
              <a:latin typeface="Helvetica" pitchFamily="2" charset="0"/>
            </a:endParaRPr>
          </a:p>
          <a:p>
            <a:endParaRPr lang="en-US" sz="2000" b="1" dirty="0">
              <a:latin typeface="Helvetica" pitchFamily="2" charset="0"/>
            </a:endParaRPr>
          </a:p>
          <a:p>
            <a:r>
              <a:rPr lang="en-US" sz="2000" b="1" dirty="0">
                <a:latin typeface="Helvetica" pitchFamily="2" charset="0"/>
              </a:rPr>
              <a:t>				Age</a:t>
            </a:r>
          </a:p>
          <a:p>
            <a:endParaRPr lang="en-US" sz="2000" b="1" dirty="0">
              <a:latin typeface="Helvetica" pitchFamily="2" charset="0"/>
            </a:endParaRPr>
          </a:p>
          <a:p>
            <a:endParaRPr lang="en-US" sz="2000" b="1" dirty="0">
              <a:latin typeface="Helvetica" pitchFamily="2" charset="0"/>
            </a:endParaRPr>
          </a:p>
          <a:p>
            <a:r>
              <a:rPr lang="en-US" sz="2000" b="1" dirty="0">
                <a:latin typeface="Helvetica" pitchFamily="2" charset="0"/>
              </a:rPr>
              <a:t>			Transit time</a:t>
            </a:r>
          </a:p>
          <a:p>
            <a:endParaRPr lang="en-US" sz="2000" b="1" dirty="0">
              <a:latin typeface="Helvetica" pitchFamily="2" charset="0"/>
            </a:endParaRPr>
          </a:p>
          <a:p>
            <a:endParaRPr lang="en-US" sz="2000" b="1" dirty="0">
              <a:latin typeface="Helvetica" pitchFamily="2" charset="0"/>
            </a:endParaRPr>
          </a:p>
          <a:p>
            <a:r>
              <a:rPr lang="en-US" sz="2000" b="1" dirty="0">
                <a:latin typeface="Helvetica" pitchFamily="2" charset="0"/>
              </a:rPr>
              <a:t>Generalized Bayesian linear models:</a:t>
            </a:r>
          </a:p>
        </p:txBody>
      </p:sp>
      <p:sp>
        <p:nvSpPr>
          <p:cNvPr id="15" name="TextBox 14">
            <a:extLst>
              <a:ext uri="{FF2B5EF4-FFF2-40B4-BE49-F238E27FC236}">
                <a16:creationId xmlns:a16="http://schemas.microsoft.com/office/drawing/2014/main" id="{56B8EDBB-3B27-FCC6-F1E2-66D1F5C84298}"/>
              </a:ext>
            </a:extLst>
          </p:cNvPr>
          <p:cNvSpPr txBox="1"/>
          <p:nvPr/>
        </p:nvSpPr>
        <p:spPr>
          <a:xfrm>
            <a:off x="5927201" y="3933072"/>
            <a:ext cx="2997723" cy="1308050"/>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Covariates:</a:t>
            </a:r>
          </a:p>
          <a:p>
            <a:pPr marL="0" lvl="1" algn="ctr">
              <a:spcAft>
                <a:spcPts val="600"/>
              </a:spcAft>
            </a:pPr>
            <a:r>
              <a:rPr lang="en-US" sz="1600" dirty="0">
                <a:latin typeface="Helvetica"/>
                <a:cs typeface="Helvetica"/>
              </a:rPr>
              <a:t>T (mean annual temperature)</a:t>
            </a:r>
          </a:p>
          <a:p>
            <a:pPr marL="0" lvl="1" algn="ctr">
              <a:spcAft>
                <a:spcPts val="600"/>
              </a:spcAft>
            </a:pPr>
            <a:r>
              <a:rPr lang="en-US" sz="1600" dirty="0">
                <a:latin typeface="Helvetica"/>
                <a:cs typeface="Helvetica"/>
              </a:rPr>
              <a:t>d (depth)</a:t>
            </a:r>
          </a:p>
          <a:p>
            <a:pPr marL="0" lvl="1" algn="ctr">
              <a:spcAft>
                <a:spcPts val="600"/>
              </a:spcAft>
            </a:pPr>
            <a:r>
              <a:rPr lang="en-US" sz="1600" dirty="0">
                <a:latin typeface="Helvetica"/>
                <a:cs typeface="Helvetica"/>
              </a:rPr>
              <a:t>OX (reactive minerals)</a:t>
            </a:r>
          </a:p>
        </p:txBody>
      </p:sp>
    </p:spTree>
    <p:extLst>
      <p:ext uri="{BB962C8B-B14F-4D97-AF65-F5344CB8AC3E}">
        <p14:creationId xmlns:p14="http://schemas.microsoft.com/office/powerpoint/2010/main" val="1430387821"/>
      </p:ext>
    </p:extLst>
  </p:cSld>
  <p:clrMapOvr>
    <a:masterClrMapping/>
  </p:clrMapOvr>
  <mc:AlternateContent xmlns:mc="http://schemas.openxmlformats.org/markup-compatibility/2006" xmlns:p14="http://schemas.microsoft.com/office/powerpoint/2010/main">
    <mc:Choice Requires="p14">
      <p:transition spd="slow" p14:dur="2000" advClick="0" advTm="35948"/>
    </mc:Choice>
    <mc:Fallback xmlns="">
      <p:transition spd="slow" advClick="0" advTm="3594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3" name="Title 1"/>
          <p:cNvSpPr txBox="1">
            <a:spLocks/>
          </p:cNvSpPr>
          <p:nvPr/>
        </p:nvSpPr>
        <p:spPr>
          <a:xfrm>
            <a:off x="2436520" y="1745597"/>
            <a:ext cx="4242740" cy="1839671"/>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4000" b="1" dirty="0">
                <a:solidFill>
                  <a:schemeClr val="bg1"/>
                </a:solidFill>
                <a:latin typeface="Verdana"/>
                <a:cs typeface="Verdana"/>
              </a:rPr>
              <a:t>RESULTS:</a:t>
            </a:r>
          </a:p>
          <a:p>
            <a:pPr>
              <a:spcAft>
                <a:spcPts val="600"/>
              </a:spcAft>
            </a:pPr>
            <a:r>
              <a:rPr lang="en-US" sz="3200" b="1" i="1" dirty="0">
                <a:solidFill>
                  <a:schemeClr val="bg1"/>
                </a:solidFill>
                <a:latin typeface="Verdana"/>
                <a:cs typeface="Verdana"/>
              </a:rPr>
              <a:t>Ages &amp; transit times</a:t>
            </a:r>
            <a:endParaRPr lang="en-US" sz="3600" b="1" i="1" dirty="0">
              <a:solidFill>
                <a:schemeClr val="bg1"/>
              </a:solidFill>
              <a:latin typeface="Verdana"/>
              <a:cs typeface="Verdana"/>
            </a:endParaRPr>
          </a:p>
        </p:txBody>
      </p:sp>
      <p:sp>
        <p:nvSpPr>
          <p:cNvPr id="2"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48</a:t>
            </a:fld>
            <a:endParaRPr lang="de-DE" dirty="0"/>
          </a:p>
        </p:txBody>
      </p:sp>
    </p:spTree>
    <p:extLst>
      <p:ext uri="{BB962C8B-B14F-4D97-AF65-F5344CB8AC3E}">
        <p14:creationId xmlns:p14="http://schemas.microsoft.com/office/powerpoint/2010/main" val="800563186"/>
      </p:ext>
    </p:extLst>
  </p:cSld>
  <p:clrMapOvr>
    <a:masterClrMapping/>
  </p:clrMapOvr>
  <mc:AlternateContent xmlns:mc="http://schemas.openxmlformats.org/markup-compatibility/2006" xmlns:p14="http://schemas.microsoft.com/office/powerpoint/2010/main">
    <mc:Choice Requires="p14">
      <p:transition spd="slow" p14:dur="2000" advClick="0" advTm="2765"/>
    </mc:Choice>
    <mc:Fallback xmlns="">
      <p:transition spd="slow" advClick="0" advTm="2765"/>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RADIOCARBON TIME SERIES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49</a:t>
            </a:fld>
            <a:endParaRPr lang="de-DE" dirty="0"/>
          </a:p>
        </p:txBody>
      </p:sp>
      <p:pic>
        <p:nvPicPr>
          <p:cNvPr id="7" name="Picture 6">
            <a:extLst>
              <a:ext uri="{FF2B5EF4-FFF2-40B4-BE49-F238E27FC236}">
                <a16:creationId xmlns:a16="http://schemas.microsoft.com/office/drawing/2014/main" id="{78500223-9140-278B-2276-C8A2DB41B499}"/>
              </a:ext>
            </a:extLst>
          </p:cNvPr>
          <p:cNvPicPr>
            <a:picLocks noChangeAspect="1"/>
          </p:cNvPicPr>
          <p:nvPr/>
        </p:nvPicPr>
        <p:blipFill>
          <a:blip r:embed="rId3"/>
          <a:stretch>
            <a:fillRect/>
          </a:stretch>
        </p:blipFill>
        <p:spPr>
          <a:xfrm>
            <a:off x="877886" y="978959"/>
            <a:ext cx="7404100" cy="4318000"/>
          </a:xfrm>
          <a:prstGeom prst="rect">
            <a:avLst/>
          </a:prstGeom>
        </p:spPr>
      </p:pic>
      <p:sp>
        <p:nvSpPr>
          <p:cNvPr id="8" name="Rectangle 7">
            <a:extLst>
              <a:ext uri="{FF2B5EF4-FFF2-40B4-BE49-F238E27FC236}">
                <a16:creationId xmlns:a16="http://schemas.microsoft.com/office/drawing/2014/main" id="{CD27F395-D8E3-34C4-CFBA-517FF242F662}"/>
              </a:ext>
            </a:extLst>
          </p:cNvPr>
          <p:cNvSpPr/>
          <p:nvPr/>
        </p:nvSpPr>
        <p:spPr>
          <a:xfrm>
            <a:off x="7010400" y="3342640"/>
            <a:ext cx="1198880" cy="6400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779C3E-A456-F865-3777-48325E1B0B34}"/>
              </a:ext>
            </a:extLst>
          </p:cNvPr>
          <p:cNvSpPr/>
          <p:nvPr/>
        </p:nvSpPr>
        <p:spPr>
          <a:xfrm>
            <a:off x="1412240" y="978959"/>
            <a:ext cx="1198880" cy="2605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321353"/>
      </p:ext>
    </p:extLst>
  </p:cSld>
  <p:clrMapOvr>
    <a:masterClrMapping/>
  </p:clrMapOvr>
  <mc:AlternateContent xmlns:mc="http://schemas.openxmlformats.org/markup-compatibility/2006" xmlns:p14="http://schemas.microsoft.com/office/powerpoint/2010/main">
    <mc:Choice Requires="p14">
      <p:transition p14:dur="0" advClick="0" advTm="54525"/>
    </mc:Choice>
    <mc:Fallback xmlns="">
      <p:transition advClick="0" advTm="5452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CLIMATE CHANGE AND SOIL C</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5</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a:t>
            </a:fld>
            <a:endParaRPr lang="de-DE" dirty="0"/>
          </a:p>
        </p:txBody>
      </p:sp>
      <p:grpSp>
        <p:nvGrpSpPr>
          <p:cNvPr id="48" name="Group 47">
            <a:extLst>
              <a:ext uri="{FF2B5EF4-FFF2-40B4-BE49-F238E27FC236}">
                <a16:creationId xmlns:a16="http://schemas.microsoft.com/office/drawing/2014/main" id="{FA87945E-A741-F16B-A089-48C44CBF2F69}"/>
              </a:ext>
            </a:extLst>
          </p:cNvPr>
          <p:cNvGrpSpPr/>
          <p:nvPr/>
        </p:nvGrpSpPr>
        <p:grpSpPr>
          <a:xfrm>
            <a:off x="1616839" y="1418219"/>
            <a:ext cx="5887837" cy="2342682"/>
            <a:chOff x="1689991" y="1409075"/>
            <a:chExt cx="5887837" cy="2342682"/>
          </a:xfrm>
        </p:grpSpPr>
        <p:sp>
          <p:nvSpPr>
            <p:cNvPr id="45" name="TextBox 44">
              <a:extLst>
                <a:ext uri="{FF2B5EF4-FFF2-40B4-BE49-F238E27FC236}">
                  <a16:creationId xmlns:a16="http://schemas.microsoft.com/office/drawing/2014/main" id="{F69D6B43-A3ED-CB3C-0BC7-C5E61C3477FF}"/>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44" name="TextBox 43">
              <a:extLst>
                <a:ext uri="{FF2B5EF4-FFF2-40B4-BE49-F238E27FC236}">
                  <a16:creationId xmlns:a16="http://schemas.microsoft.com/office/drawing/2014/main" id="{4B88936C-9002-562D-A8D9-115C159ACA53}"/>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43" name="TextBox 42">
              <a:extLst>
                <a:ext uri="{FF2B5EF4-FFF2-40B4-BE49-F238E27FC236}">
                  <a16:creationId xmlns:a16="http://schemas.microsoft.com/office/drawing/2014/main" id="{E60D68FA-751A-1054-56C6-4D8251507EE7}"/>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19" name="Rectangle 18">
              <a:extLst>
                <a:ext uri="{FF2B5EF4-FFF2-40B4-BE49-F238E27FC236}">
                  <a16:creationId xmlns:a16="http://schemas.microsoft.com/office/drawing/2014/main" id="{03FCE69E-0E84-5140-4BE3-DF73D920DC10}"/>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36F873E4-8BD7-8444-3088-A77AABC48A11}"/>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8780C5A-068B-A2C6-3663-2D3AA4C9C64C}"/>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39" name="Straight Connector 38">
              <a:extLst>
                <a:ext uri="{FF2B5EF4-FFF2-40B4-BE49-F238E27FC236}">
                  <a16:creationId xmlns:a16="http://schemas.microsoft.com/office/drawing/2014/main" id="{22D9C49B-84D1-2A3F-581B-E6FA9481B945}"/>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1CF427D-B10C-CAF5-FD3E-6C9ADF7FCC4B}"/>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EFB2752-93F4-97AF-73B3-8AB359100A2B}"/>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F51481C-E0E8-CC0B-8E51-C5BD040DAE37}"/>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AB1518D-9A8B-A0B3-123E-95966A58230D}"/>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grpSp>
      <p:sp>
        <p:nvSpPr>
          <p:cNvPr id="75" name="TextBox 74">
            <a:extLst>
              <a:ext uri="{FF2B5EF4-FFF2-40B4-BE49-F238E27FC236}">
                <a16:creationId xmlns:a16="http://schemas.microsoft.com/office/drawing/2014/main" id="{C79B91C4-6B48-F282-FC3F-AE1E57930088}"/>
              </a:ext>
            </a:extLst>
          </p:cNvPr>
          <p:cNvSpPr txBox="1"/>
          <p:nvPr/>
        </p:nvSpPr>
        <p:spPr>
          <a:xfrm>
            <a:off x="2507231" y="4053616"/>
            <a:ext cx="1918741" cy="646331"/>
          </a:xfrm>
          <a:prstGeom prst="rect">
            <a:avLst/>
          </a:prstGeom>
          <a:noFill/>
        </p:spPr>
        <p:txBody>
          <a:bodyPr wrap="square" rtlCol="0">
            <a:spAutoFit/>
          </a:bodyPr>
          <a:lstStyle/>
          <a:p>
            <a:r>
              <a:rPr lang="en-US" sz="1200" b="1" dirty="0">
                <a:latin typeface="Helvetica" pitchFamily="2" charset="0"/>
              </a:rPr>
              <a:t>Model mean after adjusting temperature sensitivity (Q10)</a:t>
            </a:r>
          </a:p>
        </p:txBody>
      </p:sp>
      <p:sp>
        <p:nvSpPr>
          <p:cNvPr id="113" name="TextBox 112">
            <a:extLst>
              <a:ext uri="{FF2B5EF4-FFF2-40B4-BE49-F238E27FC236}">
                <a16:creationId xmlns:a16="http://schemas.microsoft.com/office/drawing/2014/main" id="{ACD955B5-8B7A-1261-DF2A-642559817D65}"/>
              </a:ext>
            </a:extLst>
          </p:cNvPr>
          <p:cNvSpPr txBox="1"/>
          <p:nvPr/>
        </p:nvSpPr>
        <p:spPr>
          <a:xfrm>
            <a:off x="134913" y="2248063"/>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120" name="TextBox 119">
            <a:extLst>
              <a:ext uri="{FF2B5EF4-FFF2-40B4-BE49-F238E27FC236}">
                <a16:creationId xmlns:a16="http://schemas.microsoft.com/office/drawing/2014/main" id="{78E2BB38-334D-709E-688D-EC3531497141}"/>
              </a:ext>
            </a:extLst>
          </p:cNvPr>
          <p:cNvSpPr txBox="1"/>
          <p:nvPr/>
        </p:nvSpPr>
        <p:spPr>
          <a:xfrm>
            <a:off x="76188" y="5211501"/>
            <a:ext cx="3349752" cy="261610"/>
          </a:xfrm>
          <a:prstGeom prst="rect">
            <a:avLst/>
          </a:prstGeom>
          <a:noFill/>
        </p:spPr>
        <p:txBody>
          <a:bodyPr wrap="square" rtlCol="0">
            <a:spAutoFit/>
          </a:bodyPr>
          <a:lstStyle/>
          <a:p>
            <a:r>
              <a:rPr lang="en-US" sz="1100" dirty="0">
                <a:latin typeface="Helvetica" pitchFamily="2" charset="0"/>
              </a:rPr>
              <a:t>(figure adapted from Todd-Brown et al., 2018)</a:t>
            </a:r>
          </a:p>
        </p:txBody>
      </p:sp>
      <p:sp>
        <p:nvSpPr>
          <p:cNvPr id="133" name="Oval 132">
            <a:extLst>
              <a:ext uri="{FF2B5EF4-FFF2-40B4-BE49-F238E27FC236}">
                <a16:creationId xmlns:a16="http://schemas.microsoft.com/office/drawing/2014/main" id="{5DF28852-3858-A06F-3440-2D2DB17E0FBC}"/>
              </a:ext>
            </a:extLst>
          </p:cNvPr>
          <p:cNvSpPr/>
          <p:nvPr/>
        </p:nvSpPr>
        <p:spPr>
          <a:xfrm>
            <a:off x="2316480" y="411930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4" name="Group 133">
            <a:extLst>
              <a:ext uri="{FF2B5EF4-FFF2-40B4-BE49-F238E27FC236}">
                <a16:creationId xmlns:a16="http://schemas.microsoft.com/office/drawing/2014/main" id="{AC9A4C2C-8D92-6885-CFAD-CDD52C50744B}"/>
              </a:ext>
            </a:extLst>
          </p:cNvPr>
          <p:cNvGrpSpPr/>
          <p:nvPr/>
        </p:nvGrpSpPr>
        <p:grpSpPr>
          <a:xfrm>
            <a:off x="2228088" y="1768190"/>
            <a:ext cx="4917168" cy="1335172"/>
            <a:chOff x="2228088" y="1768190"/>
            <a:chExt cx="4917168" cy="1335172"/>
          </a:xfrm>
          <a:solidFill>
            <a:schemeClr val="tx1">
              <a:alpha val="50000"/>
            </a:schemeClr>
          </a:solidFill>
        </p:grpSpPr>
        <p:sp>
          <p:nvSpPr>
            <p:cNvPr id="136" name="Oval 135">
              <a:extLst>
                <a:ext uri="{FF2B5EF4-FFF2-40B4-BE49-F238E27FC236}">
                  <a16:creationId xmlns:a16="http://schemas.microsoft.com/office/drawing/2014/main" id="{3F9D0AFB-AE9E-5081-754F-04962C19807D}"/>
                </a:ext>
              </a:extLst>
            </p:cNvPr>
            <p:cNvSpPr/>
            <p:nvPr/>
          </p:nvSpPr>
          <p:spPr>
            <a:xfrm>
              <a:off x="7001256" y="257882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20AB8CE4-4E54-F368-A161-87CEE2FD02D1}"/>
                </a:ext>
              </a:extLst>
            </p:cNvPr>
            <p:cNvSpPr/>
            <p:nvPr/>
          </p:nvSpPr>
          <p:spPr>
            <a:xfrm>
              <a:off x="5955792" y="25098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15B1E0EE-83E9-F631-4E81-D0DCD4DA6A32}"/>
                </a:ext>
              </a:extLst>
            </p:cNvPr>
            <p:cNvSpPr/>
            <p:nvPr/>
          </p:nvSpPr>
          <p:spPr>
            <a:xfrm>
              <a:off x="6211824" y="23704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C38C220-11B0-29E5-CBF6-5A3A32E827BB}"/>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E7EA619-1C9D-AE5C-5E29-912EC1821466}"/>
                </a:ext>
              </a:extLst>
            </p:cNvPr>
            <p:cNvSpPr/>
            <p:nvPr/>
          </p:nvSpPr>
          <p:spPr>
            <a:xfrm>
              <a:off x="4354848" y="22777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30B4480-B429-2908-DFF8-A09B04B9EF48}"/>
                </a:ext>
              </a:extLst>
            </p:cNvPr>
            <p:cNvSpPr/>
            <p:nvPr/>
          </p:nvSpPr>
          <p:spPr>
            <a:xfrm>
              <a:off x="4611414" y="24346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D9164A2E-82CB-FC40-948D-76C938F2867A}"/>
                </a:ext>
              </a:extLst>
            </p:cNvPr>
            <p:cNvSpPr/>
            <p:nvPr/>
          </p:nvSpPr>
          <p:spPr>
            <a:xfrm>
              <a:off x="2763786" y="254763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50DEADC-21E4-83FD-58D8-28979253B934}"/>
                </a:ext>
              </a:extLst>
            </p:cNvPr>
            <p:cNvSpPr/>
            <p:nvPr/>
          </p:nvSpPr>
          <p:spPr>
            <a:xfrm>
              <a:off x="3035058" y="2544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96DB2834-7CD6-2184-DF0C-416307AC0FB5}"/>
                </a:ext>
              </a:extLst>
            </p:cNvPr>
            <p:cNvSpPr/>
            <p:nvPr/>
          </p:nvSpPr>
          <p:spPr>
            <a:xfrm>
              <a:off x="3306330" y="25903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E89EE02-2BAF-C165-D0BD-1699C356FE41}"/>
                </a:ext>
              </a:extLst>
            </p:cNvPr>
            <p:cNvSpPr/>
            <p:nvPr/>
          </p:nvSpPr>
          <p:spPr>
            <a:xfrm>
              <a:off x="3568458" y="25273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35D496D-3C82-EF5E-513A-B6594359ED92}"/>
                </a:ext>
              </a:extLst>
            </p:cNvPr>
            <p:cNvSpPr/>
            <p:nvPr/>
          </p:nvSpPr>
          <p:spPr>
            <a:xfrm>
              <a:off x="3830586" y="257303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BAFD9C9-822A-FFA0-4D42-752C5D6E3E27}"/>
                </a:ext>
              </a:extLst>
            </p:cNvPr>
            <p:cNvSpPr/>
            <p:nvPr/>
          </p:nvSpPr>
          <p:spPr>
            <a:xfrm>
              <a:off x="4083570" y="256896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235DA3B-B8B6-044A-AC5F-ED27F846C181}"/>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5F914002-D918-8B15-9C12-34BACAA99B91}"/>
                </a:ext>
              </a:extLst>
            </p:cNvPr>
            <p:cNvSpPr/>
            <p:nvPr/>
          </p:nvSpPr>
          <p:spPr>
            <a:xfrm>
              <a:off x="5144814" y="29589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4F5DFB40-525B-27F0-8223-AF4C311FDA8C}"/>
                </a:ext>
              </a:extLst>
            </p:cNvPr>
            <p:cNvSpPr/>
            <p:nvPr/>
          </p:nvSpPr>
          <p:spPr>
            <a:xfrm>
              <a:off x="5406942" y="29487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57A5F67-5D3A-7079-5570-33C80D0DAF8F}"/>
                </a:ext>
              </a:extLst>
            </p:cNvPr>
            <p:cNvSpPr/>
            <p:nvPr/>
          </p:nvSpPr>
          <p:spPr>
            <a:xfrm>
              <a:off x="5678214" y="264499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14AA401-D62E-4A10-C19F-DFCDE165DD3E}"/>
                </a:ext>
              </a:extLst>
            </p:cNvPr>
            <p:cNvSpPr/>
            <p:nvPr/>
          </p:nvSpPr>
          <p:spPr>
            <a:xfrm>
              <a:off x="6470694" y="282381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4BF6DE9-FA07-68DE-9512-C70024207E6B}"/>
                </a:ext>
              </a:extLst>
            </p:cNvPr>
            <p:cNvSpPr/>
            <p:nvPr/>
          </p:nvSpPr>
          <p:spPr>
            <a:xfrm>
              <a:off x="6741966" y="17681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4" name="Oval 153">
            <a:extLst>
              <a:ext uri="{FF2B5EF4-FFF2-40B4-BE49-F238E27FC236}">
                <a16:creationId xmlns:a16="http://schemas.microsoft.com/office/drawing/2014/main" id="{E5019D58-86B3-0879-D135-584A9786EF38}"/>
              </a:ext>
            </a:extLst>
          </p:cNvPr>
          <p:cNvSpPr/>
          <p:nvPr/>
        </p:nvSpPr>
        <p:spPr>
          <a:xfrm>
            <a:off x="2496312" y="2836672"/>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06968512-9A7E-9791-F79D-C64BD50FA684}"/>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BF7AA4AD-3871-340D-7387-BA83C65627F0}"/>
              </a:ext>
            </a:extLst>
          </p:cNvPr>
          <p:cNvGrpSpPr/>
          <p:nvPr/>
        </p:nvGrpSpPr>
        <p:grpSpPr>
          <a:xfrm>
            <a:off x="2563318" y="2041160"/>
            <a:ext cx="3979887" cy="986853"/>
            <a:chOff x="2570813" y="2041160"/>
            <a:chExt cx="3979887" cy="986853"/>
          </a:xfrm>
        </p:grpSpPr>
        <p:cxnSp>
          <p:nvCxnSpPr>
            <p:cNvPr id="160" name="Straight Arrow Connector 159">
              <a:extLst>
                <a:ext uri="{FF2B5EF4-FFF2-40B4-BE49-F238E27FC236}">
                  <a16:creationId xmlns:a16="http://schemas.microsoft.com/office/drawing/2014/main" id="{D8DE736F-EEFE-1F1B-72DA-D0D288C9C0D8}"/>
                </a:ext>
              </a:extLst>
            </p:cNvPr>
            <p:cNvCxnSpPr/>
            <p:nvPr/>
          </p:nvCxnSpPr>
          <p:spPr>
            <a:xfrm>
              <a:off x="2570813" y="2690734"/>
              <a:ext cx="0" cy="24733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1DE8B143-ABC5-C504-D97E-3ECA101F5B86}"/>
                </a:ext>
              </a:extLst>
            </p:cNvPr>
            <p:cNvCxnSpPr>
              <a:cxnSpLocks/>
            </p:cNvCxnSpPr>
            <p:nvPr/>
          </p:nvCxnSpPr>
          <p:spPr>
            <a:xfrm>
              <a:off x="4432091" y="2041160"/>
              <a:ext cx="0" cy="33478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a:extLst>
                <a:ext uri="{FF2B5EF4-FFF2-40B4-BE49-F238E27FC236}">
                  <a16:creationId xmlns:a16="http://schemas.microsoft.com/office/drawing/2014/main" id="{DD134CBB-E5E1-D58B-2937-C4D643354B47}"/>
                </a:ext>
              </a:extLst>
            </p:cNvPr>
            <p:cNvCxnSpPr>
              <a:cxnSpLocks/>
            </p:cNvCxnSpPr>
            <p:nvPr/>
          </p:nvCxnSpPr>
          <p:spPr>
            <a:xfrm>
              <a:off x="4689422" y="2081134"/>
              <a:ext cx="0" cy="4297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68D6E84-E9B0-804A-CDE5-936707590F1D}"/>
                </a:ext>
              </a:extLst>
            </p:cNvPr>
            <p:cNvCxnSpPr>
              <a:cxnSpLocks/>
            </p:cNvCxnSpPr>
            <p:nvPr/>
          </p:nvCxnSpPr>
          <p:spPr>
            <a:xfrm>
              <a:off x="5224071" y="2548327"/>
              <a:ext cx="0" cy="47219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71EB4C8D-5671-28C2-2428-FEF878C6C8F8}"/>
                </a:ext>
              </a:extLst>
            </p:cNvPr>
            <p:cNvCxnSpPr>
              <a:cxnSpLocks/>
            </p:cNvCxnSpPr>
            <p:nvPr/>
          </p:nvCxnSpPr>
          <p:spPr>
            <a:xfrm>
              <a:off x="5496392" y="2580806"/>
              <a:ext cx="0" cy="4472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1E65EDDA-4985-7FA5-770C-6E3BE0FE861B}"/>
                </a:ext>
              </a:extLst>
            </p:cNvPr>
            <p:cNvCxnSpPr>
              <a:cxnSpLocks/>
            </p:cNvCxnSpPr>
            <p:nvPr/>
          </p:nvCxnSpPr>
          <p:spPr>
            <a:xfrm>
              <a:off x="5753723" y="2433403"/>
              <a:ext cx="0" cy="30230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8F95A09-E111-C7C8-307E-BB0CCA32BA8B}"/>
                </a:ext>
              </a:extLst>
            </p:cNvPr>
            <p:cNvCxnSpPr>
              <a:cxnSpLocks/>
            </p:cNvCxnSpPr>
            <p:nvPr/>
          </p:nvCxnSpPr>
          <p:spPr>
            <a:xfrm>
              <a:off x="6550700" y="2188564"/>
              <a:ext cx="0" cy="70453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C448BC39-6896-B613-68C0-16CDD2B5FF35}"/>
                </a:ext>
              </a:extLst>
            </p:cNvPr>
            <p:cNvCxnSpPr>
              <a:cxnSpLocks/>
            </p:cNvCxnSpPr>
            <p:nvPr/>
          </p:nvCxnSpPr>
          <p:spPr>
            <a:xfrm flipV="1">
              <a:off x="6018549" y="2570813"/>
              <a:ext cx="0" cy="209862"/>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146864EC-231F-4619-09DE-0A9D0031496F}"/>
                </a:ext>
              </a:extLst>
            </p:cNvPr>
            <p:cNvCxnSpPr>
              <a:cxnSpLocks/>
            </p:cNvCxnSpPr>
            <p:nvPr/>
          </p:nvCxnSpPr>
          <p:spPr>
            <a:xfrm flipV="1">
              <a:off x="6290871" y="2420911"/>
              <a:ext cx="0" cy="317292"/>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70" name="Straight Connector 169">
            <a:extLst>
              <a:ext uri="{FF2B5EF4-FFF2-40B4-BE49-F238E27FC236}">
                <a16:creationId xmlns:a16="http://schemas.microsoft.com/office/drawing/2014/main" id="{CD612FC4-FA2D-394C-3483-5F60BAE3AAA8}"/>
              </a:ext>
            </a:extLst>
          </p:cNvPr>
          <p:cNvCxnSpPr>
            <a:cxnSpLocks/>
          </p:cNvCxnSpPr>
          <p:nvPr/>
        </p:nvCxnSpPr>
        <p:spPr>
          <a:xfrm>
            <a:off x="4572000" y="417910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97BDD801-2EE3-F059-EC9D-933F591A68AA}"/>
              </a:ext>
            </a:extLst>
          </p:cNvPr>
          <p:cNvSpPr txBox="1"/>
          <p:nvPr/>
        </p:nvSpPr>
        <p:spPr>
          <a:xfrm>
            <a:off x="4895225" y="405361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172" name="Rectangle 171">
            <a:extLst>
              <a:ext uri="{FF2B5EF4-FFF2-40B4-BE49-F238E27FC236}">
                <a16:creationId xmlns:a16="http://schemas.microsoft.com/office/drawing/2014/main" id="{A023E3D0-68A4-87DC-0DA5-A25820567A8D}"/>
              </a:ext>
            </a:extLst>
          </p:cNvPr>
          <p:cNvSpPr/>
          <p:nvPr/>
        </p:nvSpPr>
        <p:spPr>
          <a:xfrm>
            <a:off x="2094229" y="2350162"/>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ABE3466E-5F18-1B60-A9EB-66309C636D0E}"/>
              </a:ext>
            </a:extLst>
          </p:cNvPr>
          <p:cNvSpPr/>
          <p:nvPr/>
        </p:nvSpPr>
        <p:spPr>
          <a:xfrm>
            <a:off x="4617639" y="430750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BE4197A1-3A7C-D2AE-018F-6235CB1E9EFB}"/>
              </a:ext>
            </a:extLst>
          </p:cNvPr>
          <p:cNvSpPr txBox="1"/>
          <p:nvPr/>
        </p:nvSpPr>
        <p:spPr>
          <a:xfrm>
            <a:off x="4895225" y="4255686"/>
            <a:ext cx="1918741" cy="276999"/>
          </a:xfrm>
          <a:prstGeom prst="rect">
            <a:avLst/>
          </a:prstGeom>
          <a:noFill/>
        </p:spPr>
        <p:txBody>
          <a:bodyPr wrap="square" rtlCol="0">
            <a:spAutoFit/>
          </a:bodyPr>
          <a:lstStyle/>
          <a:p>
            <a:r>
              <a:rPr lang="en-US" sz="1200" b="1" dirty="0">
                <a:latin typeface="Helvetica" pitchFamily="2" charset="0"/>
              </a:rPr>
              <a:t>± sd</a:t>
            </a:r>
          </a:p>
        </p:txBody>
      </p:sp>
      <p:sp>
        <p:nvSpPr>
          <p:cNvPr id="175" name="TextBox 174">
            <a:extLst>
              <a:ext uri="{FF2B5EF4-FFF2-40B4-BE49-F238E27FC236}">
                <a16:creationId xmlns:a16="http://schemas.microsoft.com/office/drawing/2014/main" id="{188CB19E-1BBC-BAC7-0F20-B72A3F871286}"/>
              </a:ext>
            </a:extLst>
          </p:cNvPr>
          <p:cNvSpPr txBox="1"/>
          <p:nvPr/>
        </p:nvSpPr>
        <p:spPr>
          <a:xfrm>
            <a:off x="7728179" y="1036991"/>
            <a:ext cx="986053" cy="646331"/>
          </a:xfrm>
          <a:prstGeom prst="rect">
            <a:avLst/>
          </a:prstGeom>
          <a:noFill/>
        </p:spPr>
        <p:txBody>
          <a:bodyPr wrap="square" rtlCol="0">
            <a:spAutoFit/>
          </a:bodyPr>
          <a:lstStyle/>
          <a:p>
            <a:pPr algn="ctr"/>
            <a:r>
              <a:rPr lang="en-US" b="1" dirty="0">
                <a:solidFill>
                  <a:srgbClr val="00B050"/>
                </a:solidFill>
                <a:latin typeface="Helvetica" pitchFamily="2" charset="0"/>
              </a:rPr>
              <a:t>inputs</a:t>
            </a:r>
          </a:p>
          <a:p>
            <a:pPr algn="ctr"/>
            <a:r>
              <a:rPr lang="en-US" b="1" dirty="0">
                <a:solidFill>
                  <a:srgbClr val="00B050"/>
                </a:solidFill>
                <a:latin typeface="Helvetica" pitchFamily="2" charset="0"/>
              </a:rPr>
              <a:t>+</a:t>
            </a:r>
          </a:p>
        </p:txBody>
      </p:sp>
      <p:sp>
        <p:nvSpPr>
          <p:cNvPr id="176" name="TextBox 175">
            <a:extLst>
              <a:ext uri="{FF2B5EF4-FFF2-40B4-BE49-F238E27FC236}">
                <a16:creationId xmlns:a16="http://schemas.microsoft.com/office/drawing/2014/main" id="{53A9369F-C85A-5524-2EC9-4D5E1FF46F50}"/>
              </a:ext>
            </a:extLst>
          </p:cNvPr>
          <p:cNvSpPr txBox="1"/>
          <p:nvPr/>
        </p:nvSpPr>
        <p:spPr>
          <a:xfrm>
            <a:off x="7280123" y="3393095"/>
            <a:ext cx="1918741" cy="646331"/>
          </a:xfrm>
          <a:prstGeom prst="rect">
            <a:avLst/>
          </a:prstGeom>
          <a:noFill/>
        </p:spPr>
        <p:txBody>
          <a:bodyPr wrap="square" rtlCol="0">
            <a:spAutoFit/>
          </a:bodyPr>
          <a:lstStyle/>
          <a:p>
            <a:pPr algn="ctr"/>
            <a:r>
              <a:rPr lang="en-US" b="1" dirty="0">
                <a:solidFill>
                  <a:srgbClr val="C00000"/>
                </a:solidFill>
                <a:latin typeface="Helvetica" pitchFamily="2" charset="0"/>
              </a:rPr>
              <a:t>+ decomposition</a:t>
            </a:r>
          </a:p>
        </p:txBody>
      </p:sp>
      <p:sp>
        <p:nvSpPr>
          <p:cNvPr id="177" name="Down Arrow 176">
            <a:extLst>
              <a:ext uri="{FF2B5EF4-FFF2-40B4-BE49-F238E27FC236}">
                <a16:creationId xmlns:a16="http://schemas.microsoft.com/office/drawing/2014/main" id="{1FE7AA20-3362-1226-1251-ADEFA75C0D5C}"/>
              </a:ext>
            </a:extLst>
          </p:cNvPr>
          <p:cNvSpPr/>
          <p:nvPr/>
        </p:nvSpPr>
        <p:spPr>
          <a:xfrm rot="10800000">
            <a:off x="7982062" y="1635911"/>
            <a:ext cx="484632" cy="860400"/>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Down Arrow 177">
            <a:extLst>
              <a:ext uri="{FF2B5EF4-FFF2-40B4-BE49-F238E27FC236}">
                <a16:creationId xmlns:a16="http://schemas.microsoft.com/office/drawing/2014/main" id="{141A9A82-BA9D-3937-319A-911F0063DD7A}"/>
              </a:ext>
            </a:extLst>
          </p:cNvPr>
          <p:cNvSpPr/>
          <p:nvPr/>
        </p:nvSpPr>
        <p:spPr>
          <a:xfrm>
            <a:off x="7988158" y="2600844"/>
            <a:ext cx="484632" cy="859263"/>
          </a:xfrm>
          <a:prstGeom prst="downArrow">
            <a:avLst/>
          </a:prstGeom>
          <a:gradFill>
            <a:gsLst>
              <a:gs pos="0">
                <a:srgbClr val="C00000"/>
              </a:gs>
              <a:gs pos="100000">
                <a:srgbClr val="FF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AA4C3323-A786-7EB5-ECA9-0109651B1CA7}"/>
              </a:ext>
            </a:extLst>
          </p:cNvPr>
          <p:cNvCxnSpPr>
            <a:cxnSpLocks/>
          </p:cNvCxnSpPr>
          <p:nvPr/>
        </p:nvCxnSpPr>
        <p:spPr>
          <a:xfrm>
            <a:off x="2080476" y="2520040"/>
            <a:ext cx="5424200"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8B96906-6C42-CF21-74F0-E49CED6E7871}"/>
              </a:ext>
            </a:extLst>
          </p:cNvPr>
          <p:cNvSpPr txBox="1"/>
          <p:nvPr/>
        </p:nvSpPr>
        <p:spPr>
          <a:xfrm>
            <a:off x="3357664" y="3710585"/>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Tree>
    <p:extLst>
      <p:ext uri="{BB962C8B-B14F-4D97-AF65-F5344CB8AC3E}">
        <p14:creationId xmlns:p14="http://schemas.microsoft.com/office/powerpoint/2010/main" val="2334296374"/>
      </p:ext>
    </p:extLst>
  </p:cSld>
  <p:clrMapOvr>
    <a:masterClrMapping/>
  </p:clrMapOvr>
  <mc:AlternateContent xmlns:mc="http://schemas.openxmlformats.org/markup-compatibility/2006" xmlns:p14="http://schemas.microsoft.com/office/powerpoint/2010/main">
    <mc:Choice Requires="p14">
      <p:transition spd="slow" p14:dur="2000" advClick="0" advTm="36113"/>
    </mc:Choice>
    <mc:Fallback xmlns="">
      <p:transition spd="slow" advClick="0" advTm="3611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RADIOCARBON TIME SERIES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50</a:t>
            </a:fld>
            <a:endParaRPr lang="de-DE" dirty="0"/>
          </a:p>
        </p:txBody>
      </p:sp>
      <p:pic>
        <p:nvPicPr>
          <p:cNvPr id="3" name="Picture 2">
            <a:extLst>
              <a:ext uri="{FF2B5EF4-FFF2-40B4-BE49-F238E27FC236}">
                <a16:creationId xmlns:a16="http://schemas.microsoft.com/office/drawing/2014/main" id="{B4CEC2ED-690C-4CDC-1ABF-8C5BD1A1FB9C}"/>
              </a:ext>
            </a:extLst>
          </p:cNvPr>
          <p:cNvPicPr>
            <a:picLocks noChangeAspect="1"/>
          </p:cNvPicPr>
          <p:nvPr/>
        </p:nvPicPr>
        <p:blipFill>
          <a:blip r:embed="rId3"/>
          <a:stretch>
            <a:fillRect/>
          </a:stretch>
        </p:blipFill>
        <p:spPr>
          <a:xfrm>
            <a:off x="877886" y="978959"/>
            <a:ext cx="7404100" cy="4318000"/>
          </a:xfrm>
          <a:prstGeom prst="rect">
            <a:avLst/>
          </a:prstGeom>
        </p:spPr>
      </p:pic>
      <p:sp>
        <p:nvSpPr>
          <p:cNvPr id="5" name="Rectangle 4">
            <a:extLst>
              <a:ext uri="{FF2B5EF4-FFF2-40B4-BE49-F238E27FC236}">
                <a16:creationId xmlns:a16="http://schemas.microsoft.com/office/drawing/2014/main" id="{FB00630A-161F-9DEF-0797-8BA0C72251EC}"/>
              </a:ext>
            </a:extLst>
          </p:cNvPr>
          <p:cNvSpPr/>
          <p:nvPr/>
        </p:nvSpPr>
        <p:spPr>
          <a:xfrm>
            <a:off x="7020560" y="3976593"/>
            <a:ext cx="1198880" cy="6400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EE1B25-2085-5EF3-D79D-EFEA8A360433}"/>
              </a:ext>
            </a:extLst>
          </p:cNvPr>
          <p:cNvSpPr/>
          <p:nvPr/>
        </p:nvSpPr>
        <p:spPr>
          <a:xfrm>
            <a:off x="1412240" y="978959"/>
            <a:ext cx="1198880" cy="2605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554771"/>
      </p:ext>
    </p:extLst>
  </p:cSld>
  <p:clrMapOvr>
    <a:masterClrMapping/>
  </p:clrMapOvr>
  <mc:AlternateContent xmlns:mc="http://schemas.openxmlformats.org/markup-compatibility/2006" xmlns:p14="http://schemas.microsoft.com/office/powerpoint/2010/main">
    <mc:Choice Requires="p14">
      <p:transition p14:dur="0" advClick="0" advTm="34935"/>
    </mc:Choice>
    <mc:Fallback xmlns="">
      <p:transition advClick="0" advTm="34935"/>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E75FDD-6532-9A21-08FC-FDE31204894F}"/>
              </a:ext>
            </a:extLst>
          </p:cNvPr>
          <p:cNvPicPr>
            <a:picLocks noChangeAspect="1"/>
          </p:cNvPicPr>
          <p:nvPr/>
        </p:nvPicPr>
        <p:blipFill>
          <a:blip r:embed="rId3"/>
          <a:stretch>
            <a:fillRect/>
          </a:stretch>
        </p:blipFill>
        <p:spPr>
          <a:xfrm>
            <a:off x="877886" y="978959"/>
            <a:ext cx="7404100" cy="4318000"/>
          </a:xfrm>
          <a:prstGeom prst="rect">
            <a:avLst/>
          </a:prstGeom>
        </p:spPr>
      </p:pic>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RADIOCARBON TIME SERIES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51</a:t>
            </a:fld>
            <a:endParaRPr lang="de-DE" dirty="0"/>
          </a:p>
        </p:txBody>
      </p:sp>
      <p:sp>
        <p:nvSpPr>
          <p:cNvPr id="5" name="Rectangle 4">
            <a:extLst>
              <a:ext uri="{FF2B5EF4-FFF2-40B4-BE49-F238E27FC236}">
                <a16:creationId xmlns:a16="http://schemas.microsoft.com/office/drawing/2014/main" id="{FB00630A-161F-9DEF-0797-8BA0C72251EC}"/>
              </a:ext>
            </a:extLst>
          </p:cNvPr>
          <p:cNvSpPr/>
          <p:nvPr/>
        </p:nvSpPr>
        <p:spPr>
          <a:xfrm>
            <a:off x="7020560" y="3854673"/>
            <a:ext cx="1198880" cy="6400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EE1B25-2085-5EF3-D79D-EFEA8A360433}"/>
              </a:ext>
            </a:extLst>
          </p:cNvPr>
          <p:cNvSpPr/>
          <p:nvPr/>
        </p:nvSpPr>
        <p:spPr>
          <a:xfrm>
            <a:off x="1412240" y="978959"/>
            <a:ext cx="1198880" cy="2605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7D2415-0147-77EA-655C-8CEBFDC137CE}"/>
              </a:ext>
            </a:extLst>
          </p:cNvPr>
          <p:cNvSpPr/>
          <p:nvPr/>
        </p:nvSpPr>
        <p:spPr>
          <a:xfrm>
            <a:off x="5039360" y="3854673"/>
            <a:ext cx="1544320" cy="89154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43790"/>
      </p:ext>
    </p:extLst>
  </p:cSld>
  <p:clrMapOvr>
    <a:masterClrMapping/>
  </p:clrMapOvr>
  <mc:AlternateContent xmlns:mc="http://schemas.openxmlformats.org/markup-compatibility/2006" xmlns:p14="http://schemas.microsoft.com/office/powerpoint/2010/main">
    <mc:Choice Requires="p14">
      <p:transition p14:dur="0" advClick="0" advTm="7638"/>
    </mc:Choice>
    <mc:Fallback xmlns="">
      <p:transition advClick="0" advTm="763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52</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3" name="Rectangle 2">
            <a:extLst>
              <a:ext uri="{FF2B5EF4-FFF2-40B4-BE49-F238E27FC236}">
                <a16:creationId xmlns:a16="http://schemas.microsoft.com/office/drawing/2014/main" id="{DB39F60D-CC0D-BAF0-8A70-B3AC38258A10}"/>
              </a:ext>
            </a:extLst>
          </p:cNvPr>
          <p:cNvSpPr/>
          <p:nvPr/>
        </p:nvSpPr>
        <p:spPr>
          <a:xfrm>
            <a:off x="3954780" y="905532"/>
            <a:ext cx="3497461"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7A49D8-9F5D-85C2-5666-9E44D4AC5FCC}"/>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
        <p:nvSpPr>
          <p:cNvPr id="8" name="Oval 7">
            <a:extLst>
              <a:ext uri="{FF2B5EF4-FFF2-40B4-BE49-F238E27FC236}">
                <a16:creationId xmlns:a16="http://schemas.microsoft.com/office/drawing/2014/main" id="{C99EEB7A-F127-81FA-345B-577F90DE8C8D}"/>
              </a:ext>
            </a:extLst>
          </p:cNvPr>
          <p:cNvSpPr/>
          <p:nvPr/>
        </p:nvSpPr>
        <p:spPr>
          <a:xfrm>
            <a:off x="2349911" y="823313"/>
            <a:ext cx="1120876" cy="369332"/>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168402"/>
      </p:ext>
    </p:extLst>
  </p:cSld>
  <p:clrMapOvr>
    <a:masterClrMapping/>
  </p:clrMapOvr>
  <mc:AlternateContent xmlns:mc="http://schemas.openxmlformats.org/markup-compatibility/2006" xmlns:p14="http://schemas.microsoft.com/office/powerpoint/2010/main">
    <mc:Choice Requires="p14">
      <p:transition p14:dur="0" advClick="0" advTm="79906"/>
    </mc:Choice>
    <mc:Fallback xmlns="">
      <p:transition advClick="0" advTm="7990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53</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3" name="Rectangle 2">
            <a:extLst>
              <a:ext uri="{FF2B5EF4-FFF2-40B4-BE49-F238E27FC236}">
                <a16:creationId xmlns:a16="http://schemas.microsoft.com/office/drawing/2014/main" id="{DB39F60D-CC0D-BAF0-8A70-B3AC38258A10}"/>
              </a:ext>
            </a:extLst>
          </p:cNvPr>
          <p:cNvSpPr/>
          <p:nvPr/>
        </p:nvSpPr>
        <p:spPr>
          <a:xfrm>
            <a:off x="5634990" y="905532"/>
            <a:ext cx="1817251"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58769F5-EC81-18B5-F868-EE0186A743A1}"/>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1896215638"/>
      </p:ext>
    </p:extLst>
  </p:cSld>
  <p:clrMapOvr>
    <a:masterClrMapping/>
  </p:clrMapOvr>
  <mc:AlternateContent xmlns:mc="http://schemas.openxmlformats.org/markup-compatibility/2006" xmlns:p14="http://schemas.microsoft.com/office/powerpoint/2010/main">
    <mc:Choice Requires="p14">
      <p:transition p14:dur="0" advClick="0" advTm="26045"/>
    </mc:Choice>
    <mc:Fallback xmlns="">
      <p:transition advClick="0" advTm="26045"/>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54</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15" name="TextBox 14">
            <a:extLst>
              <a:ext uri="{FF2B5EF4-FFF2-40B4-BE49-F238E27FC236}">
                <a16:creationId xmlns:a16="http://schemas.microsoft.com/office/drawing/2014/main" id="{C643CDD0-40E5-ECFF-B6B8-9662A47D7476}"/>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444538230"/>
      </p:ext>
    </p:extLst>
  </p:cSld>
  <p:clrMapOvr>
    <a:masterClrMapping/>
  </p:clrMapOvr>
  <mc:AlternateContent xmlns:mc="http://schemas.openxmlformats.org/markup-compatibility/2006" xmlns:p14="http://schemas.microsoft.com/office/powerpoint/2010/main">
    <mc:Choice Requires="p14">
      <p:transition p14:dur="0" advClick="0" advTm="47277"/>
    </mc:Choice>
    <mc:Fallback xmlns="">
      <p:transition advClick="0" advTm="47277"/>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1941C50-2771-274F-91FB-666265F8EBFD}"/>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55</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16" name="Rectangle 15">
            <a:extLst>
              <a:ext uri="{FF2B5EF4-FFF2-40B4-BE49-F238E27FC236}">
                <a16:creationId xmlns:a16="http://schemas.microsoft.com/office/drawing/2014/main" id="{7DEDCD9B-9969-9493-4033-66C9465E8A97}"/>
              </a:ext>
            </a:extLst>
          </p:cNvPr>
          <p:cNvSpPr/>
          <p:nvPr/>
        </p:nvSpPr>
        <p:spPr>
          <a:xfrm>
            <a:off x="227012" y="817272"/>
            <a:ext cx="8689975" cy="480628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EAD154E-A349-A149-2059-5478F03D4734}"/>
              </a:ext>
            </a:extLst>
          </p:cNvPr>
          <p:cNvSpPr txBox="1"/>
          <p:nvPr/>
        </p:nvSpPr>
        <p:spPr>
          <a:xfrm>
            <a:off x="156123" y="2278567"/>
            <a:ext cx="8831751" cy="1892826"/>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Parent material affects the temperature sensitivity of bulk ∆</a:t>
            </a:r>
            <a:r>
              <a:rPr lang="en-US" sz="2800" i="1" baseline="30000" dirty="0">
                <a:solidFill>
                  <a:srgbClr val="000000"/>
                </a:solidFill>
                <a:latin typeface="Helvetica"/>
                <a:cs typeface="Helvetica"/>
              </a:rPr>
              <a:t>14</a:t>
            </a:r>
            <a:r>
              <a:rPr lang="en-US" sz="2800" i="1" dirty="0">
                <a:solidFill>
                  <a:srgbClr val="000000"/>
                </a:solidFill>
                <a:latin typeface="Helvetica"/>
                <a:cs typeface="Helvetica"/>
              </a:rPr>
              <a:t>C</a:t>
            </a:r>
          </a:p>
          <a:p>
            <a:pPr marL="457200" lvl="2" indent="-457200" algn="ctr">
              <a:spcAft>
                <a:spcPts val="600"/>
              </a:spcAft>
              <a:buFont typeface="Wingdings" charset="2"/>
              <a:buChar char="Ø"/>
              <a:defRPr/>
            </a:pPr>
            <a:r>
              <a:rPr lang="en-US" sz="2800" i="1" dirty="0">
                <a:solidFill>
                  <a:srgbClr val="000000"/>
                </a:solidFill>
                <a:latin typeface="Helvetica"/>
                <a:cs typeface="Helvetica"/>
              </a:rPr>
              <a:t>Greatest differences among parent materials seen at the cool climate sites</a:t>
            </a:r>
          </a:p>
        </p:txBody>
      </p:sp>
    </p:spTree>
    <p:extLst>
      <p:ext uri="{BB962C8B-B14F-4D97-AF65-F5344CB8AC3E}">
        <p14:creationId xmlns:p14="http://schemas.microsoft.com/office/powerpoint/2010/main" val="880986076"/>
      </p:ext>
    </p:extLst>
  </p:cSld>
  <p:clrMapOvr>
    <a:masterClrMapping/>
  </p:clrMapOvr>
  <mc:AlternateContent xmlns:mc="http://schemas.openxmlformats.org/markup-compatibility/2006" xmlns:p14="http://schemas.microsoft.com/office/powerpoint/2010/main">
    <mc:Choice Requires="p14">
      <p:transition p14:dur="0" advClick="0" advTm="31778"/>
    </mc:Choice>
    <mc:Fallback xmlns="">
      <p:transition advClick="0" advTm="3177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640D4-E3DB-D3CD-398A-563DE27540E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56</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3" name="Rectangle 2">
            <a:extLst>
              <a:ext uri="{FF2B5EF4-FFF2-40B4-BE49-F238E27FC236}">
                <a16:creationId xmlns:a16="http://schemas.microsoft.com/office/drawing/2014/main" id="{C22BDB3B-1F98-E95E-41A8-36ABB8D19536}"/>
              </a:ext>
            </a:extLst>
          </p:cNvPr>
          <p:cNvSpPr/>
          <p:nvPr/>
        </p:nvSpPr>
        <p:spPr>
          <a:xfrm>
            <a:off x="2026727" y="831297"/>
            <a:ext cx="5382705" cy="183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A3FEC0-376F-D0C5-B042-986829598F38}"/>
              </a:ext>
            </a:extLst>
          </p:cNvPr>
          <p:cNvSpPr/>
          <p:nvPr/>
        </p:nvSpPr>
        <p:spPr>
          <a:xfrm>
            <a:off x="3954781" y="2664032"/>
            <a:ext cx="3454652"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F88953-ACD6-15F6-3BF4-1E44D21A46C9}"/>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1" name="TextBox 10">
            <a:extLst>
              <a:ext uri="{FF2B5EF4-FFF2-40B4-BE49-F238E27FC236}">
                <a16:creationId xmlns:a16="http://schemas.microsoft.com/office/drawing/2014/main" id="{91A6B986-6066-3C89-0E27-21F5781A2F54}"/>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
        <p:nvSpPr>
          <p:cNvPr id="8" name="Oval 7">
            <a:extLst>
              <a:ext uri="{FF2B5EF4-FFF2-40B4-BE49-F238E27FC236}">
                <a16:creationId xmlns:a16="http://schemas.microsoft.com/office/drawing/2014/main" id="{B4D2C746-10DD-C6DC-63DA-D602089952FD}"/>
              </a:ext>
            </a:extLst>
          </p:cNvPr>
          <p:cNvSpPr/>
          <p:nvPr/>
        </p:nvSpPr>
        <p:spPr>
          <a:xfrm>
            <a:off x="2318948" y="2612145"/>
            <a:ext cx="1377982" cy="369332"/>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526619"/>
      </p:ext>
    </p:extLst>
  </p:cSld>
  <p:clrMapOvr>
    <a:masterClrMapping/>
  </p:clrMapOvr>
  <mc:AlternateContent xmlns:mc="http://schemas.openxmlformats.org/markup-compatibility/2006" xmlns:p14="http://schemas.microsoft.com/office/powerpoint/2010/main">
    <mc:Choice Requires="p14">
      <p:transition p14:dur="0" advClick="0" advTm="57646"/>
    </mc:Choice>
    <mc:Fallback xmlns="">
      <p:transition advClick="0" advTm="5764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640D4-E3DB-D3CD-398A-563DE27540E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57</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3" name="Rectangle 2">
            <a:extLst>
              <a:ext uri="{FF2B5EF4-FFF2-40B4-BE49-F238E27FC236}">
                <a16:creationId xmlns:a16="http://schemas.microsoft.com/office/drawing/2014/main" id="{C22BDB3B-1F98-E95E-41A8-36ABB8D19536}"/>
              </a:ext>
            </a:extLst>
          </p:cNvPr>
          <p:cNvSpPr/>
          <p:nvPr/>
        </p:nvSpPr>
        <p:spPr>
          <a:xfrm>
            <a:off x="2026727" y="831297"/>
            <a:ext cx="5382705" cy="183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A3FEC0-376F-D0C5-B042-986829598F38}"/>
              </a:ext>
            </a:extLst>
          </p:cNvPr>
          <p:cNvSpPr/>
          <p:nvPr/>
        </p:nvSpPr>
        <p:spPr>
          <a:xfrm>
            <a:off x="5657849" y="2664032"/>
            <a:ext cx="1751583"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8457FB-A57C-FFE5-4692-3A65B2451EC0}"/>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1" name="TextBox 10">
            <a:extLst>
              <a:ext uri="{FF2B5EF4-FFF2-40B4-BE49-F238E27FC236}">
                <a16:creationId xmlns:a16="http://schemas.microsoft.com/office/drawing/2014/main" id="{5DCA89DA-8959-674D-50A5-FBF4A6F32318}"/>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347455145"/>
      </p:ext>
    </p:extLst>
  </p:cSld>
  <p:clrMapOvr>
    <a:masterClrMapping/>
  </p:clrMapOvr>
  <mc:AlternateContent xmlns:mc="http://schemas.openxmlformats.org/markup-compatibility/2006" xmlns:p14="http://schemas.microsoft.com/office/powerpoint/2010/main">
    <mc:Choice Requires="p14">
      <p:transition p14:dur="0" advClick="0" advTm="17400"/>
    </mc:Choice>
    <mc:Fallback xmlns="">
      <p:transition advClick="0" advTm="174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640D4-E3DB-D3CD-398A-563DE27540E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58</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3" name="Rectangle 2">
            <a:extLst>
              <a:ext uri="{FF2B5EF4-FFF2-40B4-BE49-F238E27FC236}">
                <a16:creationId xmlns:a16="http://schemas.microsoft.com/office/drawing/2014/main" id="{C22BDB3B-1F98-E95E-41A8-36ABB8D19536}"/>
              </a:ext>
            </a:extLst>
          </p:cNvPr>
          <p:cNvSpPr/>
          <p:nvPr/>
        </p:nvSpPr>
        <p:spPr>
          <a:xfrm>
            <a:off x="2026727" y="831297"/>
            <a:ext cx="5382705" cy="183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1D16CCB-264E-300D-9583-943AD6FDD2D8}"/>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0" name="TextBox 9">
            <a:extLst>
              <a:ext uri="{FF2B5EF4-FFF2-40B4-BE49-F238E27FC236}">
                <a16:creationId xmlns:a16="http://schemas.microsoft.com/office/drawing/2014/main" id="{97C4CD81-665C-A7B0-FC5E-4BA3763609D1}"/>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4137843669"/>
      </p:ext>
    </p:extLst>
  </p:cSld>
  <p:clrMapOvr>
    <a:masterClrMapping/>
  </p:clrMapOvr>
  <mc:AlternateContent xmlns:mc="http://schemas.openxmlformats.org/markup-compatibility/2006" xmlns:p14="http://schemas.microsoft.com/office/powerpoint/2010/main">
    <mc:Choice Requires="p14">
      <p:transition p14:dur="0" advClick="0" advTm="38210"/>
    </mc:Choice>
    <mc:Fallback xmlns="">
      <p:transition advClick="0" advTm="3821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640D4-E3DB-D3CD-398A-563DE27540E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59</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3" name="Rectangle 2">
            <a:extLst>
              <a:ext uri="{FF2B5EF4-FFF2-40B4-BE49-F238E27FC236}">
                <a16:creationId xmlns:a16="http://schemas.microsoft.com/office/drawing/2014/main" id="{C22BDB3B-1F98-E95E-41A8-36ABB8D19536}"/>
              </a:ext>
            </a:extLst>
          </p:cNvPr>
          <p:cNvSpPr/>
          <p:nvPr/>
        </p:nvSpPr>
        <p:spPr>
          <a:xfrm>
            <a:off x="2026727" y="831297"/>
            <a:ext cx="5382705" cy="183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1D16CCB-264E-300D-9583-943AD6FDD2D8}"/>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0" name="TextBox 9">
            <a:extLst>
              <a:ext uri="{FF2B5EF4-FFF2-40B4-BE49-F238E27FC236}">
                <a16:creationId xmlns:a16="http://schemas.microsoft.com/office/drawing/2014/main" id="{97C4CD81-665C-A7B0-FC5E-4BA3763609D1}"/>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
        <p:nvSpPr>
          <p:cNvPr id="6" name="Rectangle 5">
            <a:extLst>
              <a:ext uri="{FF2B5EF4-FFF2-40B4-BE49-F238E27FC236}">
                <a16:creationId xmlns:a16="http://schemas.microsoft.com/office/drawing/2014/main" id="{373E4F02-6290-E5B6-BCD1-83A5F78EAF99}"/>
              </a:ext>
            </a:extLst>
          </p:cNvPr>
          <p:cNvSpPr/>
          <p:nvPr/>
        </p:nvSpPr>
        <p:spPr>
          <a:xfrm>
            <a:off x="227012" y="817272"/>
            <a:ext cx="8689975" cy="481771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CCDDE59-E2B9-521D-308E-BEB34C672E40}"/>
              </a:ext>
            </a:extLst>
          </p:cNvPr>
          <p:cNvSpPr txBox="1"/>
          <p:nvPr/>
        </p:nvSpPr>
        <p:spPr>
          <a:xfrm>
            <a:off x="156123" y="2278567"/>
            <a:ext cx="8831751" cy="954107"/>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Parent material affects the temperature sensitivity of respired ∆</a:t>
            </a:r>
            <a:r>
              <a:rPr lang="en-US" sz="2800" i="1" baseline="30000" dirty="0">
                <a:solidFill>
                  <a:srgbClr val="000000"/>
                </a:solidFill>
                <a:latin typeface="Helvetica"/>
                <a:cs typeface="Helvetica"/>
              </a:rPr>
              <a:t>14</a:t>
            </a:r>
            <a:r>
              <a:rPr lang="en-US" sz="2800" i="1" dirty="0">
                <a:solidFill>
                  <a:srgbClr val="000000"/>
                </a:solidFill>
                <a:latin typeface="Helvetica"/>
                <a:cs typeface="Helvetica"/>
              </a:rPr>
              <a:t>C </a:t>
            </a:r>
          </a:p>
        </p:txBody>
      </p:sp>
    </p:spTree>
    <p:extLst>
      <p:ext uri="{BB962C8B-B14F-4D97-AF65-F5344CB8AC3E}">
        <p14:creationId xmlns:p14="http://schemas.microsoft.com/office/powerpoint/2010/main" val="261069113"/>
      </p:ext>
    </p:extLst>
  </p:cSld>
  <p:clrMapOvr>
    <a:masterClrMapping/>
  </p:clrMapOvr>
  <mc:AlternateContent xmlns:mc="http://schemas.openxmlformats.org/markup-compatibility/2006" xmlns:p14="http://schemas.microsoft.com/office/powerpoint/2010/main">
    <mc:Choice Requires="p14">
      <p:transition p14:dur="0" advClick="0" advTm="9919"/>
    </mc:Choice>
    <mc:Fallback xmlns="">
      <p:transition advClick="0" advTm="991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6</a:t>
            </a:fld>
            <a:endParaRPr lang="de-DE" dirty="0"/>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a:t>
            </a:fld>
            <a:endParaRPr lang="de-DE" dirty="0"/>
          </a:p>
        </p:txBody>
      </p:sp>
    </p:spTree>
    <p:extLst>
      <p:ext uri="{BB962C8B-B14F-4D97-AF65-F5344CB8AC3E}">
        <p14:creationId xmlns:p14="http://schemas.microsoft.com/office/powerpoint/2010/main" val="1791911085"/>
      </p:ext>
    </p:extLst>
  </p:cSld>
  <p:clrMapOvr>
    <a:masterClrMapping/>
  </p:clrMapOvr>
  <mc:AlternateContent xmlns:mc="http://schemas.openxmlformats.org/markup-compatibility/2006" xmlns:p14="http://schemas.microsoft.com/office/powerpoint/2010/main">
    <mc:Choice Requires="p14">
      <p:transition spd="slow" p14:dur="2000" advClick="0" advTm="18152"/>
    </mc:Choice>
    <mc:Fallback xmlns="">
      <p:transition spd="slow" advClick="0" advTm="1815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AE8A7E-94C0-D8DE-BE78-450B8C4E607D}"/>
              </a:ext>
            </a:extLst>
          </p:cNvPr>
          <p:cNvSpPr/>
          <p:nvPr/>
        </p:nvSpPr>
        <p:spPr>
          <a:xfrm>
            <a:off x="320040" y="845820"/>
            <a:ext cx="7280910" cy="429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PROBABILITY DISTRIBUTIONS</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60</a:t>
            </a:fld>
            <a:endParaRPr lang="de-DE" dirty="0"/>
          </a:p>
        </p:txBody>
      </p:sp>
      <p:pic>
        <p:nvPicPr>
          <p:cNvPr id="18" name="Picture 17">
            <a:extLst>
              <a:ext uri="{FF2B5EF4-FFF2-40B4-BE49-F238E27FC236}">
                <a16:creationId xmlns:a16="http://schemas.microsoft.com/office/drawing/2014/main" id="{D53C89BC-C3BE-5568-46ED-F530E42D5C0C}"/>
              </a:ext>
            </a:extLst>
          </p:cNvPr>
          <p:cNvPicPr>
            <a:picLocks noChangeAspect="1"/>
          </p:cNvPicPr>
          <p:nvPr/>
        </p:nvPicPr>
        <p:blipFill>
          <a:blip r:embed="rId3"/>
          <a:stretch>
            <a:fillRect/>
          </a:stretch>
        </p:blipFill>
        <p:spPr>
          <a:xfrm>
            <a:off x="1058938" y="1428323"/>
            <a:ext cx="7041996" cy="3692158"/>
          </a:xfrm>
          <a:prstGeom prst="rect">
            <a:avLst/>
          </a:prstGeom>
        </p:spPr>
      </p:pic>
      <p:sp>
        <p:nvSpPr>
          <p:cNvPr id="41" name="TextBox 40">
            <a:extLst>
              <a:ext uri="{FF2B5EF4-FFF2-40B4-BE49-F238E27FC236}">
                <a16:creationId xmlns:a16="http://schemas.microsoft.com/office/drawing/2014/main" id="{429CC5F9-1AEA-4020-8AED-E91537FACCC9}"/>
              </a:ext>
            </a:extLst>
          </p:cNvPr>
          <p:cNvSpPr txBox="1"/>
          <p:nvPr/>
        </p:nvSpPr>
        <p:spPr>
          <a:xfrm>
            <a:off x="391189" y="925650"/>
            <a:ext cx="1587287" cy="369332"/>
          </a:xfrm>
          <a:prstGeom prst="rect">
            <a:avLst/>
          </a:prstGeom>
          <a:noFill/>
        </p:spPr>
        <p:txBody>
          <a:bodyPr wrap="square" rtlCol="0">
            <a:spAutoFit/>
          </a:bodyPr>
          <a:lstStyle/>
          <a:p>
            <a:pPr marL="0" lvl="1">
              <a:spcAft>
                <a:spcPts val="600"/>
              </a:spcAft>
            </a:pPr>
            <a:r>
              <a:rPr lang="en-US" b="1" dirty="0">
                <a:latin typeface="Helvetica"/>
                <a:cs typeface="Helvetica"/>
              </a:rPr>
              <a:t>a) warm, age</a:t>
            </a:r>
          </a:p>
        </p:txBody>
      </p:sp>
      <p:sp>
        <p:nvSpPr>
          <p:cNvPr id="45" name="TextBox 44">
            <a:extLst>
              <a:ext uri="{FF2B5EF4-FFF2-40B4-BE49-F238E27FC236}">
                <a16:creationId xmlns:a16="http://schemas.microsoft.com/office/drawing/2014/main" id="{2063F742-3CB0-1478-4790-317B50138B6B}"/>
              </a:ext>
            </a:extLst>
          </p:cNvPr>
          <p:cNvSpPr txBox="1"/>
          <p:nvPr/>
        </p:nvSpPr>
        <p:spPr>
          <a:xfrm>
            <a:off x="7503737" y="905532"/>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2601407571"/>
      </p:ext>
    </p:extLst>
  </p:cSld>
  <p:clrMapOvr>
    <a:masterClrMapping/>
  </p:clrMapOvr>
  <mc:AlternateContent xmlns:mc="http://schemas.openxmlformats.org/markup-compatibility/2006" xmlns:p14="http://schemas.microsoft.com/office/powerpoint/2010/main">
    <mc:Choice Requires="p14">
      <p:transition spd="slow" p14:dur="2000" advClick="0" advTm="74213"/>
    </mc:Choice>
    <mc:Fallback xmlns="">
      <p:transition spd="slow" advClick="0" advTm="7421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AE8A7E-94C0-D8DE-BE78-450B8C4E607D}"/>
              </a:ext>
            </a:extLst>
          </p:cNvPr>
          <p:cNvSpPr/>
          <p:nvPr/>
        </p:nvSpPr>
        <p:spPr>
          <a:xfrm>
            <a:off x="320040" y="845820"/>
            <a:ext cx="7280910" cy="429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PROBABILITY DISTRIBUTIONS</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61</a:t>
            </a:fld>
            <a:endParaRPr lang="de-DE" dirty="0"/>
          </a:p>
        </p:txBody>
      </p:sp>
      <p:pic>
        <p:nvPicPr>
          <p:cNvPr id="18" name="Picture 17">
            <a:extLst>
              <a:ext uri="{FF2B5EF4-FFF2-40B4-BE49-F238E27FC236}">
                <a16:creationId xmlns:a16="http://schemas.microsoft.com/office/drawing/2014/main" id="{D53C89BC-C3BE-5568-46ED-F530E42D5C0C}"/>
              </a:ext>
            </a:extLst>
          </p:cNvPr>
          <p:cNvPicPr>
            <a:picLocks noChangeAspect="1"/>
          </p:cNvPicPr>
          <p:nvPr/>
        </p:nvPicPr>
        <p:blipFill>
          <a:blip r:embed="rId3"/>
          <a:stretch>
            <a:fillRect/>
          </a:stretch>
        </p:blipFill>
        <p:spPr>
          <a:xfrm>
            <a:off x="1058938" y="1428323"/>
            <a:ext cx="7041996" cy="3692158"/>
          </a:xfrm>
          <a:prstGeom prst="rect">
            <a:avLst/>
          </a:prstGeom>
        </p:spPr>
      </p:pic>
      <p:sp>
        <p:nvSpPr>
          <p:cNvPr id="41" name="TextBox 40">
            <a:extLst>
              <a:ext uri="{FF2B5EF4-FFF2-40B4-BE49-F238E27FC236}">
                <a16:creationId xmlns:a16="http://schemas.microsoft.com/office/drawing/2014/main" id="{429CC5F9-1AEA-4020-8AED-E91537FACCC9}"/>
              </a:ext>
            </a:extLst>
          </p:cNvPr>
          <p:cNvSpPr txBox="1"/>
          <p:nvPr/>
        </p:nvSpPr>
        <p:spPr>
          <a:xfrm>
            <a:off x="391189" y="925650"/>
            <a:ext cx="2727931" cy="369332"/>
          </a:xfrm>
          <a:prstGeom prst="rect">
            <a:avLst/>
          </a:prstGeom>
          <a:noFill/>
        </p:spPr>
        <p:txBody>
          <a:bodyPr wrap="square" rtlCol="0">
            <a:spAutoFit/>
          </a:bodyPr>
          <a:lstStyle/>
          <a:p>
            <a:pPr marL="0" lvl="1">
              <a:spcAft>
                <a:spcPts val="600"/>
              </a:spcAft>
            </a:pPr>
            <a:r>
              <a:rPr lang="en-US" b="1" dirty="0">
                <a:latin typeface="Helvetica"/>
                <a:cs typeface="Helvetica"/>
              </a:rPr>
              <a:t>b) warm, transit time</a:t>
            </a:r>
          </a:p>
        </p:txBody>
      </p:sp>
      <p:sp>
        <p:nvSpPr>
          <p:cNvPr id="45" name="TextBox 44">
            <a:extLst>
              <a:ext uri="{FF2B5EF4-FFF2-40B4-BE49-F238E27FC236}">
                <a16:creationId xmlns:a16="http://schemas.microsoft.com/office/drawing/2014/main" id="{2063F742-3CB0-1478-4790-317B50138B6B}"/>
              </a:ext>
            </a:extLst>
          </p:cNvPr>
          <p:cNvSpPr txBox="1"/>
          <p:nvPr/>
        </p:nvSpPr>
        <p:spPr>
          <a:xfrm>
            <a:off x="7503737" y="905532"/>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pic>
        <p:nvPicPr>
          <p:cNvPr id="5" name="Picture 4">
            <a:extLst>
              <a:ext uri="{FF2B5EF4-FFF2-40B4-BE49-F238E27FC236}">
                <a16:creationId xmlns:a16="http://schemas.microsoft.com/office/drawing/2014/main" id="{4FE1AA4C-0911-A276-81FB-9763B5144900}"/>
              </a:ext>
            </a:extLst>
          </p:cNvPr>
          <p:cNvPicPr>
            <a:picLocks noChangeAspect="1"/>
          </p:cNvPicPr>
          <p:nvPr/>
        </p:nvPicPr>
        <p:blipFill rotWithShape="1">
          <a:blip r:embed="rId4">
            <a:alphaModFix/>
          </a:blip>
          <a:srcRect r="28136"/>
          <a:stretch/>
        </p:blipFill>
        <p:spPr>
          <a:xfrm>
            <a:off x="1058938" y="1527359"/>
            <a:ext cx="5062654" cy="3593122"/>
          </a:xfrm>
          <a:prstGeom prst="rect">
            <a:avLst/>
          </a:prstGeom>
        </p:spPr>
      </p:pic>
    </p:spTree>
    <p:extLst>
      <p:ext uri="{BB962C8B-B14F-4D97-AF65-F5344CB8AC3E}">
        <p14:creationId xmlns:p14="http://schemas.microsoft.com/office/powerpoint/2010/main" val="537342557"/>
      </p:ext>
    </p:extLst>
  </p:cSld>
  <p:clrMapOvr>
    <a:masterClrMapping/>
  </p:clrMapOvr>
  <mc:AlternateContent xmlns:mc="http://schemas.openxmlformats.org/markup-compatibility/2006" xmlns:p14="http://schemas.microsoft.com/office/powerpoint/2010/main">
    <mc:Choice Requires="p14">
      <p:transition spd="slow" p14:dur="2000" advClick="0" advTm="22535"/>
    </mc:Choice>
    <mc:Fallback xmlns="">
      <p:transition spd="slow" advClick="0" advTm="22535"/>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396FF4-6ABE-CBB1-01B0-4ABEE85BF0BD}"/>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SYSTEM AGE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62</a:t>
            </a:fld>
            <a:endParaRPr lang="de-DE" dirty="0"/>
          </a:p>
        </p:txBody>
      </p:sp>
      <p:pic>
        <p:nvPicPr>
          <p:cNvPr id="2" name="Picture 1">
            <a:extLst>
              <a:ext uri="{FF2B5EF4-FFF2-40B4-BE49-F238E27FC236}">
                <a16:creationId xmlns:a16="http://schemas.microsoft.com/office/drawing/2014/main" id="{D91FA861-0970-6E0A-EAFD-6C3CEE5FFA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b="76928"/>
          <a:stretch/>
        </p:blipFill>
        <p:spPr bwMode="auto">
          <a:xfrm>
            <a:off x="1002814" y="1492598"/>
            <a:ext cx="7154244" cy="1953245"/>
          </a:xfrm>
          <a:prstGeom prst="rect">
            <a:avLst/>
          </a:prstGeom>
          <a:noFill/>
          <a:ln>
            <a:noFill/>
          </a:ln>
        </p:spPr>
      </p:pic>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7" name="Picture 6">
            <a:extLst>
              <a:ext uri="{FF2B5EF4-FFF2-40B4-BE49-F238E27FC236}">
                <a16:creationId xmlns:a16="http://schemas.microsoft.com/office/drawing/2014/main" id="{B16DA680-816F-F7F5-C40D-4CF1617F2E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t="67468" b="21782"/>
          <a:stretch/>
        </p:blipFill>
        <p:spPr bwMode="auto">
          <a:xfrm>
            <a:off x="1002814" y="3341421"/>
            <a:ext cx="7154244" cy="910158"/>
          </a:xfrm>
          <a:prstGeom prst="rect">
            <a:avLst/>
          </a:prstGeom>
          <a:noFill/>
          <a:ln>
            <a:noFill/>
          </a:ln>
        </p:spPr>
      </p:pic>
      <p:sp>
        <p:nvSpPr>
          <p:cNvPr id="4" name="Rectangle 3">
            <a:extLst>
              <a:ext uri="{FF2B5EF4-FFF2-40B4-BE49-F238E27FC236}">
                <a16:creationId xmlns:a16="http://schemas.microsoft.com/office/drawing/2014/main" id="{1DC1C49F-CBF5-08D6-3F84-1DD4B03FD6C2}"/>
              </a:ext>
            </a:extLst>
          </p:cNvPr>
          <p:cNvSpPr/>
          <p:nvPr/>
        </p:nvSpPr>
        <p:spPr>
          <a:xfrm>
            <a:off x="4749681" y="1348701"/>
            <a:ext cx="3474086" cy="23172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DF8EAAB-EAF7-3DD4-15BE-33C5F8EC62A4}"/>
              </a:ext>
            </a:extLst>
          </p:cNvPr>
          <p:cNvSpPr txBox="1"/>
          <p:nvPr/>
        </p:nvSpPr>
        <p:spPr>
          <a:xfrm rot="16200000">
            <a:off x="119719" y="2404349"/>
            <a:ext cx="1424609" cy="307777"/>
          </a:xfrm>
          <a:prstGeom prst="rect">
            <a:avLst/>
          </a:prstGeom>
          <a:noFill/>
        </p:spPr>
        <p:txBody>
          <a:bodyPr wrap="square" rtlCol="0">
            <a:spAutoFit/>
          </a:bodyPr>
          <a:lstStyle/>
          <a:p>
            <a:pPr marL="0" lvl="1" algn="ctr">
              <a:spcAft>
                <a:spcPts val="600"/>
              </a:spcAft>
            </a:pPr>
            <a:r>
              <a:rPr lang="en-US" sz="1400" b="1" dirty="0">
                <a:latin typeface="Helvetica"/>
                <a:cs typeface="Helvetica"/>
              </a:rPr>
              <a:t>age (y)</a:t>
            </a:r>
          </a:p>
        </p:txBody>
      </p:sp>
    </p:spTree>
    <p:extLst>
      <p:ext uri="{BB962C8B-B14F-4D97-AF65-F5344CB8AC3E}">
        <p14:creationId xmlns:p14="http://schemas.microsoft.com/office/powerpoint/2010/main" val="1128568646"/>
      </p:ext>
    </p:extLst>
  </p:cSld>
  <p:clrMapOvr>
    <a:masterClrMapping/>
  </p:clrMapOvr>
  <mc:AlternateContent xmlns:mc="http://schemas.openxmlformats.org/markup-compatibility/2006" xmlns:p14="http://schemas.microsoft.com/office/powerpoint/2010/main">
    <mc:Choice Requires="p14">
      <p:transition spd="slow" p14:dur="2000" advClick="0" advTm="45718"/>
    </mc:Choice>
    <mc:Fallback xmlns="">
      <p:transition spd="slow" advClick="0" advTm="4571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F9BE8E-62D9-8B01-D49F-3BF24A6C7409}"/>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0703418-AFEE-1250-3803-D1018F8F49FE}"/>
              </a:ext>
            </a:extLst>
          </p:cNvPr>
          <p:cNvSpPr/>
          <p:nvPr/>
        </p:nvSpPr>
        <p:spPr>
          <a:xfrm>
            <a:off x="797630" y="1348701"/>
            <a:ext cx="7548739"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SYSTEM AGE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63</a:t>
            </a:fld>
            <a:endParaRPr lang="de-DE" dirty="0"/>
          </a:p>
        </p:txBody>
      </p:sp>
      <p:pic>
        <p:nvPicPr>
          <p:cNvPr id="2" name="Picture 1">
            <a:extLst>
              <a:ext uri="{FF2B5EF4-FFF2-40B4-BE49-F238E27FC236}">
                <a16:creationId xmlns:a16="http://schemas.microsoft.com/office/drawing/2014/main" id="{D91FA861-0970-6E0A-EAFD-6C3CEE5FFA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b="76928"/>
          <a:stretch/>
        </p:blipFill>
        <p:spPr bwMode="auto">
          <a:xfrm>
            <a:off x="1002814" y="1492598"/>
            <a:ext cx="7154244" cy="1953245"/>
          </a:xfrm>
          <a:prstGeom prst="rect">
            <a:avLst/>
          </a:prstGeom>
          <a:noFill/>
          <a:ln>
            <a:noFill/>
          </a:ln>
        </p:spPr>
      </p:pic>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7" name="Picture 6">
            <a:extLst>
              <a:ext uri="{FF2B5EF4-FFF2-40B4-BE49-F238E27FC236}">
                <a16:creationId xmlns:a16="http://schemas.microsoft.com/office/drawing/2014/main" id="{B16DA680-816F-F7F5-C40D-4CF1617F2E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t="67468" b="21782"/>
          <a:stretch/>
        </p:blipFill>
        <p:spPr bwMode="auto">
          <a:xfrm>
            <a:off x="1002814" y="3341421"/>
            <a:ext cx="7154244" cy="910158"/>
          </a:xfrm>
          <a:prstGeom prst="rect">
            <a:avLst/>
          </a:prstGeom>
          <a:noFill/>
          <a:ln>
            <a:noFill/>
          </a:ln>
        </p:spPr>
      </p:pic>
      <p:sp>
        <p:nvSpPr>
          <p:cNvPr id="6" name="TextBox 5">
            <a:extLst>
              <a:ext uri="{FF2B5EF4-FFF2-40B4-BE49-F238E27FC236}">
                <a16:creationId xmlns:a16="http://schemas.microsoft.com/office/drawing/2014/main" id="{34083E98-6A91-1C34-6DEA-61491CC71AA2}"/>
              </a:ext>
            </a:extLst>
          </p:cNvPr>
          <p:cNvSpPr txBox="1"/>
          <p:nvPr/>
        </p:nvSpPr>
        <p:spPr>
          <a:xfrm rot="16200000">
            <a:off x="119719" y="2404349"/>
            <a:ext cx="1424609" cy="307777"/>
          </a:xfrm>
          <a:prstGeom prst="rect">
            <a:avLst/>
          </a:prstGeom>
          <a:noFill/>
        </p:spPr>
        <p:txBody>
          <a:bodyPr wrap="square" rtlCol="0">
            <a:spAutoFit/>
          </a:bodyPr>
          <a:lstStyle/>
          <a:p>
            <a:pPr marL="0" lvl="1" algn="ctr">
              <a:spcAft>
                <a:spcPts val="600"/>
              </a:spcAft>
            </a:pPr>
            <a:r>
              <a:rPr lang="en-US" sz="1400" b="1" dirty="0">
                <a:latin typeface="Helvetica"/>
                <a:cs typeface="Helvetica"/>
              </a:rPr>
              <a:t>age (y)</a:t>
            </a:r>
          </a:p>
        </p:txBody>
      </p:sp>
    </p:spTree>
    <p:extLst>
      <p:ext uri="{BB962C8B-B14F-4D97-AF65-F5344CB8AC3E}">
        <p14:creationId xmlns:p14="http://schemas.microsoft.com/office/powerpoint/2010/main" val="3362531448"/>
      </p:ext>
    </p:extLst>
  </p:cSld>
  <p:clrMapOvr>
    <a:masterClrMapping/>
  </p:clrMapOvr>
  <mc:AlternateContent xmlns:mc="http://schemas.openxmlformats.org/markup-compatibility/2006" xmlns:p14="http://schemas.microsoft.com/office/powerpoint/2010/main">
    <mc:Choice Requires="p14">
      <p:transition spd="slow" p14:dur="2000" advClick="0" advTm="18619"/>
    </mc:Choice>
    <mc:Fallback xmlns="">
      <p:transition spd="slow" advClick="0" advTm="18619"/>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6CA7B3-56A9-4D78-6A20-A170F8377D8A}"/>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SYSTEM AGE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64</a:t>
            </a:fld>
            <a:endParaRPr lang="de-DE" dirty="0"/>
          </a:p>
        </p:txBody>
      </p:sp>
      <p:pic>
        <p:nvPicPr>
          <p:cNvPr id="2" name="Picture 1">
            <a:extLst>
              <a:ext uri="{FF2B5EF4-FFF2-40B4-BE49-F238E27FC236}">
                <a16:creationId xmlns:a16="http://schemas.microsoft.com/office/drawing/2014/main" id="{D91FA861-0970-6E0A-EAFD-6C3CEE5FFA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b="76928"/>
          <a:stretch/>
        </p:blipFill>
        <p:spPr bwMode="auto">
          <a:xfrm>
            <a:off x="1002814" y="1492598"/>
            <a:ext cx="7154244" cy="1953245"/>
          </a:xfrm>
          <a:prstGeom prst="rect">
            <a:avLst/>
          </a:prstGeom>
          <a:noFill/>
          <a:ln>
            <a:noFill/>
          </a:ln>
        </p:spPr>
      </p:pic>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7" name="Picture 6">
            <a:extLst>
              <a:ext uri="{FF2B5EF4-FFF2-40B4-BE49-F238E27FC236}">
                <a16:creationId xmlns:a16="http://schemas.microsoft.com/office/drawing/2014/main" id="{B16DA680-816F-F7F5-C40D-4CF1617F2E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t="67468" b="21782"/>
          <a:stretch/>
        </p:blipFill>
        <p:spPr bwMode="auto">
          <a:xfrm>
            <a:off x="1002814" y="3341421"/>
            <a:ext cx="7154244" cy="910158"/>
          </a:xfrm>
          <a:prstGeom prst="rect">
            <a:avLst/>
          </a:prstGeom>
          <a:noFill/>
          <a:ln>
            <a:noFill/>
          </a:ln>
        </p:spPr>
      </p:pic>
      <p:sp>
        <p:nvSpPr>
          <p:cNvPr id="6" name="Rectangle 5">
            <a:extLst>
              <a:ext uri="{FF2B5EF4-FFF2-40B4-BE49-F238E27FC236}">
                <a16:creationId xmlns:a16="http://schemas.microsoft.com/office/drawing/2014/main" id="{37EFBBA1-50A9-A116-4834-AD96B3AED8F6}"/>
              </a:ext>
            </a:extLst>
          </p:cNvPr>
          <p:cNvSpPr/>
          <p:nvPr/>
        </p:nvSpPr>
        <p:spPr>
          <a:xfrm>
            <a:off x="227012" y="817272"/>
            <a:ext cx="8689975" cy="481771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C463A5-B758-7DE0-CFF8-FBAFE4AB7A77}"/>
              </a:ext>
            </a:extLst>
          </p:cNvPr>
          <p:cNvSpPr txBox="1"/>
          <p:nvPr/>
        </p:nvSpPr>
        <p:spPr>
          <a:xfrm>
            <a:off x="156123" y="2278567"/>
            <a:ext cx="8831751" cy="1892826"/>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Mineralogical factors more important than temperature for predicting mean system C ages</a:t>
            </a:r>
          </a:p>
          <a:p>
            <a:pPr marL="457200" lvl="2" indent="-457200" algn="ctr">
              <a:spcAft>
                <a:spcPts val="600"/>
              </a:spcAft>
              <a:buFont typeface="Wingdings" charset="2"/>
              <a:buChar char="Ø"/>
              <a:defRPr/>
            </a:pPr>
            <a:r>
              <a:rPr lang="en-US" sz="2800" i="1" dirty="0">
                <a:solidFill>
                  <a:srgbClr val="000000"/>
                </a:solidFill>
                <a:latin typeface="Helvetica"/>
                <a:cs typeface="Helvetica"/>
              </a:rPr>
              <a:t>Median system C age more responsive to temperature than mean</a:t>
            </a:r>
          </a:p>
        </p:txBody>
      </p:sp>
    </p:spTree>
    <p:extLst>
      <p:ext uri="{BB962C8B-B14F-4D97-AF65-F5344CB8AC3E}">
        <p14:creationId xmlns:p14="http://schemas.microsoft.com/office/powerpoint/2010/main" val="1309281390"/>
      </p:ext>
    </p:extLst>
  </p:cSld>
  <p:clrMapOvr>
    <a:masterClrMapping/>
  </p:clrMapOvr>
  <mc:AlternateContent xmlns:mc="http://schemas.openxmlformats.org/markup-compatibility/2006" xmlns:p14="http://schemas.microsoft.com/office/powerpoint/2010/main">
    <mc:Choice Requires="p14">
      <p:transition spd="slow" p14:dur="2000" advClick="0" advTm="14925"/>
    </mc:Choice>
    <mc:Fallback xmlns="">
      <p:transition spd="slow" advClick="0" advTm="14925"/>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D81DE1-B124-B4B7-F643-9F6DF47172F0}"/>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8F87A1-4182-57EC-A0CF-C5D0B958B25A}"/>
              </a:ext>
            </a:extLst>
          </p:cNvPr>
          <p:cNvSpPr/>
          <p:nvPr/>
        </p:nvSpPr>
        <p:spPr>
          <a:xfrm>
            <a:off x="797630" y="1348701"/>
            <a:ext cx="7548739"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TRANSIT TIME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65</a:t>
            </a:fld>
            <a:endParaRPr lang="de-DE" dirty="0"/>
          </a:p>
        </p:txBody>
      </p:sp>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4" name="Picture 3">
            <a:extLst>
              <a:ext uri="{FF2B5EF4-FFF2-40B4-BE49-F238E27FC236}">
                <a16:creationId xmlns:a16="http://schemas.microsoft.com/office/drawing/2014/main" id="{48A61A39-A8FF-5D64-8875-BBC45348C966}"/>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b="76606"/>
          <a:stretch/>
        </p:blipFill>
        <p:spPr bwMode="auto">
          <a:xfrm>
            <a:off x="986942" y="1492598"/>
            <a:ext cx="7275252" cy="1989612"/>
          </a:xfrm>
          <a:prstGeom prst="rect">
            <a:avLst/>
          </a:prstGeom>
          <a:noFill/>
          <a:ln>
            <a:noFill/>
          </a:ln>
        </p:spPr>
      </p:pic>
      <p:pic>
        <p:nvPicPr>
          <p:cNvPr id="9" name="Picture 8">
            <a:extLst>
              <a:ext uri="{FF2B5EF4-FFF2-40B4-BE49-F238E27FC236}">
                <a16:creationId xmlns:a16="http://schemas.microsoft.com/office/drawing/2014/main" id="{858BCC90-D147-D8D5-DD14-429B87C5F364}"/>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t="67567" b="22279"/>
          <a:stretch/>
        </p:blipFill>
        <p:spPr bwMode="auto">
          <a:xfrm>
            <a:off x="986942" y="3380975"/>
            <a:ext cx="7275252" cy="863600"/>
          </a:xfrm>
          <a:prstGeom prst="rect">
            <a:avLst/>
          </a:prstGeom>
          <a:noFill/>
          <a:ln>
            <a:noFill/>
          </a:ln>
        </p:spPr>
      </p:pic>
      <p:sp>
        <p:nvSpPr>
          <p:cNvPr id="10" name="Rectangle 9">
            <a:extLst>
              <a:ext uri="{FF2B5EF4-FFF2-40B4-BE49-F238E27FC236}">
                <a16:creationId xmlns:a16="http://schemas.microsoft.com/office/drawing/2014/main" id="{529A71D2-F824-B8DE-70E2-BCE198C27BDA}"/>
              </a:ext>
            </a:extLst>
          </p:cNvPr>
          <p:cNvSpPr/>
          <p:nvPr/>
        </p:nvSpPr>
        <p:spPr>
          <a:xfrm>
            <a:off x="4828888" y="1401344"/>
            <a:ext cx="3474086" cy="23172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559E37-5792-BA5C-665A-16A6F427920A}"/>
              </a:ext>
            </a:extLst>
          </p:cNvPr>
          <p:cNvSpPr txBox="1"/>
          <p:nvPr/>
        </p:nvSpPr>
        <p:spPr>
          <a:xfrm rot="16200000">
            <a:off x="119719" y="2404349"/>
            <a:ext cx="1424609" cy="307777"/>
          </a:xfrm>
          <a:prstGeom prst="rect">
            <a:avLst/>
          </a:prstGeom>
          <a:noFill/>
        </p:spPr>
        <p:txBody>
          <a:bodyPr wrap="square" rtlCol="0">
            <a:spAutoFit/>
          </a:bodyPr>
          <a:lstStyle/>
          <a:p>
            <a:pPr marL="0" lvl="1" algn="ctr">
              <a:spcAft>
                <a:spcPts val="600"/>
              </a:spcAft>
            </a:pPr>
            <a:r>
              <a:rPr lang="en-US" sz="1400" b="1" dirty="0">
                <a:latin typeface="Helvetica"/>
                <a:cs typeface="Helvetica"/>
              </a:rPr>
              <a:t>transit time (y)</a:t>
            </a:r>
          </a:p>
        </p:txBody>
      </p:sp>
    </p:spTree>
    <p:extLst>
      <p:ext uri="{BB962C8B-B14F-4D97-AF65-F5344CB8AC3E}">
        <p14:creationId xmlns:p14="http://schemas.microsoft.com/office/powerpoint/2010/main" val="4030121280"/>
      </p:ext>
    </p:extLst>
  </p:cSld>
  <p:clrMapOvr>
    <a:masterClrMapping/>
  </p:clrMapOvr>
  <mc:AlternateContent xmlns:mc="http://schemas.openxmlformats.org/markup-compatibility/2006" xmlns:p14="http://schemas.microsoft.com/office/powerpoint/2010/main">
    <mc:Choice Requires="p14">
      <p:transition spd="slow" p14:dur="2000" advClick="0" advTm="14916"/>
    </mc:Choice>
    <mc:Fallback xmlns="">
      <p:transition spd="slow" advClick="0" advTm="1491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8D7BD0-B250-023F-7029-D97E488CD650}"/>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8F87A1-4182-57EC-A0CF-C5D0B958B25A}"/>
              </a:ext>
            </a:extLst>
          </p:cNvPr>
          <p:cNvSpPr/>
          <p:nvPr/>
        </p:nvSpPr>
        <p:spPr>
          <a:xfrm>
            <a:off x="797630" y="1348701"/>
            <a:ext cx="7548739"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TRANSIT TIME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66</a:t>
            </a:fld>
            <a:endParaRPr lang="de-DE" dirty="0"/>
          </a:p>
        </p:txBody>
      </p:sp>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4" name="Picture 3">
            <a:extLst>
              <a:ext uri="{FF2B5EF4-FFF2-40B4-BE49-F238E27FC236}">
                <a16:creationId xmlns:a16="http://schemas.microsoft.com/office/drawing/2014/main" id="{48A61A39-A8FF-5D64-8875-BBC45348C966}"/>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b="76606"/>
          <a:stretch/>
        </p:blipFill>
        <p:spPr bwMode="auto">
          <a:xfrm>
            <a:off x="986942" y="1492598"/>
            <a:ext cx="7275252" cy="1989612"/>
          </a:xfrm>
          <a:prstGeom prst="rect">
            <a:avLst/>
          </a:prstGeom>
          <a:noFill/>
          <a:ln>
            <a:noFill/>
          </a:ln>
        </p:spPr>
      </p:pic>
      <p:pic>
        <p:nvPicPr>
          <p:cNvPr id="9" name="Picture 8">
            <a:extLst>
              <a:ext uri="{FF2B5EF4-FFF2-40B4-BE49-F238E27FC236}">
                <a16:creationId xmlns:a16="http://schemas.microsoft.com/office/drawing/2014/main" id="{858BCC90-D147-D8D5-DD14-429B87C5F364}"/>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t="67567" b="22279"/>
          <a:stretch/>
        </p:blipFill>
        <p:spPr bwMode="auto">
          <a:xfrm>
            <a:off x="986942" y="3380975"/>
            <a:ext cx="7275252" cy="863600"/>
          </a:xfrm>
          <a:prstGeom prst="rect">
            <a:avLst/>
          </a:prstGeom>
          <a:noFill/>
          <a:ln>
            <a:noFill/>
          </a:ln>
        </p:spPr>
      </p:pic>
      <p:sp>
        <p:nvSpPr>
          <p:cNvPr id="10" name="Rectangle 9">
            <a:extLst>
              <a:ext uri="{FF2B5EF4-FFF2-40B4-BE49-F238E27FC236}">
                <a16:creationId xmlns:a16="http://schemas.microsoft.com/office/drawing/2014/main" id="{529A71D2-F824-B8DE-70E2-BCE198C27BDA}"/>
              </a:ext>
            </a:extLst>
          </p:cNvPr>
          <p:cNvSpPr/>
          <p:nvPr/>
        </p:nvSpPr>
        <p:spPr>
          <a:xfrm>
            <a:off x="4819652" y="3305511"/>
            <a:ext cx="306530" cy="413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A584F2-F759-EEE3-F10C-ED1104610DBE}"/>
              </a:ext>
            </a:extLst>
          </p:cNvPr>
          <p:cNvSpPr txBox="1"/>
          <p:nvPr/>
        </p:nvSpPr>
        <p:spPr>
          <a:xfrm rot="16200000">
            <a:off x="119719" y="2404349"/>
            <a:ext cx="1424609" cy="307777"/>
          </a:xfrm>
          <a:prstGeom prst="rect">
            <a:avLst/>
          </a:prstGeom>
          <a:noFill/>
        </p:spPr>
        <p:txBody>
          <a:bodyPr wrap="square" rtlCol="0">
            <a:spAutoFit/>
          </a:bodyPr>
          <a:lstStyle/>
          <a:p>
            <a:pPr marL="0" lvl="1" algn="ctr">
              <a:spcAft>
                <a:spcPts val="600"/>
              </a:spcAft>
            </a:pPr>
            <a:r>
              <a:rPr lang="en-US" sz="1400" b="1" dirty="0">
                <a:latin typeface="Helvetica"/>
                <a:cs typeface="Helvetica"/>
              </a:rPr>
              <a:t>transit time (y)</a:t>
            </a:r>
          </a:p>
        </p:txBody>
      </p:sp>
    </p:spTree>
    <p:extLst>
      <p:ext uri="{BB962C8B-B14F-4D97-AF65-F5344CB8AC3E}">
        <p14:creationId xmlns:p14="http://schemas.microsoft.com/office/powerpoint/2010/main" val="2931473798"/>
      </p:ext>
    </p:extLst>
  </p:cSld>
  <p:clrMapOvr>
    <a:masterClrMapping/>
  </p:clrMapOvr>
  <mc:AlternateContent xmlns:mc="http://schemas.openxmlformats.org/markup-compatibility/2006" xmlns:p14="http://schemas.microsoft.com/office/powerpoint/2010/main">
    <mc:Choice Requires="p14">
      <p:transition spd="slow" p14:dur="2000" advClick="0" advTm="20806"/>
    </mc:Choice>
    <mc:Fallback xmlns="">
      <p:transition spd="slow" advClick="0" advTm="2080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FBE53-4E2C-9589-4538-4BA1B1871323}"/>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TRANSIT TIME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67</a:t>
            </a:fld>
            <a:endParaRPr lang="de-DE" dirty="0"/>
          </a:p>
        </p:txBody>
      </p:sp>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4" name="Picture 3">
            <a:extLst>
              <a:ext uri="{FF2B5EF4-FFF2-40B4-BE49-F238E27FC236}">
                <a16:creationId xmlns:a16="http://schemas.microsoft.com/office/drawing/2014/main" id="{48A61A39-A8FF-5D64-8875-BBC45348C966}"/>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b="76606"/>
          <a:stretch/>
        </p:blipFill>
        <p:spPr bwMode="auto">
          <a:xfrm>
            <a:off x="986942" y="1492598"/>
            <a:ext cx="7275252" cy="1989612"/>
          </a:xfrm>
          <a:prstGeom prst="rect">
            <a:avLst/>
          </a:prstGeom>
          <a:noFill/>
          <a:ln>
            <a:noFill/>
          </a:ln>
        </p:spPr>
      </p:pic>
      <p:pic>
        <p:nvPicPr>
          <p:cNvPr id="9" name="Picture 8">
            <a:extLst>
              <a:ext uri="{FF2B5EF4-FFF2-40B4-BE49-F238E27FC236}">
                <a16:creationId xmlns:a16="http://schemas.microsoft.com/office/drawing/2014/main" id="{858BCC90-D147-D8D5-DD14-429B87C5F364}"/>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t="67567" b="22279"/>
          <a:stretch/>
        </p:blipFill>
        <p:spPr bwMode="auto">
          <a:xfrm>
            <a:off x="986942" y="3380975"/>
            <a:ext cx="7275252" cy="863600"/>
          </a:xfrm>
          <a:prstGeom prst="rect">
            <a:avLst/>
          </a:prstGeom>
          <a:noFill/>
          <a:ln>
            <a:noFill/>
          </a:ln>
        </p:spPr>
      </p:pic>
      <p:sp>
        <p:nvSpPr>
          <p:cNvPr id="10" name="Rectangle 9">
            <a:extLst>
              <a:ext uri="{FF2B5EF4-FFF2-40B4-BE49-F238E27FC236}">
                <a16:creationId xmlns:a16="http://schemas.microsoft.com/office/drawing/2014/main" id="{529A71D2-F824-B8DE-70E2-BCE198C27BDA}"/>
              </a:ext>
            </a:extLst>
          </p:cNvPr>
          <p:cNvSpPr/>
          <p:nvPr/>
        </p:nvSpPr>
        <p:spPr>
          <a:xfrm>
            <a:off x="4819652" y="3305511"/>
            <a:ext cx="306530" cy="413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99FCC00-262C-9C51-E360-6FC3D321F6F4}"/>
              </a:ext>
            </a:extLst>
          </p:cNvPr>
          <p:cNvSpPr txBox="1"/>
          <p:nvPr/>
        </p:nvSpPr>
        <p:spPr>
          <a:xfrm rot="16200000">
            <a:off x="119719" y="2404349"/>
            <a:ext cx="1424609" cy="307777"/>
          </a:xfrm>
          <a:prstGeom prst="rect">
            <a:avLst/>
          </a:prstGeom>
          <a:noFill/>
        </p:spPr>
        <p:txBody>
          <a:bodyPr wrap="square" rtlCol="0">
            <a:spAutoFit/>
          </a:bodyPr>
          <a:lstStyle/>
          <a:p>
            <a:pPr marL="0" lvl="1" algn="ctr">
              <a:spcAft>
                <a:spcPts val="600"/>
              </a:spcAft>
            </a:pPr>
            <a:r>
              <a:rPr lang="en-US" sz="1400" b="1" dirty="0">
                <a:latin typeface="Helvetica"/>
                <a:cs typeface="Helvetica"/>
              </a:rPr>
              <a:t>transit time (y)</a:t>
            </a:r>
          </a:p>
        </p:txBody>
      </p:sp>
      <p:sp>
        <p:nvSpPr>
          <p:cNvPr id="2" name="Rectangle 1">
            <a:extLst>
              <a:ext uri="{FF2B5EF4-FFF2-40B4-BE49-F238E27FC236}">
                <a16:creationId xmlns:a16="http://schemas.microsoft.com/office/drawing/2014/main" id="{F1829789-BA4B-A6FF-4971-F32470AC0EDB}"/>
              </a:ext>
            </a:extLst>
          </p:cNvPr>
          <p:cNvSpPr/>
          <p:nvPr/>
        </p:nvSpPr>
        <p:spPr>
          <a:xfrm>
            <a:off x="227012" y="817272"/>
            <a:ext cx="8689975" cy="481771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4B6C8E-EDE5-8110-2D0D-E8A4F150FBED}"/>
              </a:ext>
            </a:extLst>
          </p:cNvPr>
          <p:cNvSpPr txBox="1"/>
          <p:nvPr/>
        </p:nvSpPr>
        <p:spPr>
          <a:xfrm>
            <a:off x="156123" y="2278567"/>
            <a:ext cx="8831751" cy="1892826"/>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Parent material has strong effect on temperature sensitivity of transit time</a:t>
            </a:r>
          </a:p>
          <a:p>
            <a:pPr marL="457200" lvl="2" indent="-457200" algn="ctr">
              <a:spcAft>
                <a:spcPts val="600"/>
              </a:spcAft>
              <a:buFont typeface="Wingdings" charset="2"/>
              <a:buChar char="Ø"/>
              <a:defRPr/>
            </a:pPr>
            <a:r>
              <a:rPr lang="en-US" sz="2800" i="1" dirty="0">
                <a:solidFill>
                  <a:srgbClr val="000000"/>
                </a:solidFill>
                <a:latin typeface="Helvetica"/>
                <a:cs typeface="Helvetica"/>
              </a:rPr>
              <a:t>Expected relationship between temperature and transit time only apparent in granitic soils </a:t>
            </a:r>
          </a:p>
        </p:txBody>
      </p:sp>
    </p:spTree>
    <p:extLst>
      <p:ext uri="{BB962C8B-B14F-4D97-AF65-F5344CB8AC3E}">
        <p14:creationId xmlns:p14="http://schemas.microsoft.com/office/powerpoint/2010/main" val="3344946081"/>
      </p:ext>
    </p:extLst>
  </p:cSld>
  <p:clrMapOvr>
    <a:masterClrMapping/>
  </p:clrMapOvr>
  <mc:AlternateContent xmlns:mc="http://schemas.openxmlformats.org/markup-compatibility/2006" xmlns:p14="http://schemas.microsoft.com/office/powerpoint/2010/main">
    <mc:Choice Requires="p14">
      <p:transition spd="slow" p14:dur="2000" advClick="0" advTm="31248"/>
    </mc:Choice>
    <mc:Fallback xmlns="">
      <p:transition spd="slow" advClick="0" advTm="3124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MINERALS &amp; SYSTEM AGE</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68</a:t>
            </a:fld>
            <a:endParaRPr lang="de-DE" dirty="0"/>
          </a:p>
        </p:txBody>
      </p:sp>
      <p:pic>
        <p:nvPicPr>
          <p:cNvPr id="2" name="Picture 1">
            <a:extLst>
              <a:ext uri="{FF2B5EF4-FFF2-40B4-BE49-F238E27FC236}">
                <a16:creationId xmlns:a16="http://schemas.microsoft.com/office/drawing/2014/main" id="{C04C29E6-0276-41BC-9BE2-E1B133F91B3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028700"/>
            <a:ext cx="5943600" cy="3657600"/>
          </a:xfrm>
          <a:prstGeom prst="rect">
            <a:avLst/>
          </a:prstGeom>
          <a:noFill/>
          <a:ln>
            <a:noFill/>
          </a:ln>
        </p:spPr>
      </p:pic>
    </p:spTree>
    <p:extLst>
      <p:ext uri="{BB962C8B-B14F-4D97-AF65-F5344CB8AC3E}">
        <p14:creationId xmlns:p14="http://schemas.microsoft.com/office/powerpoint/2010/main" val="817314974"/>
      </p:ext>
    </p:extLst>
  </p:cSld>
  <p:clrMapOvr>
    <a:masterClrMapping/>
  </p:clrMapOvr>
  <mc:AlternateContent xmlns:mc="http://schemas.openxmlformats.org/markup-compatibility/2006" xmlns:p14="http://schemas.microsoft.com/office/powerpoint/2010/main">
    <mc:Choice Requires="p14">
      <p:transition spd="slow" p14:dur="2000" advClick="0" advTm="86988"/>
    </mc:Choice>
    <mc:Fallback xmlns="">
      <p:transition spd="slow" advClick="0" advTm="86988"/>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4399EA-AF5C-98A6-3E83-F23A5DC1BC0F}"/>
              </a:ext>
            </a:extLst>
          </p:cNvPr>
          <p:cNvPicPr>
            <a:picLocks noChangeAspect="1"/>
          </p:cNvPicPr>
          <p:nvPr/>
        </p:nvPicPr>
        <p:blipFill>
          <a:blip r:embed="rId3"/>
          <a:stretch>
            <a:fillRect/>
          </a:stretch>
        </p:blipFill>
        <p:spPr>
          <a:xfrm>
            <a:off x="1600200" y="1028700"/>
            <a:ext cx="5943600" cy="3657600"/>
          </a:xfrm>
          <a:prstGeom prst="rect">
            <a:avLst/>
          </a:prstGeom>
        </p:spPr>
      </p:pic>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MINERALS &amp; TRANSIT TIME</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69</a:t>
            </a:fld>
            <a:endParaRPr lang="de-DE" dirty="0"/>
          </a:p>
        </p:txBody>
      </p:sp>
    </p:spTree>
    <p:extLst>
      <p:ext uri="{BB962C8B-B14F-4D97-AF65-F5344CB8AC3E}">
        <p14:creationId xmlns:p14="http://schemas.microsoft.com/office/powerpoint/2010/main" val="475682159"/>
      </p:ext>
    </p:extLst>
  </p:cSld>
  <p:clrMapOvr>
    <a:masterClrMapping/>
  </p:clrMapOvr>
  <mc:AlternateContent xmlns:mc="http://schemas.openxmlformats.org/markup-compatibility/2006" xmlns:p14="http://schemas.microsoft.com/office/powerpoint/2010/main">
    <mc:Choice Requires="p14">
      <p:transition spd="slow" p14:dur="2000" advClick="0" advTm="16425"/>
    </mc:Choice>
    <mc:Fallback xmlns="">
      <p:transition spd="slow" advClick="0" advTm="1642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7</a:t>
            </a:fld>
            <a:endParaRPr lang="de-DE" dirty="0"/>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a:t>
            </a:fld>
            <a:endParaRPr lang="de-DE" dirty="0"/>
          </a:p>
        </p:txBody>
      </p:sp>
      <p:sp>
        <p:nvSpPr>
          <p:cNvPr id="3" name="Content Placeholder 2">
            <a:extLst>
              <a:ext uri="{FF2B5EF4-FFF2-40B4-BE49-F238E27FC236}">
                <a16:creationId xmlns:a16="http://schemas.microsoft.com/office/drawing/2014/main" id="{A8DE20BB-94A5-F24F-6403-8AEDDBD6F684}"/>
              </a:ext>
            </a:extLst>
          </p:cNvPr>
          <p:cNvSpPr txBox="1">
            <a:spLocks/>
          </p:cNvSpPr>
          <p:nvPr/>
        </p:nvSpPr>
        <p:spPr>
          <a:xfrm>
            <a:off x="2494848" y="2383452"/>
            <a:ext cx="4058352" cy="948096"/>
          </a:xfrm>
          <a:prstGeom prst="rect">
            <a:avLst/>
          </a:prstGeom>
          <a:solidFill>
            <a:schemeClr val="bg1"/>
          </a:solidFill>
          <a:ln w="28575" cmpd="thinThick">
            <a:solidFill>
              <a:schemeClr val="tx1"/>
            </a:solidFill>
          </a:ln>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persistence:</a:t>
            </a:r>
            <a:r>
              <a:rPr lang="en-US" sz="2000" i="1" dirty="0">
                <a:latin typeface="Helvetica"/>
                <a:cs typeface="Helvetica"/>
              </a:rPr>
              <a:t> the probability that a given atom of C in the soil will remain in the soil</a:t>
            </a:r>
          </a:p>
        </p:txBody>
      </p:sp>
    </p:spTree>
    <p:extLst>
      <p:ext uri="{BB962C8B-B14F-4D97-AF65-F5344CB8AC3E}">
        <p14:creationId xmlns:p14="http://schemas.microsoft.com/office/powerpoint/2010/main" val="1389172300"/>
      </p:ext>
    </p:extLst>
  </p:cSld>
  <p:clrMapOvr>
    <a:masterClrMapping/>
  </p:clrMapOvr>
  <mc:AlternateContent xmlns:mc="http://schemas.openxmlformats.org/markup-compatibility/2006" xmlns:p14="http://schemas.microsoft.com/office/powerpoint/2010/main">
    <mc:Choice Requires="p14">
      <p:transition spd="slow" p14:dur="2000" advClick="0" advTm="8365"/>
    </mc:Choice>
    <mc:Fallback xmlns="">
      <p:transition spd="slow" advClick="0" advTm="8365"/>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4399EA-AF5C-98A6-3E83-F23A5DC1BC0F}"/>
              </a:ext>
            </a:extLst>
          </p:cNvPr>
          <p:cNvPicPr>
            <a:picLocks noChangeAspect="1"/>
          </p:cNvPicPr>
          <p:nvPr/>
        </p:nvPicPr>
        <p:blipFill>
          <a:blip r:embed="rId3"/>
          <a:stretch>
            <a:fillRect/>
          </a:stretch>
        </p:blipFill>
        <p:spPr>
          <a:xfrm>
            <a:off x="1600200" y="1028700"/>
            <a:ext cx="5943600" cy="3657600"/>
          </a:xfrm>
          <a:prstGeom prst="rect">
            <a:avLst/>
          </a:prstGeom>
        </p:spPr>
      </p:pic>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MINERALS &amp; TRANSIT TIME</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70</a:t>
            </a:fld>
            <a:endParaRPr lang="de-DE" dirty="0"/>
          </a:p>
        </p:txBody>
      </p:sp>
      <p:cxnSp>
        <p:nvCxnSpPr>
          <p:cNvPr id="3" name="Straight Arrow Connector 2">
            <a:extLst>
              <a:ext uri="{FF2B5EF4-FFF2-40B4-BE49-F238E27FC236}">
                <a16:creationId xmlns:a16="http://schemas.microsoft.com/office/drawing/2014/main" id="{72D64939-80B5-B956-8D65-1CB83DB730BE}"/>
              </a:ext>
            </a:extLst>
          </p:cNvPr>
          <p:cNvCxnSpPr>
            <a:cxnSpLocks/>
          </p:cNvCxnSpPr>
          <p:nvPr/>
        </p:nvCxnSpPr>
        <p:spPr>
          <a:xfrm flipV="1">
            <a:off x="3476847" y="1641987"/>
            <a:ext cx="3553218" cy="1313864"/>
          </a:xfrm>
          <a:prstGeom prst="straightConnector1">
            <a:avLst/>
          </a:prstGeom>
          <a:ln w="444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356414"/>
      </p:ext>
    </p:extLst>
  </p:cSld>
  <p:clrMapOvr>
    <a:masterClrMapping/>
  </p:clrMapOvr>
  <mc:AlternateContent xmlns:mc="http://schemas.openxmlformats.org/markup-compatibility/2006" xmlns:p14="http://schemas.microsoft.com/office/powerpoint/2010/main">
    <mc:Choice Requires="p14">
      <p:transition spd="slow" p14:dur="2000" advClick="0" advTm="16584"/>
    </mc:Choice>
    <mc:Fallback xmlns="">
      <p:transition spd="slow" advClick="0" advTm="16584"/>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4399EA-AF5C-98A6-3E83-F23A5DC1BC0F}"/>
              </a:ext>
            </a:extLst>
          </p:cNvPr>
          <p:cNvPicPr>
            <a:picLocks noChangeAspect="1"/>
          </p:cNvPicPr>
          <p:nvPr/>
        </p:nvPicPr>
        <p:blipFill>
          <a:blip r:embed="rId3"/>
          <a:stretch>
            <a:fillRect/>
          </a:stretch>
        </p:blipFill>
        <p:spPr>
          <a:xfrm>
            <a:off x="1600200" y="1028700"/>
            <a:ext cx="5943600" cy="3657600"/>
          </a:xfrm>
          <a:prstGeom prst="rect">
            <a:avLst/>
          </a:prstGeom>
        </p:spPr>
      </p:pic>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MINERALS &amp; TRANSIT TIME</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71</a:t>
            </a:fld>
            <a:endParaRPr lang="de-DE" dirty="0"/>
          </a:p>
        </p:txBody>
      </p:sp>
      <p:cxnSp>
        <p:nvCxnSpPr>
          <p:cNvPr id="3" name="Straight Arrow Connector 2">
            <a:extLst>
              <a:ext uri="{FF2B5EF4-FFF2-40B4-BE49-F238E27FC236}">
                <a16:creationId xmlns:a16="http://schemas.microsoft.com/office/drawing/2014/main" id="{72D64939-80B5-B956-8D65-1CB83DB730BE}"/>
              </a:ext>
            </a:extLst>
          </p:cNvPr>
          <p:cNvCxnSpPr>
            <a:cxnSpLocks/>
          </p:cNvCxnSpPr>
          <p:nvPr/>
        </p:nvCxnSpPr>
        <p:spPr>
          <a:xfrm flipV="1">
            <a:off x="3476847" y="1641987"/>
            <a:ext cx="3553218" cy="1313864"/>
          </a:xfrm>
          <a:prstGeom prst="straightConnector1">
            <a:avLst/>
          </a:prstGeom>
          <a:ln w="444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9CA36EF-D31C-5D3E-4088-1021C4650763}"/>
              </a:ext>
            </a:extLst>
          </p:cNvPr>
          <p:cNvSpPr/>
          <p:nvPr/>
        </p:nvSpPr>
        <p:spPr>
          <a:xfrm>
            <a:off x="227012" y="817272"/>
            <a:ext cx="8689975" cy="481771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F0E49D-77B2-F4D2-76DE-AF93D0157F2A}"/>
              </a:ext>
            </a:extLst>
          </p:cNvPr>
          <p:cNvSpPr txBox="1"/>
          <p:nvPr/>
        </p:nvSpPr>
        <p:spPr>
          <a:xfrm>
            <a:off x="156123" y="2278567"/>
            <a:ext cx="8831751" cy="2323713"/>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Strong relationship between reactive mineral abundance and mean age</a:t>
            </a:r>
          </a:p>
          <a:p>
            <a:pPr marL="457200" lvl="2" indent="-457200" algn="ctr">
              <a:spcAft>
                <a:spcPts val="600"/>
              </a:spcAft>
              <a:buFont typeface="Wingdings" charset="2"/>
              <a:buChar char="Ø"/>
              <a:defRPr/>
            </a:pPr>
            <a:r>
              <a:rPr lang="en-US" sz="2800" i="1" dirty="0">
                <a:solidFill>
                  <a:srgbClr val="000000"/>
                </a:solidFill>
                <a:latin typeface="Helvetica"/>
                <a:cs typeface="Helvetica"/>
              </a:rPr>
              <a:t>Relationship between oxalate extractable minerals and transit time weaker, and absent in surface and granitic soils</a:t>
            </a:r>
          </a:p>
        </p:txBody>
      </p:sp>
    </p:spTree>
    <p:extLst>
      <p:ext uri="{BB962C8B-B14F-4D97-AF65-F5344CB8AC3E}">
        <p14:creationId xmlns:p14="http://schemas.microsoft.com/office/powerpoint/2010/main" val="4280512345"/>
      </p:ext>
    </p:extLst>
  </p:cSld>
  <p:clrMapOvr>
    <a:masterClrMapping/>
  </p:clrMapOvr>
  <mc:AlternateContent xmlns:mc="http://schemas.openxmlformats.org/markup-compatibility/2006" xmlns:p14="http://schemas.microsoft.com/office/powerpoint/2010/main">
    <mc:Choice Requires="p14">
      <p:transition spd="slow" p14:dur="2000" advClick="0" advTm="16584"/>
    </mc:Choice>
    <mc:Fallback xmlns="">
      <p:transition spd="slow" advClick="0" advTm="16584"/>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3" name="Title 1"/>
          <p:cNvSpPr txBox="1">
            <a:spLocks/>
          </p:cNvSpPr>
          <p:nvPr/>
        </p:nvSpPr>
        <p:spPr>
          <a:xfrm>
            <a:off x="2436520" y="1745597"/>
            <a:ext cx="4242740" cy="1839671"/>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4000" b="1" dirty="0">
                <a:solidFill>
                  <a:schemeClr val="bg1"/>
                </a:solidFill>
                <a:latin typeface="Verdana"/>
                <a:cs typeface="Verdana"/>
              </a:rPr>
              <a:t>RESULTS</a:t>
            </a:r>
          </a:p>
          <a:p>
            <a:pPr>
              <a:spcAft>
                <a:spcPts val="600"/>
              </a:spcAft>
            </a:pPr>
            <a:r>
              <a:rPr lang="en-US" sz="3200" b="1" i="1" dirty="0">
                <a:solidFill>
                  <a:schemeClr val="bg1"/>
                </a:solidFill>
                <a:latin typeface="Verdana"/>
                <a:cs typeface="Verdana"/>
              </a:rPr>
              <a:t>Modellable vs.</a:t>
            </a:r>
          </a:p>
          <a:p>
            <a:pPr>
              <a:spcAft>
                <a:spcPts val="600"/>
              </a:spcAft>
            </a:pPr>
            <a:r>
              <a:rPr lang="en-US" sz="3200" b="1" i="1" dirty="0">
                <a:solidFill>
                  <a:schemeClr val="bg1"/>
                </a:solidFill>
                <a:latin typeface="Verdana"/>
                <a:cs typeface="Verdana"/>
              </a:rPr>
              <a:t>Measurable</a:t>
            </a:r>
          </a:p>
        </p:txBody>
      </p:sp>
      <p:sp>
        <p:nvSpPr>
          <p:cNvPr id="2"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72</a:t>
            </a:fld>
            <a:endParaRPr lang="de-DE" dirty="0"/>
          </a:p>
        </p:txBody>
      </p:sp>
    </p:spTree>
    <p:extLst>
      <p:ext uri="{BB962C8B-B14F-4D97-AF65-F5344CB8AC3E}">
        <p14:creationId xmlns:p14="http://schemas.microsoft.com/office/powerpoint/2010/main" val="3001676036"/>
      </p:ext>
    </p:extLst>
  </p:cSld>
  <p:clrMapOvr>
    <a:masterClrMapping/>
  </p:clrMapOvr>
  <mc:AlternateContent xmlns:mc="http://schemas.openxmlformats.org/markup-compatibility/2006" xmlns:p14="http://schemas.microsoft.com/office/powerpoint/2010/main">
    <mc:Choice Requires="p14">
      <p:transition spd="slow" p14:dur="2000" advClick="0" advTm="13621"/>
    </mc:Choice>
    <mc:Fallback xmlns="">
      <p:transition spd="slow" advClick="0" advTm="13621"/>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488933-62A3-9E5B-5BB5-96603F4437AA}"/>
              </a:ext>
            </a:extLst>
          </p:cNvPr>
          <p:cNvPicPr>
            <a:picLocks noChangeAspect="1"/>
          </p:cNvPicPr>
          <p:nvPr/>
        </p:nvPicPr>
        <p:blipFill>
          <a:blip r:embed="rId3"/>
          <a:stretch>
            <a:fillRect/>
          </a:stretch>
        </p:blipFill>
        <p:spPr>
          <a:xfrm>
            <a:off x="869950" y="989119"/>
            <a:ext cx="7404100" cy="4318000"/>
          </a:xfrm>
          <a:prstGeom prst="rect">
            <a:avLst/>
          </a:prstGeom>
        </p:spPr>
      </p:pic>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MODEL FIT + FRACTIONS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73</a:t>
            </a:fld>
            <a:endParaRPr lang="de-DE" dirty="0"/>
          </a:p>
        </p:txBody>
      </p:sp>
      <p:sp>
        <p:nvSpPr>
          <p:cNvPr id="28" name="Rectangle 27">
            <a:extLst>
              <a:ext uri="{FF2B5EF4-FFF2-40B4-BE49-F238E27FC236}">
                <a16:creationId xmlns:a16="http://schemas.microsoft.com/office/drawing/2014/main" id="{5A5D2616-B1D0-5A40-D524-E262263A0168}"/>
              </a:ext>
            </a:extLst>
          </p:cNvPr>
          <p:cNvSpPr/>
          <p:nvPr/>
        </p:nvSpPr>
        <p:spPr>
          <a:xfrm>
            <a:off x="1412240" y="989119"/>
            <a:ext cx="1198880" cy="2605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99D929-10A4-D237-5A88-D91C051F82E5}"/>
              </a:ext>
            </a:extLst>
          </p:cNvPr>
          <p:cNvSpPr txBox="1"/>
          <p:nvPr/>
        </p:nvSpPr>
        <p:spPr>
          <a:xfrm>
            <a:off x="869950" y="965510"/>
            <a:ext cx="2934341" cy="307777"/>
          </a:xfrm>
          <a:prstGeom prst="rect">
            <a:avLst/>
          </a:prstGeom>
          <a:noFill/>
        </p:spPr>
        <p:txBody>
          <a:bodyPr wrap="square" rtlCol="0">
            <a:spAutoFit/>
          </a:bodyPr>
          <a:lstStyle/>
          <a:p>
            <a:pPr marL="0" lvl="1" algn="ctr">
              <a:spcAft>
                <a:spcPts val="600"/>
              </a:spcAft>
            </a:pPr>
            <a:r>
              <a:rPr lang="en-US" sz="1400" dirty="0">
                <a:latin typeface="Helvetica"/>
                <a:cs typeface="Helvetica"/>
              </a:rPr>
              <a:t>Cool climate andesite, 0.2-0.3 m</a:t>
            </a:r>
          </a:p>
        </p:txBody>
      </p:sp>
    </p:spTree>
    <p:extLst>
      <p:ext uri="{BB962C8B-B14F-4D97-AF65-F5344CB8AC3E}">
        <p14:creationId xmlns:p14="http://schemas.microsoft.com/office/powerpoint/2010/main" val="3423328935"/>
      </p:ext>
    </p:extLst>
  </p:cSld>
  <p:clrMapOvr>
    <a:masterClrMapping/>
  </p:clrMapOvr>
  <mc:AlternateContent xmlns:mc="http://schemas.openxmlformats.org/markup-compatibility/2006" xmlns:p14="http://schemas.microsoft.com/office/powerpoint/2010/main">
    <mc:Choice Requires="p14">
      <p:transition p14:dur="0" advClick="0" advTm="39779"/>
    </mc:Choice>
    <mc:Fallback xmlns="">
      <p:transition advClick="0" advTm="39779"/>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8F1D8A9-5D06-1617-0549-0A31BA7F5EBC}"/>
              </a:ext>
            </a:extLst>
          </p:cNvPr>
          <p:cNvPicPr>
            <a:picLocks noChangeAspect="1"/>
          </p:cNvPicPr>
          <p:nvPr/>
        </p:nvPicPr>
        <p:blipFill>
          <a:blip r:embed="rId3"/>
          <a:stretch>
            <a:fillRect/>
          </a:stretch>
        </p:blipFill>
        <p:spPr>
          <a:xfrm>
            <a:off x="869950" y="989119"/>
            <a:ext cx="7404100" cy="4318000"/>
          </a:xfrm>
          <a:prstGeom prst="rect">
            <a:avLst/>
          </a:prstGeom>
        </p:spPr>
      </p:pic>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MODEL FIT + FRACTIONS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74</a:t>
            </a:fld>
            <a:endParaRPr lang="de-DE" dirty="0"/>
          </a:p>
        </p:txBody>
      </p:sp>
      <p:sp>
        <p:nvSpPr>
          <p:cNvPr id="28" name="Rectangle 27">
            <a:extLst>
              <a:ext uri="{FF2B5EF4-FFF2-40B4-BE49-F238E27FC236}">
                <a16:creationId xmlns:a16="http://schemas.microsoft.com/office/drawing/2014/main" id="{5A5D2616-B1D0-5A40-D524-E262263A0168}"/>
              </a:ext>
            </a:extLst>
          </p:cNvPr>
          <p:cNvSpPr/>
          <p:nvPr/>
        </p:nvSpPr>
        <p:spPr>
          <a:xfrm>
            <a:off x="1412240" y="989119"/>
            <a:ext cx="1198880" cy="2605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AFFCD45-FAA2-AF26-CAC3-CAF0145EC7EE}"/>
              </a:ext>
            </a:extLst>
          </p:cNvPr>
          <p:cNvSpPr txBox="1"/>
          <p:nvPr/>
        </p:nvSpPr>
        <p:spPr>
          <a:xfrm>
            <a:off x="869950" y="965510"/>
            <a:ext cx="2934341" cy="307777"/>
          </a:xfrm>
          <a:prstGeom prst="rect">
            <a:avLst/>
          </a:prstGeom>
          <a:noFill/>
        </p:spPr>
        <p:txBody>
          <a:bodyPr wrap="square" rtlCol="0">
            <a:spAutoFit/>
          </a:bodyPr>
          <a:lstStyle/>
          <a:p>
            <a:pPr marL="0" lvl="1" algn="ctr">
              <a:spcAft>
                <a:spcPts val="600"/>
              </a:spcAft>
            </a:pPr>
            <a:r>
              <a:rPr lang="en-US" sz="1400" dirty="0">
                <a:latin typeface="Helvetica"/>
                <a:cs typeface="Helvetica"/>
              </a:rPr>
              <a:t>Cool climate andesite, 0.2-0.3 m</a:t>
            </a:r>
          </a:p>
        </p:txBody>
      </p:sp>
    </p:spTree>
    <p:extLst>
      <p:ext uri="{BB962C8B-B14F-4D97-AF65-F5344CB8AC3E}">
        <p14:creationId xmlns:p14="http://schemas.microsoft.com/office/powerpoint/2010/main" val="607226887"/>
      </p:ext>
    </p:extLst>
  </p:cSld>
  <p:clrMapOvr>
    <a:masterClrMapping/>
  </p:clrMapOvr>
  <mc:AlternateContent xmlns:mc="http://schemas.openxmlformats.org/markup-compatibility/2006" xmlns:p14="http://schemas.microsoft.com/office/powerpoint/2010/main">
    <mc:Choice Requires="p14">
      <p:transition p14:dur="0" advClick="0" advTm="117644"/>
    </mc:Choice>
    <mc:Fallback xmlns="">
      <p:transition advClick="0" advTm="117644"/>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BDBAEB-8DA1-DB8F-93BE-799B4C89ED66}"/>
              </a:ext>
            </a:extLst>
          </p:cNvPr>
          <p:cNvSpPr/>
          <p:nvPr/>
        </p:nvSpPr>
        <p:spPr>
          <a:xfrm>
            <a:off x="217170" y="1223010"/>
            <a:ext cx="8686800" cy="3600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C891B4-4287-9F16-C9E3-D7BE8BF499A0}"/>
              </a:ext>
            </a:extLst>
          </p:cNvPr>
          <p:cNvPicPr>
            <a:picLocks noChangeAspect="1"/>
          </p:cNvPicPr>
          <p:nvPr/>
        </p:nvPicPr>
        <p:blipFill rotWithShape="1">
          <a:blip r:embed="rId3">
            <a:extLst>
              <a:ext uri="{28A0092B-C50C-407E-A947-70E740481C1C}">
                <a14:useLocalDpi xmlns:a14="http://schemas.microsoft.com/office/drawing/2010/main" val="0"/>
              </a:ext>
            </a:extLst>
          </a:blip>
          <a:srcRect l="5294" b="60040"/>
          <a:stretch/>
        </p:blipFill>
        <p:spPr bwMode="auto">
          <a:xfrm>
            <a:off x="470620" y="1301201"/>
            <a:ext cx="4028547" cy="2194560"/>
          </a:xfrm>
          <a:prstGeom prst="rect">
            <a:avLst/>
          </a:prstGeom>
          <a:noFill/>
          <a:ln>
            <a:noFill/>
          </a:ln>
        </p:spPr>
      </p:pic>
      <p:pic>
        <p:nvPicPr>
          <p:cNvPr id="3" name="Picture 2">
            <a:extLst>
              <a:ext uri="{FF2B5EF4-FFF2-40B4-BE49-F238E27FC236}">
                <a16:creationId xmlns:a16="http://schemas.microsoft.com/office/drawing/2014/main" id="{05963847-54EB-A383-208F-DC4656681E67}"/>
              </a:ext>
            </a:extLst>
          </p:cNvPr>
          <p:cNvPicPr>
            <a:picLocks noChangeAspect="1"/>
          </p:cNvPicPr>
          <p:nvPr/>
        </p:nvPicPr>
        <p:blipFill rotWithShape="1">
          <a:blip r:embed="rId3">
            <a:extLst>
              <a:ext uri="{28A0092B-C50C-407E-A947-70E740481C1C}">
                <a14:useLocalDpi xmlns:a14="http://schemas.microsoft.com/office/drawing/2010/main" val="0"/>
              </a:ext>
            </a:extLst>
          </a:blip>
          <a:srcRect l="5294" t="41660" b="12665"/>
          <a:stretch/>
        </p:blipFill>
        <p:spPr bwMode="auto">
          <a:xfrm>
            <a:off x="4880503" y="1276691"/>
            <a:ext cx="4028547" cy="2508401"/>
          </a:xfrm>
          <a:prstGeom prst="rect">
            <a:avLst/>
          </a:prstGeom>
          <a:noFill/>
          <a:ln>
            <a:noFill/>
          </a:ln>
        </p:spPr>
      </p:pic>
      <p:pic>
        <p:nvPicPr>
          <p:cNvPr id="6" name="Picture 5">
            <a:extLst>
              <a:ext uri="{FF2B5EF4-FFF2-40B4-BE49-F238E27FC236}">
                <a16:creationId xmlns:a16="http://schemas.microsoft.com/office/drawing/2014/main" id="{D66D2A8B-EC91-5061-D778-04F4F719C75E}"/>
              </a:ext>
            </a:extLst>
          </p:cNvPr>
          <p:cNvPicPr>
            <a:picLocks noChangeAspect="1"/>
          </p:cNvPicPr>
          <p:nvPr/>
        </p:nvPicPr>
        <p:blipFill rotWithShape="1">
          <a:blip r:embed="rId3">
            <a:extLst>
              <a:ext uri="{28A0092B-C50C-407E-A947-70E740481C1C}">
                <a14:useLocalDpi xmlns:a14="http://schemas.microsoft.com/office/drawing/2010/main" val="0"/>
              </a:ext>
            </a:extLst>
          </a:blip>
          <a:srcRect l="11294" t="79762" b="13283"/>
          <a:stretch/>
        </p:blipFill>
        <p:spPr bwMode="auto">
          <a:xfrm>
            <a:off x="725864" y="3393648"/>
            <a:ext cx="3773302" cy="382017"/>
          </a:xfrm>
          <a:prstGeom prst="rect">
            <a:avLst/>
          </a:prstGeom>
          <a:noFill/>
          <a:ln>
            <a:noFill/>
          </a:ln>
        </p:spPr>
      </p:pic>
      <p:pic>
        <p:nvPicPr>
          <p:cNvPr id="7" name="Picture 6">
            <a:extLst>
              <a:ext uri="{FF2B5EF4-FFF2-40B4-BE49-F238E27FC236}">
                <a16:creationId xmlns:a16="http://schemas.microsoft.com/office/drawing/2014/main" id="{8B29BE8A-C54C-0569-8326-A9367CD1696D}"/>
              </a:ext>
            </a:extLst>
          </p:cNvPr>
          <p:cNvPicPr>
            <a:picLocks noChangeAspect="1"/>
          </p:cNvPicPr>
          <p:nvPr/>
        </p:nvPicPr>
        <p:blipFill rotWithShape="1">
          <a:blip r:embed="rId3">
            <a:extLst>
              <a:ext uri="{28A0092B-C50C-407E-A947-70E740481C1C}">
                <a14:useLocalDpi xmlns:a14="http://schemas.microsoft.com/office/drawing/2010/main" val="0"/>
              </a:ext>
            </a:extLst>
          </a:blip>
          <a:srcRect l="5294" t="89416" b="1769"/>
          <a:stretch/>
        </p:blipFill>
        <p:spPr bwMode="auto">
          <a:xfrm>
            <a:off x="1874726" y="4144176"/>
            <a:ext cx="5557967" cy="667512"/>
          </a:xfrm>
          <a:prstGeom prst="rect">
            <a:avLst/>
          </a:prstGeom>
          <a:noFill/>
          <a:ln>
            <a:noFill/>
          </a:ln>
        </p:spPr>
      </p:pic>
      <p:sp>
        <p:nvSpPr>
          <p:cNvPr id="9" name="Title 1">
            <a:extLst>
              <a:ext uri="{FF2B5EF4-FFF2-40B4-BE49-F238E27FC236}">
                <a16:creationId xmlns:a16="http://schemas.microsoft.com/office/drawing/2014/main" id="{24D509AC-EE17-B680-90DB-4990DDD1E4CD}"/>
              </a:ext>
            </a:extLst>
          </p:cNvPr>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a:t>
            </a:r>
            <a:r>
              <a:rPr lang="en-US" sz="3600" b="1" baseline="30000" dirty="0">
                <a:solidFill>
                  <a:schemeClr val="bg1"/>
                </a:solidFill>
                <a:latin typeface="Verdana"/>
                <a:cs typeface="Verdana"/>
              </a:rPr>
              <a:t>14</a:t>
            </a:r>
            <a:r>
              <a:rPr lang="en-US" sz="3600" b="1" dirty="0">
                <a:solidFill>
                  <a:schemeClr val="bg1"/>
                </a:solidFill>
                <a:latin typeface="Verdana"/>
                <a:cs typeface="Verdana"/>
              </a:rPr>
              <a:t>C DISTRIBUTIONS</a:t>
            </a:r>
          </a:p>
        </p:txBody>
      </p:sp>
      <p:sp>
        <p:nvSpPr>
          <p:cNvPr id="5" name="Rectangle 4">
            <a:extLst>
              <a:ext uri="{FF2B5EF4-FFF2-40B4-BE49-F238E27FC236}">
                <a16:creationId xmlns:a16="http://schemas.microsoft.com/office/drawing/2014/main" id="{554BAC46-4AB6-919A-3057-B811BF14AD9E}"/>
              </a:ext>
            </a:extLst>
          </p:cNvPr>
          <p:cNvSpPr/>
          <p:nvPr/>
        </p:nvSpPr>
        <p:spPr>
          <a:xfrm>
            <a:off x="4697730" y="1257300"/>
            <a:ext cx="4206240" cy="2743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3">
            <a:extLst>
              <a:ext uri="{FF2B5EF4-FFF2-40B4-BE49-F238E27FC236}">
                <a16:creationId xmlns:a16="http://schemas.microsoft.com/office/drawing/2014/main" id="{7CC12064-A1BC-B79F-104C-F2F67FB47842}"/>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75</a:t>
            </a:fld>
            <a:endParaRPr lang="de-DE" dirty="0"/>
          </a:p>
        </p:txBody>
      </p:sp>
      <p:sp>
        <p:nvSpPr>
          <p:cNvPr id="4" name="TextBox 3">
            <a:extLst>
              <a:ext uri="{FF2B5EF4-FFF2-40B4-BE49-F238E27FC236}">
                <a16:creationId xmlns:a16="http://schemas.microsoft.com/office/drawing/2014/main" id="{2723A09B-73D2-A765-ABE9-259CF1171032}"/>
              </a:ext>
            </a:extLst>
          </p:cNvPr>
          <p:cNvSpPr txBox="1"/>
          <p:nvPr/>
        </p:nvSpPr>
        <p:spPr>
          <a:xfrm>
            <a:off x="0" y="4324043"/>
            <a:ext cx="2934341" cy="276999"/>
          </a:xfrm>
          <a:prstGeom prst="rect">
            <a:avLst/>
          </a:prstGeom>
          <a:noFill/>
        </p:spPr>
        <p:txBody>
          <a:bodyPr wrap="square" rtlCol="0">
            <a:spAutoFit/>
          </a:bodyPr>
          <a:lstStyle/>
          <a:p>
            <a:pPr marL="0" lvl="1" algn="ctr">
              <a:spcAft>
                <a:spcPts val="600"/>
              </a:spcAft>
            </a:pPr>
            <a:r>
              <a:rPr lang="en-US" sz="1200" dirty="0">
                <a:latin typeface="Helvetica"/>
                <a:cs typeface="Helvetica"/>
              </a:rPr>
              <a:t>Cool climate soils, 0.2-0.3 m, 2019</a:t>
            </a:r>
          </a:p>
        </p:txBody>
      </p:sp>
      <p:sp>
        <p:nvSpPr>
          <p:cNvPr id="8" name="TextBox 7">
            <a:extLst>
              <a:ext uri="{FF2B5EF4-FFF2-40B4-BE49-F238E27FC236}">
                <a16:creationId xmlns:a16="http://schemas.microsoft.com/office/drawing/2014/main" id="{5E871487-BE14-C355-45AC-F5C5416ADB52}"/>
              </a:ext>
            </a:extLst>
          </p:cNvPr>
          <p:cNvSpPr txBox="1"/>
          <p:nvPr/>
        </p:nvSpPr>
        <p:spPr>
          <a:xfrm rot="16200000">
            <a:off x="-207894" y="2191647"/>
            <a:ext cx="1193464" cy="307777"/>
          </a:xfrm>
          <a:prstGeom prst="rect">
            <a:avLst/>
          </a:prstGeom>
          <a:noFill/>
        </p:spPr>
        <p:txBody>
          <a:bodyPr wrap="square" rtlCol="0">
            <a:spAutoFit/>
          </a:bodyPr>
          <a:lstStyle/>
          <a:p>
            <a:pPr marL="0" lvl="1" algn="ctr">
              <a:spcAft>
                <a:spcPts val="600"/>
              </a:spcAft>
            </a:pPr>
            <a:r>
              <a:rPr lang="en-US" sz="1400" dirty="0">
                <a:latin typeface="Helvetica"/>
                <a:cs typeface="Helvetica"/>
              </a:rPr>
              <a:t>∆</a:t>
            </a:r>
            <a:r>
              <a:rPr lang="en-US" sz="1400" baseline="30000" dirty="0">
                <a:latin typeface="Helvetica"/>
                <a:cs typeface="Helvetica"/>
              </a:rPr>
              <a:t>14</a:t>
            </a:r>
            <a:r>
              <a:rPr lang="en-US" sz="1400" dirty="0">
                <a:latin typeface="Helvetica"/>
                <a:cs typeface="Helvetica"/>
              </a:rPr>
              <a:t>C (</a:t>
            </a:r>
            <a:r>
              <a:rPr lang="en-US" sz="1400" dirty="0">
                <a:effectLst/>
              </a:rPr>
              <a:t>‰</a:t>
            </a:r>
            <a:r>
              <a:rPr lang="en-US" sz="1400" dirty="0">
                <a:latin typeface="Helvetica"/>
                <a:cs typeface="Helvetica"/>
              </a:rPr>
              <a:t>)</a:t>
            </a:r>
          </a:p>
        </p:txBody>
      </p:sp>
    </p:spTree>
    <p:extLst>
      <p:ext uri="{BB962C8B-B14F-4D97-AF65-F5344CB8AC3E}">
        <p14:creationId xmlns:p14="http://schemas.microsoft.com/office/powerpoint/2010/main" val="1459356649"/>
      </p:ext>
    </p:extLst>
  </p:cSld>
  <p:clrMapOvr>
    <a:masterClrMapping/>
  </p:clrMapOvr>
  <mc:AlternateContent xmlns:mc="http://schemas.openxmlformats.org/markup-compatibility/2006" xmlns:p14="http://schemas.microsoft.com/office/powerpoint/2010/main">
    <mc:Choice Requires="p14">
      <p:transition spd="slow" p14:dur="2000" advClick="0" advTm="21568"/>
    </mc:Choice>
    <mc:Fallback xmlns="">
      <p:transition spd="slow" advClick="0" advTm="21568"/>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8E324E-A37B-DF60-BB72-621B3F511344}"/>
              </a:ext>
            </a:extLst>
          </p:cNvPr>
          <p:cNvSpPr/>
          <p:nvPr/>
        </p:nvSpPr>
        <p:spPr>
          <a:xfrm>
            <a:off x="217170" y="1223010"/>
            <a:ext cx="8686800" cy="3600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C891B4-4287-9F16-C9E3-D7BE8BF499A0}"/>
              </a:ext>
            </a:extLst>
          </p:cNvPr>
          <p:cNvPicPr>
            <a:picLocks noChangeAspect="1"/>
          </p:cNvPicPr>
          <p:nvPr/>
        </p:nvPicPr>
        <p:blipFill rotWithShape="1">
          <a:blip r:embed="rId3">
            <a:extLst>
              <a:ext uri="{28A0092B-C50C-407E-A947-70E740481C1C}">
                <a14:useLocalDpi xmlns:a14="http://schemas.microsoft.com/office/drawing/2010/main" val="0"/>
              </a:ext>
            </a:extLst>
          </a:blip>
          <a:srcRect l="5294" b="60040"/>
          <a:stretch/>
        </p:blipFill>
        <p:spPr bwMode="auto">
          <a:xfrm>
            <a:off x="470620" y="1301201"/>
            <a:ext cx="4028547" cy="2194560"/>
          </a:xfrm>
          <a:prstGeom prst="rect">
            <a:avLst/>
          </a:prstGeom>
          <a:noFill/>
          <a:ln>
            <a:noFill/>
          </a:ln>
        </p:spPr>
      </p:pic>
      <p:pic>
        <p:nvPicPr>
          <p:cNvPr id="3" name="Picture 2">
            <a:extLst>
              <a:ext uri="{FF2B5EF4-FFF2-40B4-BE49-F238E27FC236}">
                <a16:creationId xmlns:a16="http://schemas.microsoft.com/office/drawing/2014/main" id="{05963847-54EB-A383-208F-DC4656681E67}"/>
              </a:ext>
            </a:extLst>
          </p:cNvPr>
          <p:cNvPicPr>
            <a:picLocks noChangeAspect="1"/>
          </p:cNvPicPr>
          <p:nvPr/>
        </p:nvPicPr>
        <p:blipFill rotWithShape="1">
          <a:blip r:embed="rId3">
            <a:extLst>
              <a:ext uri="{28A0092B-C50C-407E-A947-70E740481C1C}">
                <a14:useLocalDpi xmlns:a14="http://schemas.microsoft.com/office/drawing/2010/main" val="0"/>
              </a:ext>
            </a:extLst>
          </a:blip>
          <a:srcRect l="5294" t="41660" b="12665"/>
          <a:stretch/>
        </p:blipFill>
        <p:spPr bwMode="auto">
          <a:xfrm>
            <a:off x="4880503" y="1276691"/>
            <a:ext cx="4028547" cy="2508401"/>
          </a:xfrm>
          <a:prstGeom prst="rect">
            <a:avLst/>
          </a:prstGeom>
          <a:noFill/>
          <a:ln>
            <a:noFill/>
          </a:ln>
        </p:spPr>
      </p:pic>
      <p:pic>
        <p:nvPicPr>
          <p:cNvPr id="6" name="Picture 5">
            <a:extLst>
              <a:ext uri="{FF2B5EF4-FFF2-40B4-BE49-F238E27FC236}">
                <a16:creationId xmlns:a16="http://schemas.microsoft.com/office/drawing/2014/main" id="{D66D2A8B-EC91-5061-D778-04F4F719C75E}"/>
              </a:ext>
            </a:extLst>
          </p:cNvPr>
          <p:cNvPicPr>
            <a:picLocks noChangeAspect="1"/>
          </p:cNvPicPr>
          <p:nvPr/>
        </p:nvPicPr>
        <p:blipFill rotWithShape="1">
          <a:blip r:embed="rId3">
            <a:extLst>
              <a:ext uri="{28A0092B-C50C-407E-A947-70E740481C1C}">
                <a14:useLocalDpi xmlns:a14="http://schemas.microsoft.com/office/drawing/2010/main" val="0"/>
              </a:ext>
            </a:extLst>
          </a:blip>
          <a:srcRect l="11294" t="79762" b="13283"/>
          <a:stretch/>
        </p:blipFill>
        <p:spPr bwMode="auto">
          <a:xfrm>
            <a:off x="725864" y="3393648"/>
            <a:ext cx="3773302" cy="382017"/>
          </a:xfrm>
          <a:prstGeom prst="rect">
            <a:avLst/>
          </a:prstGeom>
          <a:noFill/>
          <a:ln>
            <a:noFill/>
          </a:ln>
        </p:spPr>
      </p:pic>
      <p:pic>
        <p:nvPicPr>
          <p:cNvPr id="7" name="Picture 6">
            <a:extLst>
              <a:ext uri="{FF2B5EF4-FFF2-40B4-BE49-F238E27FC236}">
                <a16:creationId xmlns:a16="http://schemas.microsoft.com/office/drawing/2014/main" id="{8B29BE8A-C54C-0569-8326-A9367CD1696D}"/>
              </a:ext>
            </a:extLst>
          </p:cNvPr>
          <p:cNvPicPr>
            <a:picLocks noChangeAspect="1"/>
          </p:cNvPicPr>
          <p:nvPr/>
        </p:nvPicPr>
        <p:blipFill rotWithShape="1">
          <a:blip r:embed="rId3">
            <a:extLst>
              <a:ext uri="{28A0092B-C50C-407E-A947-70E740481C1C}">
                <a14:useLocalDpi xmlns:a14="http://schemas.microsoft.com/office/drawing/2010/main" val="0"/>
              </a:ext>
            </a:extLst>
          </a:blip>
          <a:srcRect l="5294" t="89416" b="1769"/>
          <a:stretch/>
        </p:blipFill>
        <p:spPr bwMode="auto">
          <a:xfrm>
            <a:off x="1874726" y="4144176"/>
            <a:ext cx="5557967" cy="667512"/>
          </a:xfrm>
          <a:prstGeom prst="rect">
            <a:avLst/>
          </a:prstGeom>
          <a:noFill/>
          <a:ln>
            <a:noFill/>
          </a:ln>
        </p:spPr>
      </p:pic>
      <p:sp>
        <p:nvSpPr>
          <p:cNvPr id="9" name="Title 1">
            <a:extLst>
              <a:ext uri="{FF2B5EF4-FFF2-40B4-BE49-F238E27FC236}">
                <a16:creationId xmlns:a16="http://schemas.microsoft.com/office/drawing/2014/main" id="{24D509AC-EE17-B680-90DB-4990DDD1E4CD}"/>
              </a:ext>
            </a:extLst>
          </p:cNvPr>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a:t>
            </a:r>
            <a:r>
              <a:rPr lang="en-US" sz="3600" b="1" baseline="30000" dirty="0">
                <a:solidFill>
                  <a:schemeClr val="bg1"/>
                </a:solidFill>
                <a:latin typeface="Verdana"/>
                <a:cs typeface="Verdana"/>
              </a:rPr>
              <a:t>14</a:t>
            </a:r>
            <a:r>
              <a:rPr lang="en-US" sz="3600" b="1" dirty="0">
                <a:solidFill>
                  <a:schemeClr val="bg1"/>
                </a:solidFill>
                <a:latin typeface="Verdana"/>
                <a:cs typeface="Verdana"/>
              </a:rPr>
              <a:t>C DISTRIBUTIONS</a:t>
            </a:r>
          </a:p>
        </p:txBody>
      </p:sp>
      <p:sp>
        <p:nvSpPr>
          <p:cNvPr id="5" name="Slide Number Placeholder 3">
            <a:extLst>
              <a:ext uri="{FF2B5EF4-FFF2-40B4-BE49-F238E27FC236}">
                <a16:creationId xmlns:a16="http://schemas.microsoft.com/office/drawing/2014/main" id="{935C4DA4-5F74-BBF2-8A62-3F7D1D80B17F}"/>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76</a:t>
            </a:fld>
            <a:endParaRPr lang="de-DE" dirty="0"/>
          </a:p>
        </p:txBody>
      </p:sp>
      <p:sp>
        <p:nvSpPr>
          <p:cNvPr id="8" name="TextBox 7">
            <a:extLst>
              <a:ext uri="{FF2B5EF4-FFF2-40B4-BE49-F238E27FC236}">
                <a16:creationId xmlns:a16="http://schemas.microsoft.com/office/drawing/2014/main" id="{0FDE6272-DA0A-97EA-1EC4-2B332C956583}"/>
              </a:ext>
            </a:extLst>
          </p:cNvPr>
          <p:cNvSpPr txBox="1"/>
          <p:nvPr/>
        </p:nvSpPr>
        <p:spPr>
          <a:xfrm rot="16200000">
            <a:off x="-207894" y="2191647"/>
            <a:ext cx="1193464" cy="307777"/>
          </a:xfrm>
          <a:prstGeom prst="rect">
            <a:avLst/>
          </a:prstGeom>
          <a:noFill/>
        </p:spPr>
        <p:txBody>
          <a:bodyPr wrap="square" rtlCol="0">
            <a:spAutoFit/>
          </a:bodyPr>
          <a:lstStyle/>
          <a:p>
            <a:pPr marL="0" lvl="1" algn="ctr">
              <a:spcAft>
                <a:spcPts val="600"/>
              </a:spcAft>
            </a:pPr>
            <a:r>
              <a:rPr lang="en-US" sz="1400" dirty="0">
                <a:latin typeface="Helvetica"/>
                <a:cs typeface="Helvetica"/>
              </a:rPr>
              <a:t>∆</a:t>
            </a:r>
            <a:r>
              <a:rPr lang="en-US" sz="1400" baseline="30000" dirty="0">
                <a:latin typeface="Helvetica"/>
                <a:cs typeface="Helvetica"/>
              </a:rPr>
              <a:t>14</a:t>
            </a:r>
            <a:r>
              <a:rPr lang="en-US" sz="1400" dirty="0">
                <a:latin typeface="Helvetica"/>
                <a:cs typeface="Helvetica"/>
              </a:rPr>
              <a:t>C (</a:t>
            </a:r>
            <a:r>
              <a:rPr lang="en-US" sz="1400" dirty="0">
                <a:effectLst/>
              </a:rPr>
              <a:t>‰</a:t>
            </a:r>
            <a:r>
              <a:rPr lang="en-US" sz="1400" dirty="0">
                <a:latin typeface="Helvetica"/>
                <a:cs typeface="Helvetica"/>
              </a:rPr>
              <a:t>)</a:t>
            </a:r>
          </a:p>
        </p:txBody>
      </p:sp>
      <p:sp>
        <p:nvSpPr>
          <p:cNvPr id="11" name="TextBox 10">
            <a:extLst>
              <a:ext uri="{FF2B5EF4-FFF2-40B4-BE49-F238E27FC236}">
                <a16:creationId xmlns:a16="http://schemas.microsoft.com/office/drawing/2014/main" id="{1F8F9DD4-9682-D377-5473-82276015CFC9}"/>
              </a:ext>
            </a:extLst>
          </p:cNvPr>
          <p:cNvSpPr txBox="1"/>
          <p:nvPr/>
        </p:nvSpPr>
        <p:spPr>
          <a:xfrm>
            <a:off x="0" y="4324043"/>
            <a:ext cx="2934341" cy="276999"/>
          </a:xfrm>
          <a:prstGeom prst="rect">
            <a:avLst/>
          </a:prstGeom>
          <a:noFill/>
        </p:spPr>
        <p:txBody>
          <a:bodyPr wrap="square" rtlCol="0">
            <a:spAutoFit/>
          </a:bodyPr>
          <a:lstStyle/>
          <a:p>
            <a:pPr marL="0" lvl="1" algn="ctr">
              <a:spcAft>
                <a:spcPts val="600"/>
              </a:spcAft>
            </a:pPr>
            <a:r>
              <a:rPr lang="en-US" sz="1200" dirty="0">
                <a:latin typeface="Helvetica"/>
                <a:cs typeface="Helvetica"/>
              </a:rPr>
              <a:t>Cool climate soils, 0.2-0.3 m, 2019</a:t>
            </a:r>
          </a:p>
        </p:txBody>
      </p:sp>
    </p:spTree>
    <p:extLst>
      <p:ext uri="{BB962C8B-B14F-4D97-AF65-F5344CB8AC3E}">
        <p14:creationId xmlns:p14="http://schemas.microsoft.com/office/powerpoint/2010/main" val="1990287121"/>
      </p:ext>
    </p:extLst>
  </p:cSld>
  <p:clrMapOvr>
    <a:masterClrMapping/>
  </p:clrMapOvr>
  <mc:AlternateContent xmlns:mc="http://schemas.openxmlformats.org/markup-compatibility/2006" xmlns:p14="http://schemas.microsoft.com/office/powerpoint/2010/main">
    <mc:Choice Requires="p14">
      <p:transition spd="slow" p14:dur="2000" advClick="0" advTm="44007"/>
    </mc:Choice>
    <mc:Fallback xmlns="">
      <p:transition spd="slow" advClick="0" advTm="44007"/>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C0A0E5-1D75-2AF2-25C6-B7EFC4F0478A}"/>
              </a:ext>
            </a:extLst>
          </p:cNvPr>
          <p:cNvSpPr/>
          <p:nvPr/>
        </p:nvSpPr>
        <p:spPr>
          <a:xfrm>
            <a:off x="217170" y="1223010"/>
            <a:ext cx="8686800" cy="3600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4D509AC-EE17-B680-90DB-4990DDD1E4CD}"/>
              </a:ext>
            </a:extLst>
          </p:cNvPr>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a:t>
            </a:r>
            <a:r>
              <a:rPr lang="en-US" sz="3600" b="1" baseline="30000" dirty="0">
                <a:solidFill>
                  <a:schemeClr val="bg1"/>
                </a:solidFill>
                <a:latin typeface="Verdana"/>
                <a:cs typeface="Verdana"/>
              </a:rPr>
              <a:t>14</a:t>
            </a:r>
            <a:r>
              <a:rPr lang="en-US" sz="3600" b="1" dirty="0">
                <a:solidFill>
                  <a:schemeClr val="bg1"/>
                </a:solidFill>
                <a:latin typeface="Verdana"/>
                <a:cs typeface="Verdana"/>
              </a:rPr>
              <a:t>C DISTRIBUTIONS: POOLS</a:t>
            </a:r>
          </a:p>
        </p:txBody>
      </p:sp>
      <p:grpSp>
        <p:nvGrpSpPr>
          <p:cNvPr id="15" name="Group 14">
            <a:extLst>
              <a:ext uri="{FF2B5EF4-FFF2-40B4-BE49-F238E27FC236}">
                <a16:creationId xmlns:a16="http://schemas.microsoft.com/office/drawing/2014/main" id="{4E4F0418-B03B-0FDE-D485-C4E44A8CBE0F}"/>
              </a:ext>
            </a:extLst>
          </p:cNvPr>
          <p:cNvGrpSpPr/>
          <p:nvPr/>
        </p:nvGrpSpPr>
        <p:grpSpPr>
          <a:xfrm>
            <a:off x="611482" y="1377568"/>
            <a:ext cx="7921036" cy="3341263"/>
            <a:chOff x="611483" y="1562922"/>
            <a:chExt cx="7921036" cy="3341263"/>
          </a:xfrm>
        </p:grpSpPr>
        <p:pic>
          <p:nvPicPr>
            <p:cNvPr id="5" name="Picture 4">
              <a:extLst>
                <a:ext uri="{FF2B5EF4-FFF2-40B4-BE49-F238E27FC236}">
                  <a16:creationId xmlns:a16="http://schemas.microsoft.com/office/drawing/2014/main" id="{99819926-EF80-0970-78D0-7957807E2A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b="58599"/>
            <a:stretch/>
          </p:blipFill>
          <p:spPr bwMode="auto">
            <a:xfrm>
              <a:off x="611483" y="1600630"/>
              <a:ext cx="3825669" cy="2026931"/>
            </a:xfrm>
            <a:prstGeom prst="rect">
              <a:avLst/>
            </a:prstGeom>
            <a:noFill/>
            <a:ln>
              <a:noFill/>
            </a:ln>
          </p:spPr>
        </p:pic>
        <p:pic>
          <p:nvPicPr>
            <p:cNvPr id="11" name="Picture 10">
              <a:extLst>
                <a:ext uri="{FF2B5EF4-FFF2-40B4-BE49-F238E27FC236}">
                  <a16:creationId xmlns:a16="http://schemas.microsoft.com/office/drawing/2014/main" id="{4FA63C50-BB4C-ACA2-B7A9-1112CCECD4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t="42909" b="8722"/>
            <a:stretch/>
          </p:blipFill>
          <p:spPr bwMode="auto">
            <a:xfrm>
              <a:off x="4706850" y="1562922"/>
              <a:ext cx="3825669" cy="2368055"/>
            </a:xfrm>
            <a:prstGeom prst="rect">
              <a:avLst/>
            </a:prstGeom>
            <a:noFill/>
            <a:ln>
              <a:noFill/>
            </a:ln>
          </p:spPr>
        </p:pic>
        <p:pic>
          <p:nvPicPr>
            <p:cNvPr id="13" name="Picture 12">
              <a:extLst>
                <a:ext uri="{FF2B5EF4-FFF2-40B4-BE49-F238E27FC236}">
                  <a16:creationId xmlns:a16="http://schemas.microsoft.com/office/drawing/2014/main" id="{83F29B75-69C5-8474-8241-1AD4504310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t="91968" b="-2044"/>
            <a:stretch/>
          </p:blipFill>
          <p:spPr bwMode="auto">
            <a:xfrm>
              <a:off x="2021554" y="4246444"/>
              <a:ext cx="5100892" cy="657741"/>
            </a:xfrm>
            <a:prstGeom prst="rect">
              <a:avLst/>
            </a:prstGeom>
            <a:noFill/>
            <a:ln>
              <a:noFill/>
            </a:ln>
          </p:spPr>
        </p:pic>
        <p:pic>
          <p:nvPicPr>
            <p:cNvPr id="14" name="Picture 13">
              <a:extLst>
                <a:ext uri="{FF2B5EF4-FFF2-40B4-BE49-F238E27FC236}">
                  <a16:creationId xmlns:a16="http://schemas.microsoft.com/office/drawing/2014/main" id="{7BF8F9C7-71F0-7F23-0D80-2670C2FE84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87" t="82919" r="1" b="8722"/>
            <a:stretch/>
          </p:blipFill>
          <p:spPr bwMode="auto">
            <a:xfrm>
              <a:off x="876693" y="3544478"/>
              <a:ext cx="3560457" cy="409224"/>
            </a:xfrm>
            <a:prstGeom prst="rect">
              <a:avLst/>
            </a:prstGeom>
            <a:noFill/>
            <a:ln>
              <a:noFill/>
            </a:ln>
          </p:spPr>
        </p:pic>
      </p:grpSp>
      <p:sp>
        <p:nvSpPr>
          <p:cNvPr id="3" name="Slide Number Placeholder 3">
            <a:extLst>
              <a:ext uri="{FF2B5EF4-FFF2-40B4-BE49-F238E27FC236}">
                <a16:creationId xmlns:a16="http://schemas.microsoft.com/office/drawing/2014/main" id="{03F15C5C-3B85-7D08-CA2F-22524D8E9366}"/>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77</a:t>
            </a:fld>
            <a:endParaRPr lang="de-DE" dirty="0"/>
          </a:p>
        </p:txBody>
      </p:sp>
      <p:sp>
        <p:nvSpPr>
          <p:cNvPr id="6" name="Rectangle 5">
            <a:extLst>
              <a:ext uri="{FF2B5EF4-FFF2-40B4-BE49-F238E27FC236}">
                <a16:creationId xmlns:a16="http://schemas.microsoft.com/office/drawing/2014/main" id="{C6C16C95-7573-25F0-5872-65AEBD6018E3}"/>
              </a:ext>
            </a:extLst>
          </p:cNvPr>
          <p:cNvSpPr/>
          <p:nvPr/>
        </p:nvSpPr>
        <p:spPr>
          <a:xfrm>
            <a:off x="4697730" y="1257300"/>
            <a:ext cx="4206240" cy="2743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903D9D6-9926-14EA-6ADC-66220AEABD72}"/>
              </a:ext>
            </a:extLst>
          </p:cNvPr>
          <p:cNvCxnSpPr>
            <a:cxnSpLocks/>
          </p:cNvCxnSpPr>
          <p:nvPr/>
        </p:nvCxnSpPr>
        <p:spPr>
          <a:xfrm flipH="1">
            <a:off x="3005959" y="2669628"/>
            <a:ext cx="483475" cy="3153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66785543-9313-2540-53D3-C4AFD2CE8934}"/>
              </a:ext>
            </a:extLst>
          </p:cNvPr>
          <p:cNvSpPr txBox="1"/>
          <p:nvPr/>
        </p:nvSpPr>
        <p:spPr>
          <a:xfrm>
            <a:off x="2873719" y="2146408"/>
            <a:ext cx="1572551" cy="523220"/>
          </a:xfrm>
          <a:prstGeom prst="rect">
            <a:avLst/>
          </a:prstGeom>
          <a:noFill/>
        </p:spPr>
        <p:txBody>
          <a:bodyPr wrap="square" rtlCol="0">
            <a:spAutoFit/>
          </a:bodyPr>
          <a:lstStyle/>
          <a:p>
            <a:pPr marL="0" lvl="1" algn="ctr">
              <a:spcAft>
                <a:spcPts val="600"/>
              </a:spcAft>
            </a:pPr>
            <a:r>
              <a:rPr lang="en-US" sz="1400" dirty="0">
                <a:latin typeface="Helvetica"/>
                <a:cs typeface="Helvetica"/>
              </a:rPr>
              <a:t>overlap of slow and fast pools</a:t>
            </a:r>
          </a:p>
        </p:txBody>
      </p:sp>
      <p:sp>
        <p:nvSpPr>
          <p:cNvPr id="4" name="TextBox 3">
            <a:extLst>
              <a:ext uri="{FF2B5EF4-FFF2-40B4-BE49-F238E27FC236}">
                <a16:creationId xmlns:a16="http://schemas.microsoft.com/office/drawing/2014/main" id="{1C3FE9BF-2AB0-0D14-B4BC-CD1B5B998751}"/>
              </a:ext>
            </a:extLst>
          </p:cNvPr>
          <p:cNvSpPr txBox="1"/>
          <p:nvPr/>
        </p:nvSpPr>
        <p:spPr>
          <a:xfrm rot="16200000">
            <a:off x="-207894" y="2207036"/>
            <a:ext cx="1193464" cy="276999"/>
          </a:xfrm>
          <a:prstGeom prst="rect">
            <a:avLst/>
          </a:prstGeom>
          <a:noFill/>
        </p:spPr>
        <p:txBody>
          <a:bodyPr wrap="square" rtlCol="0">
            <a:spAutoFit/>
          </a:bodyPr>
          <a:lstStyle/>
          <a:p>
            <a:pPr marL="0" lvl="1" algn="ctr">
              <a:spcAft>
                <a:spcPts val="600"/>
              </a:spcAft>
            </a:pPr>
            <a:r>
              <a:rPr lang="en-US" sz="1200" dirty="0">
                <a:latin typeface="Helvetica"/>
                <a:cs typeface="Helvetica"/>
              </a:rPr>
              <a:t>density</a:t>
            </a:r>
          </a:p>
        </p:txBody>
      </p:sp>
      <p:sp>
        <p:nvSpPr>
          <p:cNvPr id="8" name="TextBox 7">
            <a:extLst>
              <a:ext uri="{FF2B5EF4-FFF2-40B4-BE49-F238E27FC236}">
                <a16:creationId xmlns:a16="http://schemas.microsoft.com/office/drawing/2014/main" id="{D271E206-D66F-C4E3-4450-E19379E0B95E}"/>
              </a:ext>
            </a:extLst>
          </p:cNvPr>
          <p:cNvSpPr txBox="1"/>
          <p:nvPr/>
        </p:nvSpPr>
        <p:spPr>
          <a:xfrm>
            <a:off x="0" y="4324043"/>
            <a:ext cx="2934341" cy="276999"/>
          </a:xfrm>
          <a:prstGeom prst="rect">
            <a:avLst/>
          </a:prstGeom>
          <a:noFill/>
        </p:spPr>
        <p:txBody>
          <a:bodyPr wrap="square" rtlCol="0">
            <a:spAutoFit/>
          </a:bodyPr>
          <a:lstStyle/>
          <a:p>
            <a:pPr marL="0" lvl="1" algn="ctr">
              <a:spcAft>
                <a:spcPts val="600"/>
              </a:spcAft>
            </a:pPr>
            <a:r>
              <a:rPr lang="en-US" sz="1200" dirty="0">
                <a:latin typeface="Helvetica"/>
                <a:cs typeface="Helvetica"/>
              </a:rPr>
              <a:t>Cool climate soils, 0.2-0.3 m, 2019</a:t>
            </a:r>
          </a:p>
        </p:txBody>
      </p:sp>
    </p:spTree>
    <p:extLst>
      <p:ext uri="{BB962C8B-B14F-4D97-AF65-F5344CB8AC3E}">
        <p14:creationId xmlns:p14="http://schemas.microsoft.com/office/powerpoint/2010/main" val="1207217215"/>
      </p:ext>
    </p:extLst>
  </p:cSld>
  <p:clrMapOvr>
    <a:masterClrMapping/>
  </p:clrMapOvr>
  <mc:AlternateContent xmlns:mc="http://schemas.openxmlformats.org/markup-compatibility/2006" xmlns:p14="http://schemas.microsoft.com/office/powerpoint/2010/main">
    <mc:Choice Requires="p14">
      <p:transition spd="slow" p14:dur="2000" advClick="0" advTm="27369"/>
    </mc:Choice>
    <mc:Fallback xmlns="">
      <p:transition spd="slow" advClick="0" advTm="2736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C0A0E5-1D75-2AF2-25C6-B7EFC4F0478A}"/>
              </a:ext>
            </a:extLst>
          </p:cNvPr>
          <p:cNvSpPr/>
          <p:nvPr/>
        </p:nvSpPr>
        <p:spPr>
          <a:xfrm>
            <a:off x="217170" y="1223010"/>
            <a:ext cx="8686800" cy="3600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4D509AC-EE17-B680-90DB-4990DDD1E4CD}"/>
              </a:ext>
            </a:extLst>
          </p:cNvPr>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a:t>
            </a:r>
            <a:r>
              <a:rPr lang="en-US" sz="3600" b="1" baseline="30000" dirty="0">
                <a:solidFill>
                  <a:schemeClr val="bg1"/>
                </a:solidFill>
                <a:latin typeface="Verdana"/>
                <a:cs typeface="Verdana"/>
              </a:rPr>
              <a:t>14</a:t>
            </a:r>
            <a:r>
              <a:rPr lang="en-US" sz="3600" b="1" dirty="0">
                <a:solidFill>
                  <a:schemeClr val="bg1"/>
                </a:solidFill>
                <a:latin typeface="Verdana"/>
                <a:cs typeface="Verdana"/>
              </a:rPr>
              <a:t>C DISTRIBUTIONS: POOLS</a:t>
            </a:r>
          </a:p>
        </p:txBody>
      </p:sp>
      <p:grpSp>
        <p:nvGrpSpPr>
          <p:cNvPr id="15" name="Group 14">
            <a:extLst>
              <a:ext uri="{FF2B5EF4-FFF2-40B4-BE49-F238E27FC236}">
                <a16:creationId xmlns:a16="http://schemas.microsoft.com/office/drawing/2014/main" id="{4E4F0418-B03B-0FDE-D485-C4E44A8CBE0F}"/>
              </a:ext>
            </a:extLst>
          </p:cNvPr>
          <p:cNvGrpSpPr/>
          <p:nvPr/>
        </p:nvGrpSpPr>
        <p:grpSpPr>
          <a:xfrm>
            <a:off x="611482" y="1377568"/>
            <a:ext cx="7921036" cy="3341263"/>
            <a:chOff x="611483" y="1562922"/>
            <a:chExt cx="7921036" cy="3341263"/>
          </a:xfrm>
        </p:grpSpPr>
        <p:pic>
          <p:nvPicPr>
            <p:cNvPr id="5" name="Picture 4">
              <a:extLst>
                <a:ext uri="{FF2B5EF4-FFF2-40B4-BE49-F238E27FC236}">
                  <a16:creationId xmlns:a16="http://schemas.microsoft.com/office/drawing/2014/main" id="{99819926-EF80-0970-78D0-7957807E2A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b="58599"/>
            <a:stretch/>
          </p:blipFill>
          <p:spPr bwMode="auto">
            <a:xfrm>
              <a:off x="611483" y="1600630"/>
              <a:ext cx="3825669" cy="2026931"/>
            </a:xfrm>
            <a:prstGeom prst="rect">
              <a:avLst/>
            </a:prstGeom>
            <a:noFill/>
            <a:ln>
              <a:noFill/>
            </a:ln>
          </p:spPr>
        </p:pic>
        <p:pic>
          <p:nvPicPr>
            <p:cNvPr id="11" name="Picture 10">
              <a:extLst>
                <a:ext uri="{FF2B5EF4-FFF2-40B4-BE49-F238E27FC236}">
                  <a16:creationId xmlns:a16="http://schemas.microsoft.com/office/drawing/2014/main" id="{4FA63C50-BB4C-ACA2-B7A9-1112CCECD4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t="42909" b="8722"/>
            <a:stretch/>
          </p:blipFill>
          <p:spPr bwMode="auto">
            <a:xfrm>
              <a:off x="4706850" y="1562922"/>
              <a:ext cx="3825669" cy="2368055"/>
            </a:xfrm>
            <a:prstGeom prst="rect">
              <a:avLst/>
            </a:prstGeom>
            <a:noFill/>
            <a:ln>
              <a:noFill/>
            </a:ln>
          </p:spPr>
        </p:pic>
        <p:pic>
          <p:nvPicPr>
            <p:cNvPr id="13" name="Picture 12">
              <a:extLst>
                <a:ext uri="{FF2B5EF4-FFF2-40B4-BE49-F238E27FC236}">
                  <a16:creationId xmlns:a16="http://schemas.microsoft.com/office/drawing/2014/main" id="{83F29B75-69C5-8474-8241-1AD4504310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t="91968" b="-2044"/>
            <a:stretch/>
          </p:blipFill>
          <p:spPr bwMode="auto">
            <a:xfrm>
              <a:off x="2021554" y="4246444"/>
              <a:ext cx="5100892" cy="657741"/>
            </a:xfrm>
            <a:prstGeom prst="rect">
              <a:avLst/>
            </a:prstGeom>
            <a:noFill/>
            <a:ln>
              <a:noFill/>
            </a:ln>
          </p:spPr>
        </p:pic>
        <p:pic>
          <p:nvPicPr>
            <p:cNvPr id="14" name="Picture 13">
              <a:extLst>
                <a:ext uri="{FF2B5EF4-FFF2-40B4-BE49-F238E27FC236}">
                  <a16:creationId xmlns:a16="http://schemas.microsoft.com/office/drawing/2014/main" id="{7BF8F9C7-71F0-7F23-0D80-2670C2FE84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87" t="82919" r="1" b="8722"/>
            <a:stretch/>
          </p:blipFill>
          <p:spPr bwMode="auto">
            <a:xfrm>
              <a:off x="876693" y="3544478"/>
              <a:ext cx="3560457" cy="409224"/>
            </a:xfrm>
            <a:prstGeom prst="rect">
              <a:avLst/>
            </a:prstGeom>
            <a:noFill/>
            <a:ln>
              <a:noFill/>
            </a:ln>
          </p:spPr>
        </p:pic>
      </p:grpSp>
      <p:sp>
        <p:nvSpPr>
          <p:cNvPr id="3" name="Slide Number Placeholder 3">
            <a:extLst>
              <a:ext uri="{FF2B5EF4-FFF2-40B4-BE49-F238E27FC236}">
                <a16:creationId xmlns:a16="http://schemas.microsoft.com/office/drawing/2014/main" id="{03F15C5C-3B85-7D08-CA2F-22524D8E9366}"/>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78</a:t>
            </a:fld>
            <a:endParaRPr lang="de-DE" dirty="0"/>
          </a:p>
        </p:txBody>
      </p:sp>
      <p:sp>
        <p:nvSpPr>
          <p:cNvPr id="6" name="TextBox 5">
            <a:extLst>
              <a:ext uri="{FF2B5EF4-FFF2-40B4-BE49-F238E27FC236}">
                <a16:creationId xmlns:a16="http://schemas.microsoft.com/office/drawing/2014/main" id="{333438D5-221B-2CB6-A460-494260DEFB69}"/>
              </a:ext>
            </a:extLst>
          </p:cNvPr>
          <p:cNvSpPr txBox="1"/>
          <p:nvPr/>
        </p:nvSpPr>
        <p:spPr>
          <a:xfrm rot="16200000">
            <a:off x="-207894" y="2207036"/>
            <a:ext cx="1193464" cy="276999"/>
          </a:xfrm>
          <a:prstGeom prst="rect">
            <a:avLst/>
          </a:prstGeom>
          <a:noFill/>
        </p:spPr>
        <p:txBody>
          <a:bodyPr wrap="square" rtlCol="0">
            <a:spAutoFit/>
          </a:bodyPr>
          <a:lstStyle/>
          <a:p>
            <a:pPr marL="0" lvl="1" algn="ctr">
              <a:spcAft>
                <a:spcPts val="600"/>
              </a:spcAft>
            </a:pPr>
            <a:r>
              <a:rPr lang="en-US" sz="1200" dirty="0">
                <a:latin typeface="Helvetica"/>
                <a:cs typeface="Helvetica"/>
              </a:rPr>
              <a:t>density</a:t>
            </a:r>
          </a:p>
        </p:txBody>
      </p:sp>
      <p:sp>
        <p:nvSpPr>
          <p:cNvPr id="7" name="TextBox 6">
            <a:extLst>
              <a:ext uri="{FF2B5EF4-FFF2-40B4-BE49-F238E27FC236}">
                <a16:creationId xmlns:a16="http://schemas.microsoft.com/office/drawing/2014/main" id="{DE2F39D6-9272-6D74-64DC-4FA884FF6CFE}"/>
              </a:ext>
            </a:extLst>
          </p:cNvPr>
          <p:cNvSpPr txBox="1"/>
          <p:nvPr/>
        </p:nvSpPr>
        <p:spPr>
          <a:xfrm>
            <a:off x="0" y="4324043"/>
            <a:ext cx="2934341" cy="276999"/>
          </a:xfrm>
          <a:prstGeom prst="rect">
            <a:avLst/>
          </a:prstGeom>
          <a:noFill/>
        </p:spPr>
        <p:txBody>
          <a:bodyPr wrap="square" rtlCol="0">
            <a:spAutoFit/>
          </a:bodyPr>
          <a:lstStyle/>
          <a:p>
            <a:pPr marL="0" lvl="1" algn="ctr">
              <a:spcAft>
                <a:spcPts val="600"/>
              </a:spcAft>
            </a:pPr>
            <a:r>
              <a:rPr lang="en-US" sz="1200" dirty="0">
                <a:latin typeface="Helvetica"/>
                <a:cs typeface="Helvetica"/>
              </a:rPr>
              <a:t>Cool climate soils, 0.2-0.3 m, 2019</a:t>
            </a:r>
          </a:p>
        </p:txBody>
      </p:sp>
    </p:spTree>
    <p:extLst>
      <p:ext uri="{BB962C8B-B14F-4D97-AF65-F5344CB8AC3E}">
        <p14:creationId xmlns:p14="http://schemas.microsoft.com/office/powerpoint/2010/main" val="377333095"/>
      </p:ext>
    </p:extLst>
  </p:cSld>
  <p:clrMapOvr>
    <a:masterClrMapping/>
  </p:clrMapOvr>
  <mc:AlternateContent xmlns:mc="http://schemas.openxmlformats.org/markup-compatibility/2006" xmlns:p14="http://schemas.microsoft.com/office/powerpoint/2010/main">
    <mc:Choice Requires="p14">
      <p:transition spd="slow" p14:dur="2000" advClick="0" advTm="16382"/>
    </mc:Choice>
    <mc:Fallback xmlns="">
      <p:transition spd="slow" advClick="0" advTm="16382"/>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3" name="Title 1"/>
          <p:cNvSpPr txBox="1">
            <a:spLocks/>
          </p:cNvSpPr>
          <p:nvPr/>
        </p:nvSpPr>
        <p:spPr>
          <a:xfrm>
            <a:off x="2436520" y="1745597"/>
            <a:ext cx="4242740" cy="1839671"/>
          </a:xfrm>
          <a:prstGeom prst="rect">
            <a:avLst/>
          </a:prstGeom>
          <a:solidFill>
            <a:schemeClr val="tx1"/>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3600" b="1" dirty="0">
                <a:solidFill>
                  <a:schemeClr val="bg1"/>
                </a:solidFill>
                <a:latin typeface="Verdana"/>
                <a:cs typeface="Verdana"/>
              </a:rPr>
              <a:t>OUTLOOK </a:t>
            </a:r>
          </a:p>
          <a:p>
            <a:pPr>
              <a:spcAft>
                <a:spcPts val="600"/>
              </a:spcAft>
            </a:pPr>
            <a:r>
              <a:rPr lang="en-US" sz="3600" b="1" dirty="0">
                <a:solidFill>
                  <a:schemeClr val="bg1"/>
                </a:solidFill>
                <a:latin typeface="Verdana"/>
                <a:cs typeface="Verdana"/>
              </a:rPr>
              <a:t>&amp;</a:t>
            </a:r>
          </a:p>
          <a:p>
            <a:pPr>
              <a:spcAft>
                <a:spcPts val="600"/>
              </a:spcAft>
            </a:pPr>
            <a:r>
              <a:rPr lang="en-US" sz="3600" b="1" dirty="0">
                <a:solidFill>
                  <a:schemeClr val="bg1"/>
                </a:solidFill>
                <a:latin typeface="Verdana"/>
                <a:cs typeface="Verdana"/>
              </a:rPr>
              <a:t>CONCLUSIONS</a:t>
            </a:r>
          </a:p>
        </p:txBody>
      </p:sp>
      <p:sp>
        <p:nvSpPr>
          <p:cNvPr id="2"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79</a:t>
            </a:fld>
            <a:endParaRPr lang="de-DE" dirty="0"/>
          </a:p>
        </p:txBody>
      </p:sp>
    </p:spTree>
    <p:extLst>
      <p:ext uri="{BB962C8B-B14F-4D97-AF65-F5344CB8AC3E}">
        <p14:creationId xmlns:p14="http://schemas.microsoft.com/office/powerpoint/2010/main" val="2409112320"/>
      </p:ext>
    </p:extLst>
  </p:cSld>
  <p:clrMapOvr>
    <a:masterClrMapping/>
  </p:clrMapOvr>
  <mc:AlternateContent xmlns:mc="http://schemas.openxmlformats.org/markup-compatibility/2006" xmlns:p14="http://schemas.microsoft.com/office/powerpoint/2010/main">
    <mc:Choice Requires="p14">
      <p:transition spd="slow" p14:dur="2000" advClick="0" advTm="4104"/>
    </mc:Choice>
    <mc:Fallback xmlns="">
      <p:transition spd="slow" advClick="0" advTm="410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8</a:t>
            </a:fld>
            <a:endParaRPr lang="de-DE" dirty="0"/>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a:p>
            <a:pPr marL="457200" indent="-457200">
              <a:spcAft>
                <a:spcPts val="600"/>
              </a:spcAft>
              <a:buFont typeface="+mj-lt"/>
              <a:buAutoNum type="arabicParenR"/>
            </a:pPr>
            <a:r>
              <a:rPr lang="en-US" sz="2000" dirty="0">
                <a:latin typeface="Helvetica"/>
                <a:cs typeface="Helvetica"/>
              </a:rPr>
              <a:t>Temperature</a:t>
            </a:r>
          </a:p>
          <a:p>
            <a:pPr marL="457200" indent="-457200">
              <a:spcAft>
                <a:spcPts val="600"/>
              </a:spcAft>
              <a:buFont typeface="+mj-lt"/>
              <a:buAutoNum type="arabicParenR"/>
            </a:pPr>
            <a:endParaRPr lang="en-US" sz="2000" dirty="0">
              <a:latin typeface="Helvetica"/>
              <a:cs typeface="Helvetica"/>
            </a:endParaRP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a:t>
            </a:fld>
            <a:endParaRPr lang="de-DE" dirty="0"/>
          </a:p>
        </p:txBody>
      </p:sp>
    </p:spTree>
    <p:extLst>
      <p:ext uri="{BB962C8B-B14F-4D97-AF65-F5344CB8AC3E}">
        <p14:creationId xmlns:p14="http://schemas.microsoft.com/office/powerpoint/2010/main" val="383851979"/>
      </p:ext>
    </p:extLst>
  </p:cSld>
  <p:clrMapOvr>
    <a:masterClrMapping/>
  </p:clrMapOvr>
  <mc:AlternateContent xmlns:mc="http://schemas.openxmlformats.org/markup-compatibility/2006" xmlns:p14="http://schemas.microsoft.com/office/powerpoint/2010/main">
    <mc:Choice Requires="p14">
      <p:transition spd="slow" p14:dur="2000" advClick="0" advTm="16749"/>
    </mc:Choice>
    <mc:Fallback xmlns="">
      <p:transition spd="slow" advClick="0" advTm="16749"/>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4ECC118-0F84-6E0C-12E4-EA8A08EEF71F}"/>
              </a:ext>
            </a:extLst>
          </p:cNvPr>
          <p:cNvSpPr/>
          <p:nvPr/>
        </p:nvSpPr>
        <p:spPr>
          <a:xfrm>
            <a:off x="1362666" y="1970208"/>
            <a:ext cx="7324133" cy="34335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80</a:t>
            </a:fld>
            <a:endParaRPr lang="de-DE" dirty="0"/>
          </a:p>
        </p:txBody>
      </p:sp>
      <p:grpSp>
        <p:nvGrpSpPr>
          <p:cNvPr id="17" name="Group 16">
            <a:extLst>
              <a:ext uri="{FF2B5EF4-FFF2-40B4-BE49-F238E27FC236}">
                <a16:creationId xmlns:a16="http://schemas.microsoft.com/office/drawing/2014/main" id="{555CFA27-64B9-C023-8F28-9A13F70166CB}"/>
              </a:ext>
            </a:extLst>
          </p:cNvPr>
          <p:cNvGrpSpPr/>
          <p:nvPr/>
        </p:nvGrpSpPr>
        <p:grpSpPr>
          <a:xfrm>
            <a:off x="2683639" y="2144044"/>
            <a:ext cx="5887837" cy="2342682"/>
            <a:chOff x="1689991" y="1409075"/>
            <a:chExt cx="5887837" cy="2342682"/>
          </a:xfrm>
        </p:grpSpPr>
        <p:sp>
          <p:nvSpPr>
            <p:cNvPr id="18" name="TextBox 17">
              <a:extLst>
                <a:ext uri="{FF2B5EF4-FFF2-40B4-BE49-F238E27FC236}">
                  <a16:creationId xmlns:a16="http://schemas.microsoft.com/office/drawing/2014/main" id="{96B766FD-5E03-F6F0-992F-BFB542D9BB6D}"/>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19" name="TextBox 18">
              <a:extLst>
                <a:ext uri="{FF2B5EF4-FFF2-40B4-BE49-F238E27FC236}">
                  <a16:creationId xmlns:a16="http://schemas.microsoft.com/office/drawing/2014/main" id="{DA6D8F98-2EC5-6740-DB1A-8D2077A54CAC}"/>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20" name="TextBox 19">
              <a:extLst>
                <a:ext uri="{FF2B5EF4-FFF2-40B4-BE49-F238E27FC236}">
                  <a16:creationId xmlns:a16="http://schemas.microsoft.com/office/drawing/2014/main" id="{80095BEC-7F0C-9B02-A24C-AE5F6D6602DC}"/>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cxnSp>
          <p:nvCxnSpPr>
            <p:cNvPr id="21" name="Straight Connector 20">
              <a:extLst>
                <a:ext uri="{FF2B5EF4-FFF2-40B4-BE49-F238E27FC236}">
                  <a16:creationId xmlns:a16="http://schemas.microsoft.com/office/drawing/2014/main" id="{7ADA70A0-11D0-C5DA-B568-89715E03B7D8}"/>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E4E8326-438C-E55D-CB65-716EBFBDC3D4}"/>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23" name="Straight Connector 22">
              <a:extLst>
                <a:ext uri="{FF2B5EF4-FFF2-40B4-BE49-F238E27FC236}">
                  <a16:creationId xmlns:a16="http://schemas.microsoft.com/office/drawing/2014/main" id="{59592459-AFC3-1DF7-8CAA-37FC203F99C9}"/>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D03C279-311B-F67C-6827-96D688BCEAC9}"/>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890A91B-FC77-B4F0-4FCB-617AF7C0C9C9}"/>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FE49710-DD77-DDC7-FFC1-578D659A6EF9}"/>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BA7739A-FF5D-55CD-53B6-A4CB3277956A}"/>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sp>
          <p:nvSpPr>
            <p:cNvPr id="29" name="Rectangle 28">
              <a:extLst>
                <a:ext uri="{FF2B5EF4-FFF2-40B4-BE49-F238E27FC236}">
                  <a16:creationId xmlns:a16="http://schemas.microsoft.com/office/drawing/2014/main" id="{915CCB3A-2E6D-FA9C-866F-DDE5CD41B44F}"/>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BA11B0D9-562E-35CB-49B3-FA34A301A627}"/>
              </a:ext>
            </a:extLst>
          </p:cNvPr>
          <p:cNvSpPr txBox="1"/>
          <p:nvPr/>
        </p:nvSpPr>
        <p:spPr>
          <a:xfrm>
            <a:off x="1201713" y="2973888"/>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55" name="TextBox 54">
            <a:extLst>
              <a:ext uri="{FF2B5EF4-FFF2-40B4-BE49-F238E27FC236}">
                <a16:creationId xmlns:a16="http://schemas.microsoft.com/office/drawing/2014/main" id="{05E6469A-9D45-B72A-79A4-0C61A49079E5}"/>
              </a:ext>
            </a:extLst>
          </p:cNvPr>
          <p:cNvSpPr txBox="1"/>
          <p:nvPr/>
        </p:nvSpPr>
        <p:spPr>
          <a:xfrm>
            <a:off x="4424464" y="4436410"/>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
        <p:nvSpPr>
          <p:cNvPr id="56" name="TextBox 55">
            <a:extLst>
              <a:ext uri="{FF2B5EF4-FFF2-40B4-BE49-F238E27FC236}">
                <a16:creationId xmlns:a16="http://schemas.microsoft.com/office/drawing/2014/main" id="{E77361CA-583D-E4B1-0A30-56EE07D81040}"/>
              </a:ext>
            </a:extLst>
          </p:cNvPr>
          <p:cNvSpPr txBox="1"/>
          <p:nvPr/>
        </p:nvSpPr>
        <p:spPr>
          <a:xfrm>
            <a:off x="32612" y="5390585"/>
            <a:ext cx="3349752" cy="261610"/>
          </a:xfrm>
          <a:prstGeom prst="rect">
            <a:avLst/>
          </a:prstGeom>
          <a:noFill/>
        </p:spPr>
        <p:txBody>
          <a:bodyPr wrap="square" rtlCol="0">
            <a:spAutoFit/>
          </a:bodyPr>
          <a:lstStyle/>
          <a:p>
            <a:r>
              <a:rPr lang="en-US" sz="1100" dirty="0">
                <a:latin typeface="Helvetica" pitchFamily="2" charset="0"/>
              </a:rPr>
              <a:t>(figure adapted from Todd-Brown et al., 2018)</a:t>
            </a:r>
          </a:p>
        </p:txBody>
      </p:sp>
      <p:sp>
        <p:nvSpPr>
          <p:cNvPr id="59" name="TextBox 58">
            <a:extLst>
              <a:ext uri="{FF2B5EF4-FFF2-40B4-BE49-F238E27FC236}">
                <a16:creationId xmlns:a16="http://schemas.microsoft.com/office/drawing/2014/main" id="{3E8F08EC-31B3-D07A-61F3-AA27F60D92D2}"/>
              </a:ext>
            </a:extLst>
          </p:cNvPr>
          <p:cNvSpPr txBox="1"/>
          <p:nvPr/>
        </p:nvSpPr>
        <p:spPr>
          <a:xfrm>
            <a:off x="3574031" y="4757476"/>
            <a:ext cx="1918741" cy="646331"/>
          </a:xfrm>
          <a:prstGeom prst="rect">
            <a:avLst/>
          </a:prstGeom>
          <a:noFill/>
        </p:spPr>
        <p:txBody>
          <a:bodyPr wrap="square" rtlCol="0">
            <a:spAutoFit/>
          </a:bodyPr>
          <a:lstStyle/>
          <a:p>
            <a:r>
              <a:rPr lang="en-US" sz="1200" b="1" dirty="0">
                <a:latin typeface="Helvetica" pitchFamily="2" charset="0"/>
              </a:rPr>
              <a:t>Model mean after adjusting temperature sensitivity (Q10)</a:t>
            </a:r>
          </a:p>
        </p:txBody>
      </p:sp>
      <p:sp>
        <p:nvSpPr>
          <p:cNvPr id="60" name="Oval 59">
            <a:extLst>
              <a:ext uri="{FF2B5EF4-FFF2-40B4-BE49-F238E27FC236}">
                <a16:creationId xmlns:a16="http://schemas.microsoft.com/office/drawing/2014/main" id="{D71ADABD-412D-F9FD-2DE5-F2FD75CD61CD}"/>
              </a:ext>
            </a:extLst>
          </p:cNvPr>
          <p:cNvSpPr/>
          <p:nvPr/>
        </p:nvSpPr>
        <p:spPr>
          <a:xfrm>
            <a:off x="3383280" y="482316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D7A7DC25-28C5-AA30-8537-0193DA970818}"/>
              </a:ext>
            </a:extLst>
          </p:cNvPr>
          <p:cNvCxnSpPr>
            <a:cxnSpLocks/>
          </p:cNvCxnSpPr>
          <p:nvPr/>
        </p:nvCxnSpPr>
        <p:spPr>
          <a:xfrm>
            <a:off x="5638800" y="488296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CA92D51E-A977-0EFB-9799-C251E5191EBC}"/>
              </a:ext>
            </a:extLst>
          </p:cNvPr>
          <p:cNvSpPr txBox="1"/>
          <p:nvPr/>
        </p:nvSpPr>
        <p:spPr>
          <a:xfrm>
            <a:off x="5962025" y="475747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82" name="Rectangle 81">
            <a:extLst>
              <a:ext uri="{FF2B5EF4-FFF2-40B4-BE49-F238E27FC236}">
                <a16:creationId xmlns:a16="http://schemas.microsoft.com/office/drawing/2014/main" id="{14EBA6B0-682B-876A-5E35-0DF5569337B0}"/>
              </a:ext>
            </a:extLst>
          </p:cNvPr>
          <p:cNvSpPr/>
          <p:nvPr/>
        </p:nvSpPr>
        <p:spPr>
          <a:xfrm>
            <a:off x="3161029" y="3054022"/>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DB77C89-6988-33C6-F94D-74747A0C3C5C}"/>
              </a:ext>
            </a:extLst>
          </p:cNvPr>
          <p:cNvSpPr/>
          <p:nvPr/>
        </p:nvSpPr>
        <p:spPr>
          <a:xfrm>
            <a:off x="5684439" y="501136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BA716B3-23A5-AC6B-CDEA-752A855B3083}"/>
              </a:ext>
            </a:extLst>
          </p:cNvPr>
          <p:cNvSpPr txBox="1"/>
          <p:nvPr/>
        </p:nvSpPr>
        <p:spPr>
          <a:xfrm>
            <a:off x="5962025" y="4959546"/>
            <a:ext cx="1918741" cy="276999"/>
          </a:xfrm>
          <a:prstGeom prst="rect">
            <a:avLst/>
          </a:prstGeom>
          <a:noFill/>
        </p:spPr>
        <p:txBody>
          <a:bodyPr wrap="square" rtlCol="0">
            <a:spAutoFit/>
          </a:bodyPr>
          <a:lstStyle/>
          <a:p>
            <a:r>
              <a:rPr lang="en-US" sz="1200" b="1" dirty="0">
                <a:latin typeface="Helvetica" pitchFamily="2" charset="0"/>
              </a:rPr>
              <a:t>± sd</a:t>
            </a:r>
          </a:p>
        </p:txBody>
      </p:sp>
      <p:cxnSp>
        <p:nvCxnSpPr>
          <p:cNvPr id="85" name="Straight Connector 84">
            <a:extLst>
              <a:ext uri="{FF2B5EF4-FFF2-40B4-BE49-F238E27FC236}">
                <a16:creationId xmlns:a16="http://schemas.microsoft.com/office/drawing/2014/main" id="{1B8ECBAA-CA40-C71D-E212-E1CE232CA732}"/>
              </a:ext>
            </a:extLst>
          </p:cNvPr>
          <p:cNvCxnSpPr>
            <a:cxnSpLocks/>
            <a:stCxn id="82" idx="1"/>
          </p:cNvCxnSpPr>
          <p:nvPr/>
        </p:nvCxnSpPr>
        <p:spPr>
          <a:xfrm flipV="1">
            <a:off x="3161029" y="3217407"/>
            <a:ext cx="5424200" cy="415"/>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56C9584-503A-E51E-083F-401844771E2D}"/>
              </a:ext>
            </a:extLst>
          </p:cNvPr>
          <p:cNvGrpSpPr/>
          <p:nvPr/>
        </p:nvGrpSpPr>
        <p:grpSpPr>
          <a:xfrm>
            <a:off x="3294888" y="2412735"/>
            <a:ext cx="5201648" cy="1170590"/>
            <a:chOff x="2228088" y="1686910"/>
            <a:chExt cx="5201648" cy="1170590"/>
          </a:xfrm>
        </p:grpSpPr>
        <p:grpSp>
          <p:nvGrpSpPr>
            <p:cNvPr id="34" name="Group 33">
              <a:extLst>
                <a:ext uri="{FF2B5EF4-FFF2-40B4-BE49-F238E27FC236}">
                  <a16:creationId xmlns:a16="http://schemas.microsoft.com/office/drawing/2014/main" id="{189818C5-E5C0-8415-10F5-9BB2E1F1EF3B}"/>
                </a:ext>
              </a:extLst>
            </p:cNvPr>
            <p:cNvGrpSpPr/>
            <p:nvPr/>
          </p:nvGrpSpPr>
          <p:grpSpPr>
            <a:xfrm>
              <a:off x="2228088" y="1686910"/>
              <a:ext cx="4917168" cy="1170590"/>
              <a:chOff x="2228088" y="1686910"/>
              <a:chExt cx="4917168" cy="1170590"/>
            </a:xfrm>
            <a:solidFill>
              <a:schemeClr val="tx1">
                <a:alpha val="50000"/>
              </a:schemeClr>
            </a:solidFill>
          </p:grpSpPr>
          <p:sp>
            <p:nvSpPr>
              <p:cNvPr id="36" name="Oval 35">
                <a:extLst>
                  <a:ext uri="{FF2B5EF4-FFF2-40B4-BE49-F238E27FC236}">
                    <a16:creationId xmlns:a16="http://schemas.microsoft.com/office/drawing/2014/main" id="{5D6C5148-7032-D0A8-2264-C95734D91034}"/>
                  </a:ext>
                </a:extLst>
              </p:cNvPr>
              <p:cNvSpPr/>
              <p:nvPr/>
            </p:nvSpPr>
            <p:spPr>
              <a:xfrm>
                <a:off x="2496312" y="263347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0E1B9E03-D06F-84E0-2A77-91CD3EC04B6C}"/>
                  </a:ext>
                </a:extLst>
              </p:cNvPr>
              <p:cNvSpPr/>
              <p:nvPr/>
            </p:nvSpPr>
            <p:spPr>
              <a:xfrm>
                <a:off x="7001256" y="256866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440375-920A-C0B3-C8AD-A2B4D895C442}"/>
                  </a:ext>
                </a:extLst>
              </p:cNvPr>
              <p:cNvSpPr/>
              <p:nvPr/>
            </p:nvSpPr>
            <p:spPr>
              <a:xfrm>
                <a:off x="5955792" y="27130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C3DBB13-1B7C-65FA-7670-448AF5B92909}"/>
                  </a:ext>
                </a:extLst>
              </p:cNvPr>
              <p:cNvSpPr/>
              <p:nvPr/>
            </p:nvSpPr>
            <p:spPr>
              <a:xfrm>
                <a:off x="6211824" y="27056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C6F3262-FF0D-A8E0-810B-E56C3428DE9F}"/>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B937F7E-6097-9B65-7530-2B1FD1B39C45}"/>
                  </a:ext>
                </a:extLst>
              </p:cNvPr>
              <p:cNvSpPr/>
              <p:nvPr/>
            </p:nvSpPr>
            <p:spPr>
              <a:xfrm>
                <a:off x="4354848" y="19729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38E900C-BE8F-D5F4-2AC1-A7C7CB64B96B}"/>
                  </a:ext>
                </a:extLst>
              </p:cNvPr>
              <p:cNvSpPr/>
              <p:nvPr/>
            </p:nvSpPr>
            <p:spPr>
              <a:xfrm>
                <a:off x="4611414" y="199780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8CCDA79-A0BA-31A0-FB8F-AC7EB13DCCA1}"/>
                  </a:ext>
                </a:extLst>
              </p:cNvPr>
              <p:cNvSpPr/>
              <p:nvPr/>
            </p:nvSpPr>
            <p:spPr>
              <a:xfrm>
                <a:off x="2763786"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45A7C00-F9E6-C515-138E-12D72B604662}"/>
                  </a:ext>
                </a:extLst>
              </p:cNvPr>
              <p:cNvSpPr/>
              <p:nvPr/>
            </p:nvSpPr>
            <p:spPr>
              <a:xfrm>
                <a:off x="3035058" y="25141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31A4994-C57B-9FA2-8EF6-DCCC6AE52F1D}"/>
                  </a:ext>
                </a:extLst>
              </p:cNvPr>
              <p:cNvSpPr/>
              <p:nvPr/>
            </p:nvSpPr>
            <p:spPr>
              <a:xfrm>
                <a:off x="3306330" y="25293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CC1DFF2-5A1A-84AE-C843-3A860CADAE56}"/>
                  </a:ext>
                </a:extLst>
              </p:cNvPr>
              <p:cNvSpPr/>
              <p:nvPr/>
            </p:nvSpPr>
            <p:spPr>
              <a:xfrm>
                <a:off x="3568458"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AC8DD4E-E91D-2272-E607-1ED13E66DE5E}"/>
                  </a:ext>
                </a:extLst>
              </p:cNvPr>
              <p:cNvSpPr/>
              <p:nvPr/>
            </p:nvSpPr>
            <p:spPr>
              <a:xfrm>
                <a:off x="3830586" y="25323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AF6032-365C-3517-49BE-491905F3836B}"/>
                  </a:ext>
                </a:extLst>
              </p:cNvPr>
              <p:cNvSpPr/>
              <p:nvPr/>
            </p:nvSpPr>
            <p:spPr>
              <a:xfrm>
                <a:off x="4083570" y="25384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D3B7824-8F3C-ACE7-779B-0B9F5013CA95}"/>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A1B4B86-3D76-7FB9-0904-C34EF34C683E}"/>
                  </a:ext>
                </a:extLst>
              </p:cNvPr>
              <p:cNvSpPr/>
              <p:nvPr/>
            </p:nvSpPr>
            <p:spPr>
              <a:xfrm>
                <a:off x="5144814" y="243062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64B8DDD-6E7A-BD73-AA61-ABBDD220A048}"/>
                  </a:ext>
                </a:extLst>
              </p:cNvPr>
              <p:cNvSpPr/>
              <p:nvPr/>
            </p:nvSpPr>
            <p:spPr>
              <a:xfrm>
                <a:off x="5406942" y="2491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93E7202-8AA8-52DB-8CF5-B78B77823861}"/>
                  </a:ext>
                </a:extLst>
              </p:cNvPr>
              <p:cNvSpPr/>
              <p:nvPr/>
            </p:nvSpPr>
            <p:spPr>
              <a:xfrm>
                <a:off x="5678214" y="236051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FA1AF87-0128-5503-2AC4-5C82BFE3215C}"/>
                  </a:ext>
                </a:extLst>
              </p:cNvPr>
              <p:cNvSpPr/>
              <p:nvPr/>
            </p:nvSpPr>
            <p:spPr>
              <a:xfrm>
                <a:off x="6741966" y="16869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BDDF92-10EC-D343-9ED2-950E2B8D071C}"/>
                  </a:ext>
                </a:extLst>
              </p:cNvPr>
              <p:cNvSpPr/>
              <p:nvPr/>
            </p:nvSpPr>
            <p:spPr>
              <a:xfrm>
                <a:off x="6470694" y="209229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0EDB9303-790A-308F-26D9-0D6C7FEEAB24}"/>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01817"/>
      </p:ext>
    </p:extLst>
  </p:cSld>
  <p:clrMapOvr>
    <a:masterClrMapping/>
  </p:clrMapOvr>
  <mc:AlternateContent xmlns:mc="http://schemas.openxmlformats.org/markup-compatibility/2006" xmlns:p14="http://schemas.microsoft.com/office/powerpoint/2010/main">
    <mc:Choice Requires="p14">
      <p:transition spd="slow" p14:dur="2000" advClick="0" advTm="9393"/>
    </mc:Choice>
    <mc:Fallback xmlns="">
      <p:transition spd="slow" advClick="0" advTm="9393"/>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4ECC118-0F84-6E0C-12E4-EA8A08EEF71F}"/>
              </a:ext>
            </a:extLst>
          </p:cNvPr>
          <p:cNvSpPr/>
          <p:nvPr/>
        </p:nvSpPr>
        <p:spPr>
          <a:xfrm>
            <a:off x="1362666" y="1970208"/>
            <a:ext cx="7324133" cy="34335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81</a:t>
            </a:fld>
            <a:endParaRPr lang="de-DE" dirty="0"/>
          </a:p>
        </p:txBody>
      </p:sp>
      <p:grpSp>
        <p:nvGrpSpPr>
          <p:cNvPr id="17" name="Group 16">
            <a:extLst>
              <a:ext uri="{FF2B5EF4-FFF2-40B4-BE49-F238E27FC236}">
                <a16:creationId xmlns:a16="http://schemas.microsoft.com/office/drawing/2014/main" id="{555CFA27-64B9-C023-8F28-9A13F70166CB}"/>
              </a:ext>
            </a:extLst>
          </p:cNvPr>
          <p:cNvGrpSpPr/>
          <p:nvPr/>
        </p:nvGrpSpPr>
        <p:grpSpPr>
          <a:xfrm>
            <a:off x="2683639" y="2144044"/>
            <a:ext cx="5887837" cy="2342682"/>
            <a:chOff x="1689991" y="1409075"/>
            <a:chExt cx="5887837" cy="2342682"/>
          </a:xfrm>
        </p:grpSpPr>
        <p:sp>
          <p:nvSpPr>
            <p:cNvPr id="18" name="TextBox 17">
              <a:extLst>
                <a:ext uri="{FF2B5EF4-FFF2-40B4-BE49-F238E27FC236}">
                  <a16:creationId xmlns:a16="http://schemas.microsoft.com/office/drawing/2014/main" id="{96B766FD-5E03-F6F0-992F-BFB542D9BB6D}"/>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19" name="TextBox 18">
              <a:extLst>
                <a:ext uri="{FF2B5EF4-FFF2-40B4-BE49-F238E27FC236}">
                  <a16:creationId xmlns:a16="http://schemas.microsoft.com/office/drawing/2014/main" id="{DA6D8F98-2EC5-6740-DB1A-8D2077A54CAC}"/>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20" name="TextBox 19">
              <a:extLst>
                <a:ext uri="{FF2B5EF4-FFF2-40B4-BE49-F238E27FC236}">
                  <a16:creationId xmlns:a16="http://schemas.microsoft.com/office/drawing/2014/main" id="{80095BEC-7F0C-9B02-A24C-AE5F6D6602DC}"/>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cxnSp>
          <p:nvCxnSpPr>
            <p:cNvPr id="21" name="Straight Connector 20">
              <a:extLst>
                <a:ext uri="{FF2B5EF4-FFF2-40B4-BE49-F238E27FC236}">
                  <a16:creationId xmlns:a16="http://schemas.microsoft.com/office/drawing/2014/main" id="{7ADA70A0-11D0-C5DA-B568-89715E03B7D8}"/>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E4E8326-438C-E55D-CB65-716EBFBDC3D4}"/>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23" name="Straight Connector 22">
              <a:extLst>
                <a:ext uri="{FF2B5EF4-FFF2-40B4-BE49-F238E27FC236}">
                  <a16:creationId xmlns:a16="http://schemas.microsoft.com/office/drawing/2014/main" id="{59592459-AFC3-1DF7-8CAA-37FC203F99C9}"/>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D03C279-311B-F67C-6827-96D688BCEAC9}"/>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890A91B-FC77-B4F0-4FCB-617AF7C0C9C9}"/>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FE49710-DD77-DDC7-FFC1-578D659A6EF9}"/>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BA7739A-FF5D-55CD-53B6-A4CB3277956A}"/>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sp>
          <p:nvSpPr>
            <p:cNvPr id="29" name="Rectangle 28">
              <a:extLst>
                <a:ext uri="{FF2B5EF4-FFF2-40B4-BE49-F238E27FC236}">
                  <a16:creationId xmlns:a16="http://schemas.microsoft.com/office/drawing/2014/main" id="{915CCB3A-2E6D-FA9C-866F-DDE5CD41B44F}"/>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BA11B0D9-562E-35CB-49B3-FA34A301A627}"/>
              </a:ext>
            </a:extLst>
          </p:cNvPr>
          <p:cNvSpPr txBox="1"/>
          <p:nvPr/>
        </p:nvSpPr>
        <p:spPr>
          <a:xfrm>
            <a:off x="1201713" y="2973888"/>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55" name="TextBox 54">
            <a:extLst>
              <a:ext uri="{FF2B5EF4-FFF2-40B4-BE49-F238E27FC236}">
                <a16:creationId xmlns:a16="http://schemas.microsoft.com/office/drawing/2014/main" id="{05E6469A-9D45-B72A-79A4-0C61A49079E5}"/>
              </a:ext>
            </a:extLst>
          </p:cNvPr>
          <p:cNvSpPr txBox="1"/>
          <p:nvPr/>
        </p:nvSpPr>
        <p:spPr>
          <a:xfrm>
            <a:off x="4424464" y="4436410"/>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
        <p:nvSpPr>
          <p:cNvPr id="56" name="TextBox 55">
            <a:extLst>
              <a:ext uri="{FF2B5EF4-FFF2-40B4-BE49-F238E27FC236}">
                <a16:creationId xmlns:a16="http://schemas.microsoft.com/office/drawing/2014/main" id="{E77361CA-583D-E4B1-0A30-56EE07D81040}"/>
              </a:ext>
            </a:extLst>
          </p:cNvPr>
          <p:cNvSpPr txBox="1"/>
          <p:nvPr/>
        </p:nvSpPr>
        <p:spPr>
          <a:xfrm>
            <a:off x="32612" y="5390585"/>
            <a:ext cx="3349752" cy="261610"/>
          </a:xfrm>
          <a:prstGeom prst="rect">
            <a:avLst/>
          </a:prstGeom>
          <a:noFill/>
        </p:spPr>
        <p:txBody>
          <a:bodyPr wrap="square" rtlCol="0">
            <a:spAutoFit/>
          </a:bodyPr>
          <a:lstStyle/>
          <a:p>
            <a:r>
              <a:rPr lang="en-US" sz="1100" dirty="0">
                <a:latin typeface="Helvetica" pitchFamily="2" charset="0"/>
              </a:rPr>
              <a:t>(figure adapted from Todd-Brown et al., 2018)</a:t>
            </a:r>
          </a:p>
        </p:txBody>
      </p:sp>
      <p:sp>
        <p:nvSpPr>
          <p:cNvPr id="59" name="TextBox 58">
            <a:extLst>
              <a:ext uri="{FF2B5EF4-FFF2-40B4-BE49-F238E27FC236}">
                <a16:creationId xmlns:a16="http://schemas.microsoft.com/office/drawing/2014/main" id="{3E8F08EC-31B3-D07A-61F3-AA27F60D92D2}"/>
              </a:ext>
            </a:extLst>
          </p:cNvPr>
          <p:cNvSpPr txBox="1"/>
          <p:nvPr/>
        </p:nvSpPr>
        <p:spPr>
          <a:xfrm>
            <a:off x="3574031" y="4757476"/>
            <a:ext cx="1918741" cy="646331"/>
          </a:xfrm>
          <a:prstGeom prst="rect">
            <a:avLst/>
          </a:prstGeom>
          <a:noFill/>
        </p:spPr>
        <p:txBody>
          <a:bodyPr wrap="square" rtlCol="0">
            <a:spAutoFit/>
          </a:bodyPr>
          <a:lstStyle/>
          <a:p>
            <a:r>
              <a:rPr lang="en-US" sz="1200" b="1" dirty="0">
                <a:latin typeface="Helvetica" pitchFamily="2" charset="0"/>
              </a:rPr>
              <a:t>Model mean after adjusting temperature sensitivity (Q10)</a:t>
            </a:r>
          </a:p>
        </p:txBody>
      </p:sp>
      <p:sp>
        <p:nvSpPr>
          <p:cNvPr id="60" name="Oval 59">
            <a:extLst>
              <a:ext uri="{FF2B5EF4-FFF2-40B4-BE49-F238E27FC236}">
                <a16:creationId xmlns:a16="http://schemas.microsoft.com/office/drawing/2014/main" id="{D71ADABD-412D-F9FD-2DE5-F2FD75CD61CD}"/>
              </a:ext>
            </a:extLst>
          </p:cNvPr>
          <p:cNvSpPr/>
          <p:nvPr/>
        </p:nvSpPr>
        <p:spPr>
          <a:xfrm>
            <a:off x="3383280" y="482316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D7A7DC25-28C5-AA30-8537-0193DA970818}"/>
              </a:ext>
            </a:extLst>
          </p:cNvPr>
          <p:cNvCxnSpPr>
            <a:cxnSpLocks/>
          </p:cNvCxnSpPr>
          <p:nvPr/>
        </p:nvCxnSpPr>
        <p:spPr>
          <a:xfrm>
            <a:off x="5638800" y="488296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CA92D51E-A977-0EFB-9799-C251E5191EBC}"/>
              </a:ext>
            </a:extLst>
          </p:cNvPr>
          <p:cNvSpPr txBox="1"/>
          <p:nvPr/>
        </p:nvSpPr>
        <p:spPr>
          <a:xfrm>
            <a:off x="5962025" y="475747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82" name="Rectangle 81">
            <a:extLst>
              <a:ext uri="{FF2B5EF4-FFF2-40B4-BE49-F238E27FC236}">
                <a16:creationId xmlns:a16="http://schemas.microsoft.com/office/drawing/2014/main" id="{14EBA6B0-682B-876A-5E35-0DF5569337B0}"/>
              </a:ext>
            </a:extLst>
          </p:cNvPr>
          <p:cNvSpPr/>
          <p:nvPr/>
        </p:nvSpPr>
        <p:spPr>
          <a:xfrm>
            <a:off x="3161029" y="3054022"/>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DB77C89-6988-33C6-F94D-74747A0C3C5C}"/>
              </a:ext>
            </a:extLst>
          </p:cNvPr>
          <p:cNvSpPr/>
          <p:nvPr/>
        </p:nvSpPr>
        <p:spPr>
          <a:xfrm>
            <a:off x="5684439" y="501136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BA716B3-23A5-AC6B-CDEA-752A855B3083}"/>
              </a:ext>
            </a:extLst>
          </p:cNvPr>
          <p:cNvSpPr txBox="1"/>
          <p:nvPr/>
        </p:nvSpPr>
        <p:spPr>
          <a:xfrm>
            <a:off x="5962025" y="4959546"/>
            <a:ext cx="1918741" cy="276999"/>
          </a:xfrm>
          <a:prstGeom prst="rect">
            <a:avLst/>
          </a:prstGeom>
          <a:noFill/>
        </p:spPr>
        <p:txBody>
          <a:bodyPr wrap="square" rtlCol="0">
            <a:spAutoFit/>
          </a:bodyPr>
          <a:lstStyle/>
          <a:p>
            <a:r>
              <a:rPr lang="en-US" sz="1200" b="1" dirty="0">
                <a:latin typeface="Helvetica" pitchFamily="2" charset="0"/>
              </a:rPr>
              <a:t>± sd</a:t>
            </a:r>
          </a:p>
        </p:txBody>
      </p:sp>
      <p:cxnSp>
        <p:nvCxnSpPr>
          <p:cNvPr id="85" name="Straight Connector 84">
            <a:extLst>
              <a:ext uri="{FF2B5EF4-FFF2-40B4-BE49-F238E27FC236}">
                <a16:creationId xmlns:a16="http://schemas.microsoft.com/office/drawing/2014/main" id="{1B8ECBAA-CA40-C71D-E212-E1CE232CA732}"/>
              </a:ext>
            </a:extLst>
          </p:cNvPr>
          <p:cNvCxnSpPr>
            <a:cxnSpLocks/>
            <a:stCxn id="82" idx="1"/>
          </p:cNvCxnSpPr>
          <p:nvPr/>
        </p:nvCxnSpPr>
        <p:spPr>
          <a:xfrm flipV="1">
            <a:off x="3161029" y="3217407"/>
            <a:ext cx="5424200" cy="415"/>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56C9584-503A-E51E-083F-401844771E2D}"/>
              </a:ext>
            </a:extLst>
          </p:cNvPr>
          <p:cNvGrpSpPr/>
          <p:nvPr/>
        </p:nvGrpSpPr>
        <p:grpSpPr>
          <a:xfrm>
            <a:off x="3294888" y="2412735"/>
            <a:ext cx="5201648" cy="1170590"/>
            <a:chOff x="2228088" y="1686910"/>
            <a:chExt cx="5201648" cy="1170590"/>
          </a:xfrm>
        </p:grpSpPr>
        <p:grpSp>
          <p:nvGrpSpPr>
            <p:cNvPr id="34" name="Group 33">
              <a:extLst>
                <a:ext uri="{FF2B5EF4-FFF2-40B4-BE49-F238E27FC236}">
                  <a16:creationId xmlns:a16="http://schemas.microsoft.com/office/drawing/2014/main" id="{189818C5-E5C0-8415-10F5-9BB2E1F1EF3B}"/>
                </a:ext>
              </a:extLst>
            </p:cNvPr>
            <p:cNvGrpSpPr/>
            <p:nvPr/>
          </p:nvGrpSpPr>
          <p:grpSpPr>
            <a:xfrm>
              <a:off x="2228088" y="1686910"/>
              <a:ext cx="4917168" cy="1170590"/>
              <a:chOff x="2228088" y="1686910"/>
              <a:chExt cx="4917168" cy="1170590"/>
            </a:xfrm>
            <a:solidFill>
              <a:schemeClr val="tx1">
                <a:alpha val="50000"/>
              </a:schemeClr>
            </a:solidFill>
          </p:grpSpPr>
          <p:sp>
            <p:nvSpPr>
              <p:cNvPr id="36" name="Oval 35">
                <a:extLst>
                  <a:ext uri="{FF2B5EF4-FFF2-40B4-BE49-F238E27FC236}">
                    <a16:creationId xmlns:a16="http://schemas.microsoft.com/office/drawing/2014/main" id="{5D6C5148-7032-D0A8-2264-C95734D91034}"/>
                  </a:ext>
                </a:extLst>
              </p:cNvPr>
              <p:cNvSpPr/>
              <p:nvPr/>
            </p:nvSpPr>
            <p:spPr>
              <a:xfrm>
                <a:off x="2496312" y="263347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0E1B9E03-D06F-84E0-2A77-91CD3EC04B6C}"/>
                  </a:ext>
                </a:extLst>
              </p:cNvPr>
              <p:cNvSpPr/>
              <p:nvPr/>
            </p:nvSpPr>
            <p:spPr>
              <a:xfrm>
                <a:off x="7001256" y="256866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440375-920A-C0B3-C8AD-A2B4D895C442}"/>
                  </a:ext>
                </a:extLst>
              </p:cNvPr>
              <p:cNvSpPr/>
              <p:nvPr/>
            </p:nvSpPr>
            <p:spPr>
              <a:xfrm>
                <a:off x="5955792" y="27130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C3DBB13-1B7C-65FA-7670-448AF5B92909}"/>
                  </a:ext>
                </a:extLst>
              </p:cNvPr>
              <p:cNvSpPr/>
              <p:nvPr/>
            </p:nvSpPr>
            <p:spPr>
              <a:xfrm>
                <a:off x="6211824" y="27056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C6F3262-FF0D-A8E0-810B-E56C3428DE9F}"/>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B937F7E-6097-9B65-7530-2B1FD1B39C45}"/>
                  </a:ext>
                </a:extLst>
              </p:cNvPr>
              <p:cNvSpPr/>
              <p:nvPr/>
            </p:nvSpPr>
            <p:spPr>
              <a:xfrm>
                <a:off x="4354848" y="19729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38E900C-BE8F-D5F4-2AC1-A7C7CB64B96B}"/>
                  </a:ext>
                </a:extLst>
              </p:cNvPr>
              <p:cNvSpPr/>
              <p:nvPr/>
            </p:nvSpPr>
            <p:spPr>
              <a:xfrm>
                <a:off x="4611414" y="199780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8CCDA79-A0BA-31A0-FB8F-AC7EB13DCCA1}"/>
                  </a:ext>
                </a:extLst>
              </p:cNvPr>
              <p:cNvSpPr/>
              <p:nvPr/>
            </p:nvSpPr>
            <p:spPr>
              <a:xfrm>
                <a:off x="2763786"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45A7C00-F9E6-C515-138E-12D72B604662}"/>
                  </a:ext>
                </a:extLst>
              </p:cNvPr>
              <p:cNvSpPr/>
              <p:nvPr/>
            </p:nvSpPr>
            <p:spPr>
              <a:xfrm>
                <a:off x="3035058" y="25141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31A4994-C57B-9FA2-8EF6-DCCC6AE52F1D}"/>
                  </a:ext>
                </a:extLst>
              </p:cNvPr>
              <p:cNvSpPr/>
              <p:nvPr/>
            </p:nvSpPr>
            <p:spPr>
              <a:xfrm>
                <a:off x="3306330" y="25293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CC1DFF2-5A1A-84AE-C843-3A860CADAE56}"/>
                  </a:ext>
                </a:extLst>
              </p:cNvPr>
              <p:cNvSpPr/>
              <p:nvPr/>
            </p:nvSpPr>
            <p:spPr>
              <a:xfrm>
                <a:off x="3568458"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AC8DD4E-E91D-2272-E607-1ED13E66DE5E}"/>
                  </a:ext>
                </a:extLst>
              </p:cNvPr>
              <p:cNvSpPr/>
              <p:nvPr/>
            </p:nvSpPr>
            <p:spPr>
              <a:xfrm>
                <a:off x="3830586" y="25323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AF6032-365C-3517-49BE-491905F3836B}"/>
                  </a:ext>
                </a:extLst>
              </p:cNvPr>
              <p:cNvSpPr/>
              <p:nvPr/>
            </p:nvSpPr>
            <p:spPr>
              <a:xfrm>
                <a:off x="4083570" y="25384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D3B7824-8F3C-ACE7-779B-0B9F5013CA95}"/>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A1B4B86-3D76-7FB9-0904-C34EF34C683E}"/>
                  </a:ext>
                </a:extLst>
              </p:cNvPr>
              <p:cNvSpPr/>
              <p:nvPr/>
            </p:nvSpPr>
            <p:spPr>
              <a:xfrm>
                <a:off x="5144814" y="243062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64B8DDD-6E7A-BD73-AA61-ABBDD220A048}"/>
                  </a:ext>
                </a:extLst>
              </p:cNvPr>
              <p:cNvSpPr/>
              <p:nvPr/>
            </p:nvSpPr>
            <p:spPr>
              <a:xfrm>
                <a:off x="5406942" y="2491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93E7202-8AA8-52DB-8CF5-B78B77823861}"/>
                  </a:ext>
                </a:extLst>
              </p:cNvPr>
              <p:cNvSpPr/>
              <p:nvPr/>
            </p:nvSpPr>
            <p:spPr>
              <a:xfrm>
                <a:off x="5678214" y="236051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FA1AF87-0128-5503-2AC4-5C82BFE3215C}"/>
                  </a:ext>
                </a:extLst>
              </p:cNvPr>
              <p:cNvSpPr/>
              <p:nvPr/>
            </p:nvSpPr>
            <p:spPr>
              <a:xfrm>
                <a:off x="6741966" y="16869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BDDF92-10EC-D343-9ED2-950E2B8D071C}"/>
                  </a:ext>
                </a:extLst>
              </p:cNvPr>
              <p:cNvSpPr/>
              <p:nvPr/>
            </p:nvSpPr>
            <p:spPr>
              <a:xfrm>
                <a:off x="6470694" y="209229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0EDB9303-790A-308F-26D9-0D6C7FEEAB24}"/>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AD718A32-DCD0-3666-C740-387E7102DA23}"/>
              </a:ext>
            </a:extLst>
          </p:cNvPr>
          <p:cNvSpPr txBox="1"/>
          <p:nvPr/>
        </p:nvSpPr>
        <p:spPr>
          <a:xfrm>
            <a:off x="194927" y="1738404"/>
            <a:ext cx="986053" cy="584775"/>
          </a:xfrm>
          <a:prstGeom prst="rect">
            <a:avLst/>
          </a:prstGeom>
          <a:noFill/>
        </p:spPr>
        <p:txBody>
          <a:bodyPr wrap="square" rtlCol="0">
            <a:spAutoFit/>
          </a:bodyPr>
          <a:lstStyle/>
          <a:p>
            <a:pPr algn="ctr"/>
            <a:r>
              <a:rPr lang="en-US" sz="1600" b="1" dirty="0">
                <a:solidFill>
                  <a:srgbClr val="00B050"/>
                </a:solidFill>
                <a:latin typeface="Helvetica" pitchFamily="2" charset="0"/>
              </a:rPr>
              <a:t>inputs</a:t>
            </a:r>
          </a:p>
          <a:p>
            <a:pPr algn="ctr"/>
            <a:r>
              <a:rPr lang="en-US" sz="1600" b="1" dirty="0">
                <a:solidFill>
                  <a:srgbClr val="00B050"/>
                </a:solidFill>
                <a:latin typeface="Helvetica" pitchFamily="2" charset="0"/>
              </a:rPr>
              <a:t>+</a:t>
            </a:r>
          </a:p>
        </p:txBody>
      </p:sp>
      <p:sp>
        <p:nvSpPr>
          <p:cNvPr id="88" name="Down Arrow 87">
            <a:extLst>
              <a:ext uri="{FF2B5EF4-FFF2-40B4-BE49-F238E27FC236}">
                <a16:creationId xmlns:a16="http://schemas.microsoft.com/office/drawing/2014/main" id="{C5FEF598-AA1E-1C10-8B1C-ACFAA2B6C6E7}"/>
              </a:ext>
            </a:extLst>
          </p:cNvPr>
          <p:cNvSpPr/>
          <p:nvPr/>
        </p:nvSpPr>
        <p:spPr>
          <a:xfrm rot="10800000">
            <a:off x="445638" y="2293425"/>
            <a:ext cx="484632" cy="860400"/>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963224"/>
      </p:ext>
    </p:extLst>
  </p:cSld>
  <p:clrMapOvr>
    <a:masterClrMapping/>
  </p:clrMapOvr>
  <mc:AlternateContent xmlns:mc="http://schemas.openxmlformats.org/markup-compatibility/2006" xmlns:p14="http://schemas.microsoft.com/office/powerpoint/2010/main">
    <mc:Choice Requires="p14">
      <p:transition spd="slow" p14:dur="2000" advClick="0" advTm="3606"/>
    </mc:Choice>
    <mc:Fallback xmlns="">
      <p:transition spd="slow" advClick="0" advTm="3606"/>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82</a:t>
            </a:fld>
            <a:endParaRPr lang="de-DE" dirty="0"/>
          </a:p>
        </p:txBody>
      </p:sp>
      <p:sp>
        <p:nvSpPr>
          <p:cNvPr id="6" name="Content Placeholder 2">
            <a:extLst>
              <a:ext uri="{FF2B5EF4-FFF2-40B4-BE49-F238E27FC236}">
                <a16:creationId xmlns:a16="http://schemas.microsoft.com/office/drawing/2014/main" id="{9F01323E-3223-DBC6-E206-1CC6009E9070}"/>
              </a:ext>
            </a:extLst>
          </p:cNvPr>
          <p:cNvSpPr txBox="1">
            <a:spLocks/>
          </p:cNvSpPr>
          <p:nvPr/>
        </p:nvSpPr>
        <p:spPr>
          <a:xfrm>
            <a:off x="216592" y="1001591"/>
            <a:ext cx="6661728" cy="666769"/>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Wingdings" pitchFamily="2" charset="2"/>
              <a:buChar char="Ø"/>
            </a:pPr>
            <a:r>
              <a:rPr lang="en-US" sz="2000" b="1" dirty="0">
                <a:latin typeface="Helvetica"/>
                <a:cs typeface="Helvetica"/>
              </a:rPr>
              <a:t>Relationship between soil mineralogy and transit time informs soil C response to shifts in inputs</a:t>
            </a:r>
          </a:p>
        </p:txBody>
      </p:sp>
    </p:spTree>
    <p:extLst>
      <p:ext uri="{BB962C8B-B14F-4D97-AF65-F5344CB8AC3E}">
        <p14:creationId xmlns:p14="http://schemas.microsoft.com/office/powerpoint/2010/main" val="1761923153"/>
      </p:ext>
    </p:extLst>
  </p:cSld>
  <p:clrMapOvr>
    <a:masterClrMapping/>
  </p:clrMapOvr>
  <mc:AlternateContent xmlns:mc="http://schemas.openxmlformats.org/markup-compatibility/2006" xmlns:p14="http://schemas.microsoft.com/office/powerpoint/2010/main">
    <mc:Choice Requires="p14">
      <p:transition spd="slow" p14:dur="2000" advClick="0" advTm="6347"/>
    </mc:Choice>
    <mc:Fallback xmlns="">
      <p:transition spd="slow" advClick="0" advTm="6347"/>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83</a:t>
            </a:fld>
            <a:endParaRPr lang="de-DE" dirty="0"/>
          </a:p>
        </p:txBody>
      </p:sp>
      <p:pic>
        <p:nvPicPr>
          <p:cNvPr id="2" name="Picture 1">
            <a:extLst>
              <a:ext uri="{FF2B5EF4-FFF2-40B4-BE49-F238E27FC236}">
                <a16:creationId xmlns:a16="http://schemas.microsoft.com/office/drawing/2014/main" id="{5B255E52-892A-1EB6-C480-876A960005FD}"/>
              </a:ext>
            </a:extLst>
          </p:cNvPr>
          <p:cNvPicPr>
            <a:picLocks noChangeAspect="1"/>
          </p:cNvPicPr>
          <p:nvPr/>
        </p:nvPicPr>
        <p:blipFill>
          <a:blip r:embed="rId4"/>
          <a:stretch>
            <a:fillRect/>
          </a:stretch>
        </p:blipFill>
        <p:spPr>
          <a:xfrm>
            <a:off x="1805622" y="1731643"/>
            <a:ext cx="5532756" cy="3404773"/>
          </a:xfrm>
          <a:prstGeom prst="rect">
            <a:avLst/>
          </a:prstGeom>
        </p:spPr>
      </p:pic>
      <p:sp>
        <p:nvSpPr>
          <p:cNvPr id="5" name="Content Placeholder 2">
            <a:extLst>
              <a:ext uri="{FF2B5EF4-FFF2-40B4-BE49-F238E27FC236}">
                <a16:creationId xmlns:a16="http://schemas.microsoft.com/office/drawing/2014/main" id="{0DB28554-5B61-DDC5-62CA-426F7DA849F0}"/>
              </a:ext>
            </a:extLst>
          </p:cNvPr>
          <p:cNvSpPr txBox="1">
            <a:spLocks/>
          </p:cNvSpPr>
          <p:nvPr/>
        </p:nvSpPr>
        <p:spPr>
          <a:xfrm>
            <a:off x="216592" y="1001591"/>
            <a:ext cx="6661728" cy="666769"/>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Wingdings" pitchFamily="2" charset="2"/>
              <a:buChar char="Ø"/>
            </a:pPr>
            <a:r>
              <a:rPr lang="en-US" sz="2000" b="1" dirty="0">
                <a:latin typeface="Helvetica"/>
                <a:cs typeface="Helvetica"/>
              </a:rPr>
              <a:t>Relationship between soil mineralogy and transit time informs soil C response to shifts in inputs</a:t>
            </a:r>
          </a:p>
        </p:txBody>
      </p:sp>
    </p:spTree>
    <p:extLst>
      <p:ext uri="{BB962C8B-B14F-4D97-AF65-F5344CB8AC3E}">
        <p14:creationId xmlns:p14="http://schemas.microsoft.com/office/powerpoint/2010/main" val="3837721267"/>
      </p:ext>
    </p:extLst>
  </p:cSld>
  <p:clrMapOvr>
    <a:masterClrMapping/>
  </p:clrMapOvr>
  <mc:AlternateContent xmlns:mc="http://schemas.openxmlformats.org/markup-compatibility/2006" xmlns:p14="http://schemas.microsoft.com/office/powerpoint/2010/main">
    <mc:Choice Requires="p14">
      <p:transition spd="slow" p14:dur="2000" advClick="0" advTm="35457"/>
    </mc:Choice>
    <mc:Fallback xmlns="">
      <p:transition spd="slow" advClick="0" advTm="35457"/>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Title 1"/>
          <p:cNvSpPr txBox="1">
            <a:spLocks/>
          </p:cNvSpPr>
          <p:nvPr/>
        </p:nvSpPr>
        <p:spPr>
          <a:xfrm>
            <a:off x="234949" y="150504"/>
            <a:ext cx="8689975" cy="666769"/>
          </a:xfrm>
          <a:prstGeom prst="rect">
            <a:avLst/>
          </a:prstGeom>
          <a:solidFill>
            <a:schemeClr val="tx1"/>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84</a:t>
            </a:fld>
            <a:endParaRPr lang="de-DE" dirty="0"/>
          </a:p>
        </p:txBody>
      </p:sp>
      <p:pic>
        <p:nvPicPr>
          <p:cNvPr id="2" name="Picture 1">
            <a:extLst>
              <a:ext uri="{FF2B5EF4-FFF2-40B4-BE49-F238E27FC236}">
                <a16:creationId xmlns:a16="http://schemas.microsoft.com/office/drawing/2014/main" id="{5128C67E-23FB-0D9A-CA8A-B047423772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24622"/>
            <a:ext cx="5943600" cy="3515995"/>
          </a:xfrm>
          <a:prstGeom prst="rect">
            <a:avLst/>
          </a:prstGeom>
          <a:noFill/>
          <a:ln>
            <a:noFill/>
          </a:ln>
        </p:spPr>
      </p:pic>
      <p:sp>
        <p:nvSpPr>
          <p:cNvPr id="3" name="Content Placeholder 2">
            <a:extLst>
              <a:ext uri="{FF2B5EF4-FFF2-40B4-BE49-F238E27FC236}">
                <a16:creationId xmlns:a16="http://schemas.microsoft.com/office/drawing/2014/main" id="{A521AEB6-0202-C2A2-05BF-4A822A4FBC08}"/>
              </a:ext>
            </a:extLst>
          </p:cNvPr>
          <p:cNvSpPr txBox="1">
            <a:spLocks/>
          </p:cNvSpPr>
          <p:nvPr/>
        </p:nvSpPr>
        <p:spPr>
          <a:xfrm>
            <a:off x="1600200" y="1001591"/>
            <a:ext cx="5943600" cy="423031"/>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600"/>
              </a:spcAft>
              <a:buNone/>
            </a:pPr>
            <a:r>
              <a:rPr lang="en-US" sz="2000" b="1" dirty="0">
                <a:latin typeface="Helvetica"/>
                <a:cs typeface="Helvetica"/>
              </a:rPr>
              <a:t>Soil C inputs</a:t>
            </a:r>
          </a:p>
        </p:txBody>
      </p:sp>
    </p:spTree>
    <p:extLst>
      <p:ext uri="{BB962C8B-B14F-4D97-AF65-F5344CB8AC3E}">
        <p14:creationId xmlns:p14="http://schemas.microsoft.com/office/powerpoint/2010/main" val="3826264710"/>
      </p:ext>
    </p:extLst>
  </p:cSld>
  <p:clrMapOvr>
    <a:masterClrMapping/>
  </p:clrMapOvr>
  <mc:AlternateContent xmlns:mc="http://schemas.openxmlformats.org/markup-compatibility/2006" xmlns:p14="http://schemas.microsoft.com/office/powerpoint/2010/main">
    <mc:Choice Requires="p14">
      <p:transition spd="slow" p14:dur="2000" advClick="0" advTm="16144"/>
    </mc:Choice>
    <mc:Fallback xmlns="">
      <p:transition spd="slow" advClick="0" advTm="16144"/>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Title 1"/>
          <p:cNvSpPr txBox="1">
            <a:spLocks/>
          </p:cNvSpPr>
          <p:nvPr/>
        </p:nvSpPr>
        <p:spPr>
          <a:xfrm>
            <a:off x="234949" y="150504"/>
            <a:ext cx="8689975" cy="666769"/>
          </a:xfrm>
          <a:prstGeom prst="rect">
            <a:avLst/>
          </a:prstGeom>
          <a:solidFill>
            <a:schemeClr val="tx1"/>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85</a:t>
            </a:fld>
            <a:endParaRPr lang="de-DE" dirty="0"/>
          </a:p>
        </p:txBody>
      </p:sp>
      <p:pic>
        <p:nvPicPr>
          <p:cNvPr id="6" name="Picture 5">
            <a:extLst>
              <a:ext uri="{FF2B5EF4-FFF2-40B4-BE49-F238E27FC236}">
                <a16:creationId xmlns:a16="http://schemas.microsoft.com/office/drawing/2014/main" id="{8F49985E-ED60-6858-26FA-44A2088E5E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24622"/>
            <a:ext cx="5943600" cy="3515995"/>
          </a:xfrm>
          <a:prstGeom prst="rect">
            <a:avLst/>
          </a:prstGeom>
          <a:noFill/>
          <a:ln>
            <a:noFill/>
          </a:ln>
        </p:spPr>
      </p:pic>
      <p:sp>
        <p:nvSpPr>
          <p:cNvPr id="3" name="Oval 2">
            <a:extLst>
              <a:ext uri="{FF2B5EF4-FFF2-40B4-BE49-F238E27FC236}">
                <a16:creationId xmlns:a16="http://schemas.microsoft.com/office/drawing/2014/main" id="{A3D0FF63-1A34-23EF-4215-322FC07D9042}"/>
              </a:ext>
            </a:extLst>
          </p:cNvPr>
          <p:cNvSpPr/>
          <p:nvPr/>
        </p:nvSpPr>
        <p:spPr>
          <a:xfrm>
            <a:off x="1918970" y="3718878"/>
            <a:ext cx="2044700" cy="5715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77E3A723-8FE5-047A-B7BF-662931482036}"/>
              </a:ext>
            </a:extLst>
          </p:cNvPr>
          <p:cNvSpPr txBox="1">
            <a:spLocks/>
          </p:cNvSpPr>
          <p:nvPr/>
        </p:nvSpPr>
        <p:spPr>
          <a:xfrm>
            <a:off x="1600200" y="1001591"/>
            <a:ext cx="5943600" cy="423031"/>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600"/>
              </a:spcAft>
              <a:buNone/>
            </a:pPr>
            <a:r>
              <a:rPr lang="en-US" sz="2000" b="1" dirty="0">
                <a:latin typeface="Helvetica"/>
                <a:cs typeface="Helvetica"/>
              </a:rPr>
              <a:t>Soil C inputs</a:t>
            </a:r>
          </a:p>
        </p:txBody>
      </p:sp>
    </p:spTree>
    <p:extLst>
      <p:ext uri="{BB962C8B-B14F-4D97-AF65-F5344CB8AC3E}">
        <p14:creationId xmlns:p14="http://schemas.microsoft.com/office/powerpoint/2010/main" val="3779765953"/>
      </p:ext>
    </p:extLst>
  </p:cSld>
  <p:clrMapOvr>
    <a:masterClrMapping/>
  </p:clrMapOvr>
  <mc:AlternateContent xmlns:mc="http://schemas.openxmlformats.org/markup-compatibility/2006" xmlns:p14="http://schemas.microsoft.com/office/powerpoint/2010/main">
    <mc:Choice Requires="p14">
      <p:transition spd="slow" p14:dur="2000" advClick="0" advTm="12902"/>
    </mc:Choice>
    <mc:Fallback xmlns="">
      <p:transition spd="slow" advClick="0" advTm="12902"/>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86</a:t>
            </a:fld>
            <a:endParaRPr lang="de-DE" dirty="0"/>
          </a:p>
        </p:txBody>
      </p:sp>
      <p:sp>
        <p:nvSpPr>
          <p:cNvPr id="17" name="Rectangle 16">
            <a:extLst>
              <a:ext uri="{FF2B5EF4-FFF2-40B4-BE49-F238E27FC236}">
                <a16:creationId xmlns:a16="http://schemas.microsoft.com/office/drawing/2014/main" id="{66AA4425-13C1-E4BE-55BD-8B6FD4C9962E}"/>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AFD02F1-9AC2-BED6-400E-9FEA52607FC7}"/>
              </a:ext>
            </a:extLst>
          </p:cNvPr>
          <p:cNvGrpSpPr/>
          <p:nvPr/>
        </p:nvGrpSpPr>
        <p:grpSpPr>
          <a:xfrm>
            <a:off x="5450204" y="2134393"/>
            <a:ext cx="3474720" cy="2702560"/>
            <a:chOff x="4005072" y="1108841"/>
            <a:chExt cx="3474720" cy="2432304"/>
          </a:xfrm>
        </p:grpSpPr>
        <p:pic>
          <p:nvPicPr>
            <p:cNvPr id="19" name="Picture 18" descr="SierraSites_ElevGrad.pdf">
              <a:extLst>
                <a:ext uri="{FF2B5EF4-FFF2-40B4-BE49-F238E27FC236}">
                  <a16:creationId xmlns:a16="http://schemas.microsoft.com/office/drawing/2014/main" id="{B6CA7D1A-0AFD-1D3F-4460-0C371016B469}"/>
                </a:ext>
              </a:extLst>
            </p:cNvPr>
            <p:cNvPicPr>
              <a:picLocks noChangeAspect="1"/>
            </p:cNvPicPr>
            <p:nvPr/>
          </p:nvPicPr>
          <p:blipFill rotWithShape="1">
            <a:blip r:embed="rId3">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20" name="Rectangle 19">
              <a:extLst>
                <a:ext uri="{FF2B5EF4-FFF2-40B4-BE49-F238E27FC236}">
                  <a16:creationId xmlns:a16="http://schemas.microsoft.com/office/drawing/2014/main" id="{F49CAB1B-69E3-729F-5FED-F1E138FB9A10}"/>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BF55BF69-F7C5-570C-2BE0-52CABBC79A1E}"/>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DAEFB5BA-4BD4-6D98-40B5-C1126B7A1CBF}"/>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TextBox 22">
              <a:extLst>
                <a:ext uri="{FF2B5EF4-FFF2-40B4-BE49-F238E27FC236}">
                  <a16:creationId xmlns:a16="http://schemas.microsoft.com/office/drawing/2014/main" id="{136B71E2-BD44-376F-6855-745811A28494}"/>
                </a:ext>
              </a:extLst>
            </p:cNvPr>
            <p:cNvSpPr txBox="1"/>
            <p:nvPr/>
          </p:nvSpPr>
          <p:spPr>
            <a:xfrm>
              <a:off x="5274627" y="2701190"/>
              <a:ext cx="1170982" cy="332399"/>
            </a:xfrm>
            <a:prstGeom prst="rect">
              <a:avLst/>
            </a:prstGeom>
            <a:solidFill>
              <a:schemeClr val="bg1"/>
            </a:solidFill>
          </p:spPr>
          <p:txBody>
            <a:bodyPr wrap="square" rtlCol="0">
              <a:spAutoFit/>
            </a:bodyPr>
            <a:lstStyle/>
            <a:p>
              <a:r>
                <a:rPr lang="en-US" b="1" i="1" dirty="0">
                  <a:latin typeface="Helvetica"/>
                  <a:cs typeface="Helvetica"/>
                </a:rPr>
                <a:t>warm</a:t>
              </a:r>
            </a:p>
          </p:txBody>
        </p:sp>
        <p:sp>
          <p:nvSpPr>
            <p:cNvPr id="24" name="TextBox 23">
              <a:extLst>
                <a:ext uri="{FF2B5EF4-FFF2-40B4-BE49-F238E27FC236}">
                  <a16:creationId xmlns:a16="http://schemas.microsoft.com/office/drawing/2014/main" id="{B8D67B45-572C-2479-CF5D-51995519E1A6}"/>
                </a:ext>
              </a:extLst>
            </p:cNvPr>
            <p:cNvSpPr txBox="1"/>
            <p:nvPr/>
          </p:nvSpPr>
          <p:spPr>
            <a:xfrm>
              <a:off x="5708624" y="2359506"/>
              <a:ext cx="709234" cy="332399"/>
            </a:xfrm>
            <a:prstGeom prst="rect">
              <a:avLst/>
            </a:prstGeom>
            <a:solidFill>
              <a:schemeClr val="bg1"/>
            </a:solidFill>
          </p:spPr>
          <p:txBody>
            <a:bodyPr wrap="square" rtlCol="0">
              <a:spAutoFit/>
            </a:bodyPr>
            <a:lstStyle/>
            <a:p>
              <a:pPr algn="ctr"/>
              <a:r>
                <a:rPr lang="en-US" b="1" i="1" dirty="0">
                  <a:latin typeface="Helvetica"/>
                  <a:cs typeface="Helvetica"/>
                </a:rPr>
                <a:t>cool</a:t>
              </a:r>
            </a:p>
          </p:txBody>
        </p:sp>
        <p:sp>
          <p:nvSpPr>
            <p:cNvPr id="25" name="TextBox 24">
              <a:extLst>
                <a:ext uri="{FF2B5EF4-FFF2-40B4-BE49-F238E27FC236}">
                  <a16:creationId xmlns:a16="http://schemas.microsoft.com/office/drawing/2014/main" id="{622A8129-CD9D-0661-7327-4B0459CDF006}"/>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cold</a:t>
              </a:r>
            </a:p>
          </p:txBody>
        </p:sp>
        <p:sp>
          <p:nvSpPr>
            <p:cNvPr id="26" name="Right Arrow 25">
              <a:extLst>
                <a:ext uri="{FF2B5EF4-FFF2-40B4-BE49-F238E27FC236}">
                  <a16:creationId xmlns:a16="http://schemas.microsoft.com/office/drawing/2014/main" id="{073936CF-C110-0154-610C-BCB6ED12C889}"/>
                </a:ext>
              </a:extLst>
            </p:cNvPr>
            <p:cNvSpPr/>
            <p:nvPr/>
          </p:nvSpPr>
          <p:spPr>
            <a:xfrm rot="19442553">
              <a:off x="4508487" y="2349404"/>
              <a:ext cx="2107018"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7917581"/>
      </p:ext>
    </p:extLst>
  </p:cSld>
  <p:clrMapOvr>
    <a:masterClrMapping/>
  </p:clrMapOvr>
  <mc:AlternateContent xmlns:mc="http://schemas.openxmlformats.org/markup-compatibility/2006" xmlns:p14="http://schemas.microsoft.com/office/powerpoint/2010/main">
    <mc:Choice Requires="p14">
      <p:transition spd="slow" p14:dur="2000" advClick="0" advTm="18924"/>
    </mc:Choice>
    <mc:Fallback xmlns="">
      <p:transition spd="slow" advClick="0" advTm="18924"/>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87</a:t>
            </a:fld>
            <a:endParaRPr lang="de-DE" dirty="0"/>
          </a:p>
        </p:txBody>
      </p:sp>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3">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Content Placeholder 2">
            <a:extLst>
              <a:ext uri="{FF2B5EF4-FFF2-40B4-BE49-F238E27FC236}">
                <a16:creationId xmlns:a16="http://schemas.microsoft.com/office/drawing/2014/main" id="{A713C872-C53C-0901-B9EB-32EC4C4F4607}"/>
              </a:ext>
            </a:extLst>
          </p:cNvPr>
          <p:cNvSpPr txBox="1">
            <a:spLocks/>
          </p:cNvSpPr>
          <p:nvPr/>
        </p:nvSpPr>
        <p:spPr>
          <a:xfrm>
            <a:off x="961213" y="2587125"/>
            <a:ext cx="3512128" cy="1286310"/>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600"/>
              </a:spcAft>
              <a:buNone/>
            </a:pPr>
            <a:r>
              <a:rPr lang="en-US" sz="2000" b="1" i="1" dirty="0">
                <a:latin typeface="Helvetica"/>
                <a:cs typeface="Helvetica"/>
              </a:rPr>
              <a:t>Can we predict soil C gains or losses in response predicted changes in the climate envelope?</a:t>
            </a:r>
          </a:p>
        </p:txBody>
      </p:sp>
    </p:spTree>
    <p:extLst>
      <p:ext uri="{BB962C8B-B14F-4D97-AF65-F5344CB8AC3E}">
        <p14:creationId xmlns:p14="http://schemas.microsoft.com/office/powerpoint/2010/main" val="2034701244"/>
      </p:ext>
    </p:extLst>
  </p:cSld>
  <p:clrMapOvr>
    <a:masterClrMapping/>
  </p:clrMapOvr>
  <mc:AlternateContent xmlns:mc="http://schemas.openxmlformats.org/markup-compatibility/2006" xmlns:p14="http://schemas.microsoft.com/office/powerpoint/2010/main">
    <mc:Choice Requires="p14">
      <p:transition spd="slow" p14:dur="2000" advClick="0" advTm="20473"/>
    </mc:Choice>
    <mc:Fallback xmlns="">
      <p:transition spd="slow" advClick="0" advTm="20473"/>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B9A16E13-CA66-64CE-0570-2A4B4752E814}"/>
              </a:ext>
            </a:extLst>
          </p:cNvPr>
          <p:cNvPicPr>
            <a:picLocks noChangeAspect="1"/>
          </p:cNvPicPr>
          <p:nvPr/>
        </p:nvPicPr>
        <p:blipFill>
          <a:blip r:embed="rId3"/>
          <a:stretch>
            <a:fillRect/>
          </a:stretch>
        </p:blipFill>
        <p:spPr>
          <a:xfrm>
            <a:off x="228891" y="1131094"/>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88</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3592050-753A-B8F6-07BA-5B48FBB3FD56}"/>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cool -&gt; warm</a:t>
            </a:r>
          </a:p>
        </p:txBody>
      </p:sp>
      <p:sp>
        <p:nvSpPr>
          <p:cNvPr id="24" name="Rectangle 23">
            <a:extLst>
              <a:ext uri="{FF2B5EF4-FFF2-40B4-BE49-F238E27FC236}">
                <a16:creationId xmlns:a16="http://schemas.microsoft.com/office/drawing/2014/main" id="{A6C3FEB4-251E-694B-D8AE-DC3BF42E93BA}"/>
              </a:ext>
            </a:extLst>
          </p:cNvPr>
          <p:cNvSpPr/>
          <p:nvPr/>
        </p:nvSpPr>
        <p:spPr>
          <a:xfrm>
            <a:off x="579774" y="2723056"/>
            <a:ext cx="4870430" cy="1983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C140839-1519-03F4-521C-B18C13549D70}"/>
              </a:ext>
            </a:extLst>
          </p:cNvPr>
          <p:cNvPicPr>
            <a:picLocks noChangeAspect="1"/>
          </p:cNvPicPr>
          <p:nvPr/>
        </p:nvPicPr>
        <p:blipFill rotWithShape="1">
          <a:blip r:embed="rId5"/>
          <a:srcRect l="6770" t="71461" r="813" b="17155"/>
          <a:stretch/>
        </p:blipFill>
        <p:spPr>
          <a:xfrm>
            <a:off x="579773" y="2642362"/>
            <a:ext cx="4788659" cy="491613"/>
          </a:xfrm>
          <a:prstGeom prst="rect">
            <a:avLst/>
          </a:prstGeom>
        </p:spPr>
      </p:pic>
      <p:sp>
        <p:nvSpPr>
          <p:cNvPr id="26" name="TextBox 25">
            <a:extLst>
              <a:ext uri="{FF2B5EF4-FFF2-40B4-BE49-F238E27FC236}">
                <a16:creationId xmlns:a16="http://schemas.microsoft.com/office/drawing/2014/main" id="{911A5D98-1A9B-0FFC-C902-8855F6249316}"/>
              </a:ext>
            </a:extLst>
          </p:cNvPr>
          <p:cNvSpPr txBox="1"/>
          <p:nvPr/>
        </p:nvSpPr>
        <p:spPr>
          <a:xfrm>
            <a:off x="521762" y="4829848"/>
            <a:ext cx="986053" cy="276999"/>
          </a:xfrm>
          <a:prstGeom prst="rect">
            <a:avLst/>
          </a:prstGeom>
          <a:noFill/>
        </p:spPr>
        <p:txBody>
          <a:bodyPr wrap="square" rtlCol="0">
            <a:spAutoFit/>
          </a:bodyPr>
          <a:lstStyle/>
          <a:p>
            <a:pPr algn="ctr"/>
            <a:r>
              <a:rPr lang="en-US" sz="1200" b="1" dirty="0">
                <a:solidFill>
                  <a:srgbClr val="00B050"/>
                </a:solidFill>
                <a:latin typeface="Helvetica" pitchFamily="2" charset="0"/>
              </a:rPr>
              <a:t>435 </a:t>
            </a:r>
            <a:r>
              <a:rPr lang="en-US" sz="1200" b="1" dirty="0" err="1">
                <a:solidFill>
                  <a:srgbClr val="00B050"/>
                </a:solidFill>
                <a:latin typeface="Helvetica" pitchFamily="2" charset="0"/>
              </a:rPr>
              <a:t>gC</a:t>
            </a:r>
            <a:r>
              <a:rPr lang="en-US" sz="1200" b="1" dirty="0">
                <a:solidFill>
                  <a:srgbClr val="00B050"/>
                </a:solidFill>
                <a:latin typeface="Helvetica" pitchFamily="2" charset="0"/>
              </a:rPr>
              <a:t> m</a:t>
            </a:r>
            <a:r>
              <a:rPr lang="en-US" sz="1200" b="1" baseline="30000" dirty="0">
                <a:solidFill>
                  <a:srgbClr val="00B050"/>
                </a:solidFill>
                <a:latin typeface="Helvetica" pitchFamily="2" charset="0"/>
              </a:rPr>
              <a:t>-2</a:t>
            </a:r>
          </a:p>
        </p:txBody>
      </p:sp>
      <p:sp>
        <p:nvSpPr>
          <p:cNvPr id="27" name="Down Arrow 26">
            <a:extLst>
              <a:ext uri="{FF2B5EF4-FFF2-40B4-BE49-F238E27FC236}">
                <a16:creationId xmlns:a16="http://schemas.microsoft.com/office/drawing/2014/main" id="{6A804CF4-827F-CC66-C3E2-CD111984575C}"/>
              </a:ext>
            </a:extLst>
          </p:cNvPr>
          <p:cNvSpPr/>
          <p:nvPr/>
        </p:nvSpPr>
        <p:spPr>
          <a:xfrm rot="10800000">
            <a:off x="302499" y="4655403"/>
            <a:ext cx="277274" cy="530046"/>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542156"/>
      </p:ext>
    </p:extLst>
  </p:cSld>
  <p:clrMapOvr>
    <a:masterClrMapping/>
  </p:clrMapOvr>
  <mc:AlternateContent xmlns:mc="http://schemas.openxmlformats.org/markup-compatibility/2006" xmlns:p14="http://schemas.microsoft.com/office/powerpoint/2010/main">
    <mc:Choice Requires="p14">
      <p:transition spd="slow" p14:dur="2000" advClick="0" advTm="37771"/>
    </mc:Choice>
    <mc:Fallback xmlns="">
      <p:transition spd="slow" advClick="0" advTm="37771"/>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8F9752C-6EB2-079B-9B0A-69C08472CB36}"/>
              </a:ext>
            </a:extLst>
          </p:cNvPr>
          <p:cNvPicPr>
            <a:picLocks noChangeAspect="1"/>
          </p:cNvPicPr>
          <p:nvPr/>
        </p:nvPicPr>
        <p:blipFill>
          <a:blip r:embed="rId3"/>
          <a:stretch>
            <a:fillRect/>
          </a:stretch>
        </p:blipFill>
        <p:spPr>
          <a:xfrm>
            <a:off x="228891" y="1131094"/>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89</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3592050-753A-B8F6-07BA-5B48FBB3FD56}"/>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cool -&gt; warm</a:t>
            </a:r>
          </a:p>
        </p:txBody>
      </p:sp>
      <p:sp>
        <p:nvSpPr>
          <p:cNvPr id="3" name="Rectangle 2">
            <a:extLst>
              <a:ext uri="{FF2B5EF4-FFF2-40B4-BE49-F238E27FC236}">
                <a16:creationId xmlns:a16="http://schemas.microsoft.com/office/drawing/2014/main" id="{D2E1A44F-4637-D0F9-21E2-FDEE33C658AF}"/>
              </a:ext>
            </a:extLst>
          </p:cNvPr>
          <p:cNvSpPr/>
          <p:nvPr/>
        </p:nvSpPr>
        <p:spPr>
          <a:xfrm>
            <a:off x="579774" y="2723056"/>
            <a:ext cx="4870430" cy="1983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D24F375-EDDC-BE4E-DF48-80BF4A5847FF}"/>
              </a:ext>
            </a:extLst>
          </p:cNvPr>
          <p:cNvSpPr txBox="1"/>
          <p:nvPr/>
        </p:nvSpPr>
        <p:spPr>
          <a:xfrm>
            <a:off x="4479623" y="1373077"/>
            <a:ext cx="637307" cy="369332"/>
          </a:xfrm>
          <a:prstGeom prst="rect">
            <a:avLst/>
          </a:prstGeom>
          <a:noFill/>
        </p:spPr>
        <p:txBody>
          <a:bodyPr wrap="square" rtlCol="0">
            <a:spAutoFit/>
          </a:bodyPr>
          <a:lstStyle/>
          <a:p>
            <a:pPr marL="0" lvl="1" algn="r">
              <a:spcAft>
                <a:spcPts val="600"/>
              </a:spcAft>
            </a:pPr>
            <a:r>
              <a:rPr lang="en-US" b="1" dirty="0">
                <a:solidFill>
                  <a:srgbClr val="382BDF"/>
                </a:solidFill>
                <a:latin typeface="Helvetica"/>
                <a:cs typeface="Helvetica"/>
              </a:rPr>
              <a:t>+29</a:t>
            </a:r>
            <a:endParaRPr lang="en-US" i="1" dirty="0">
              <a:solidFill>
                <a:srgbClr val="382BDF"/>
              </a:solidFill>
              <a:latin typeface="Helvetica"/>
              <a:cs typeface="Helvetica"/>
            </a:endParaRPr>
          </a:p>
        </p:txBody>
      </p:sp>
      <p:sp>
        <p:nvSpPr>
          <p:cNvPr id="15" name="TextBox 14">
            <a:extLst>
              <a:ext uri="{FF2B5EF4-FFF2-40B4-BE49-F238E27FC236}">
                <a16:creationId xmlns:a16="http://schemas.microsoft.com/office/drawing/2014/main" id="{87B19F6D-C501-C6D8-8D5E-8DB7FAD0C418}"/>
              </a:ext>
            </a:extLst>
          </p:cNvPr>
          <p:cNvSpPr txBox="1"/>
          <p:nvPr/>
        </p:nvSpPr>
        <p:spPr>
          <a:xfrm>
            <a:off x="4160968" y="2007192"/>
            <a:ext cx="637308" cy="369332"/>
          </a:xfrm>
          <a:prstGeom prst="rect">
            <a:avLst/>
          </a:prstGeom>
          <a:solidFill>
            <a:schemeClr val="bg1"/>
          </a:solidFill>
        </p:spPr>
        <p:txBody>
          <a:bodyPr wrap="square" rtlCol="0">
            <a:spAutoFit/>
          </a:bodyPr>
          <a:lstStyle/>
          <a:p>
            <a:pPr marL="0" lvl="1" algn="r">
              <a:spcAft>
                <a:spcPts val="600"/>
              </a:spcAft>
            </a:pPr>
            <a:r>
              <a:rPr lang="en-US" b="1" dirty="0">
                <a:solidFill>
                  <a:srgbClr val="9DABA9"/>
                </a:solidFill>
                <a:latin typeface="Helvetica"/>
                <a:cs typeface="Helvetica"/>
              </a:rPr>
              <a:t>+19</a:t>
            </a:r>
            <a:endParaRPr lang="en-US" i="1" dirty="0">
              <a:solidFill>
                <a:srgbClr val="9DABA9"/>
              </a:solidFill>
              <a:latin typeface="Helvetica"/>
              <a:cs typeface="Helvetica"/>
            </a:endParaRPr>
          </a:p>
        </p:txBody>
      </p:sp>
      <p:cxnSp>
        <p:nvCxnSpPr>
          <p:cNvPr id="18" name="Straight Arrow Connector 17">
            <a:extLst>
              <a:ext uri="{FF2B5EF4-FFF2-40B4-BE49-F238E27FC236}">
                <a16:creationId xmlns:a16="http://schemas.microsoft.com/office/drawing/2014/main" id="{91073F09-A740-9468-555E-B215371681C5}"/>
              </a:ext>
            </a:extLst>
          </p:cNvPr>
          <p:cNvCxnSpPr>
            <a:cxnSpLocks/>
          </p:cNvCxnSpPr>
          <p:nvPr/>
        </p:nvCxnSpPr>
        <p:spPr>
          <a:xfrm flipV="1">
            <a:off x="5209308" y="1320800"/>
            <a:ext cx="0" cy="1148948"/>
          </a:xfrm>
          <a:prstGeom prst="straightConnector1">
            <a:avLst/>
          </a:prstGeom>
          <a:ln w="381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2477241-B005-C552-1BBC-AD3B42334647}"/>
              </a:ext>
            </a:extLst>
          </p:cNvPr>
          <p:cNvCxnSpPr>
            <a:cxnSpLocks/>
          </p:cNvCxnSpPr>
          <p:nvPr/>
        </p:nvCxnSpPr>
        <p:spPr>
          <a:xfrm flipV="1">
            <a:off x="4881412" y="1778000"/>
            <a:ext cx="0" cy="691748"/>
          </a:xfrm>
          <a:prstGeom prst="straightConnector1">
            <a:avLst/>
          </a:prstGeom>
          <a:ln w="38100">
            <a:solidFill>
              <a:srgbClr val="9DABA9"/>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3547900C-2498-CB1C-DA10-26274648013D}"/>
              </a:ext>
            </a:extLst>
          </p:cNvPr>
          <p:cNvPicPr>
            <a:picLocks noChangeAspect="1"/>
          </p:cNvPicPr>
          <p:nvPr/>
        </p:nvPicPr>
        <p:blipFill rotWithShape="1">
          <a:blip r:embed="rId5"/>
          <a:srcRect l="6770" t="71461" r="813" b="17155"/>
          <a:stretch/>
        </p:blipFill>
        <p:spPr>
          <a:xfrm>
            <a:off x="579773" y="2642362"/>
            <a:ext cx="4788659" cy="491613"/>
          </a:xfrm>
          <a:prstGeom prst="rect">
            <a:avLst/>
          </a:prstGeom>
        </p:spPr>
      </p:pic>
      <p:sp>
        <p:nvSpPr>
          <p:cNvPr id="30" name="TextBox 29">
            <a:extLst>
              <a:ext uri="{FF2B5EF4-FFF2-40B4-BE49-F238E27FC236}">
                <a16:creationId xmlns:a16="http://schemas.microsoft.com/office/drawing/2014/main" id="{2A713002-792E-D22E-02FF-992E134FA725}"/>
              </a:ext>
            </a:extLst>
          </p:cNvPr>
          <p:cNvSpPr txBox="1"/>
          <p:nvPr/>
        </p:nvSpPr>
        <p:spPr>
          <a:xfrm>
            <a:off x="521762" y="4829848"/>
            <a:ext cx="986053" cy="276999"/>
          </a:xfrm>
          <a:prstGeom prst="rect">
            <a:avLst/>
          </a:prstGeom>
          <a:noFill/>
        </p:spPr>
        <p:txBody>
          <a:bodyPr wrap="square" rtlCol="0">
            <a:spAutoFit/>
          </a:bodyPr>
          <a:lstStyle/>
          <a:p>
            <a:pPr algn="ctr"/>
            <a:r>
              <a:rPr lang="en-US" sz="1200" b="1" dirty="0">
                <a:solidFill>
                  <a:srgbClr val="00B050"/>
                </a:solidFill>
                <a:latin typeface="Helvetica" pitchFamily="2" charset="0"/>
              </a:rPr>
              <a:t>435 </a:t>
            </a:r>
            <a:r>
              <a:rPr lang="en-US" sz="1200" b="1" dirty="0" err="1">
                <a:solidFill>
                  <a:srgbClr val="00B050"/>
                </a:solidFill>
                <a:latin typeface="Helvetica" pitchFamily="2" charset="0"/>
              </a:rPr>
              <a:t>gC</a:t>
            </a:r>
            <a:r>
              <a:rPr lang="en-US" sz="1200" b="1" dirty="0">
                <a:solidFill>
                  <a:srgbClr val="00B050"/>
                </a:solidFill>
                <a:latin typeface="Helvetica" pitchFamily="2" charset="0"/>
              </a:rPr>
              <a:t> m</a:t>
            </a:r>
            <a:r>
              <a:rPr lang="en-US" sz="1200" b="1" baseline="30000" dirty="0">
                <a:solidFill>
                  <a:srgbClr val="00B050"/>
                </a:solidFill>
                <a:latin typeface="Helvetica" pitchFamily="2" charset="0"/>
              </a:rPr>
              <a:t>-2</a:t>
            </a:r>
          </a:p>
        </p:txBody>
      </p:sp>
      <p:sp>
        <p:nvSpPr>
          <p:cNvPr id="31" name="Down Arrow 30">
            <a:extLst>
              <a:ext uri="{FF2B5EF4-FFF2-40B4-BE49-F238E27FC236}">
                <a16:creationId xmlns:a16="http://schemas.microsoft.com/office/drawing/2014/main" id="{43FF9E6A-A8A2-7A1D-F379-BBCB5B796584}"/>
              </a:ext>
            </a:extLst>
          </p:cNvPr>
          <p:cNvSpPr/>
          <p:nvPr/>
        </p:nvSpPr>
        <p:spPr>
          <a:xfrm rot="10800000">
            <a:off x="302499" y="4655403"/>
            <a:ext cx="277274" cy="530046"/>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201223"/>
      </p:ext>
    </p:extLst>
  </p:cSld>
  <p:clrMapOvr>
    <a:masterClrMapping/>
  </p:clrMapOvr>
  <mc:AlternateContent xmlns:mc="http://schemas.openxmlformats.org/markup-compatibility/2006" xmlns:p14="http://schemas.microsoft.com/office/powerpoint/2010/main">
    <mc:Choice Requires="p14">
      <p:transition spd="slow" p14:dur="2000" advClick="0" advTm="5050"/>
    </mc:Choice>
    <mc:Fallback xmlns="">
      <p:transition spd="slow" advClick="0" advTm="50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F7E13B-34D1-E6B8-561A-7E4B06B9E2E2}"/>
              </a:ext>
            </a:extLst>
          </p:cNvPr>
          <p:cNvSpPr/>
          <p:nvPr/>
        </p:nvSpPr>
        <p:spPr>
          <a:xfrm>
            <a:off x="3117514" y="1111538"/>
            <a:ext cx="5807409" cy="19612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9</a:t>
            </a:fld>
            <a:endParaRPr lang="de-DE" dirty="0"/>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a:p>
            <a:pPr marL="457200" indent="-457200">
              <a:spcAft>
                <a:spcPts val="600"/>
              </a:spcAft>
              <a:buFont typeface="+mj-lt"/>
              <a:buAutoNum type="arabicParenR"/>
            </a:pPr>
            <a:r>
              <a:rPr lang="en-US" sz="2000" dirty="0">
                <a:latin typeface="Helvetica"/>
                <a:cs typeface="Helvetica"/>
              </a:rPr>
              <a:t>Temperature</a:t>
            </a:r>
          </a:p>
          <a:p>
            <a:pPr marL="457200" indent="-457200">
              <a:spcAft>
                <a:spcPts val="600"/>
              </a:spcAft>
              <a:buFont typeface="+mj-lt"/>
              <a:buAutoNum type="arabicParenR"/>
            </a:pPr>
            <a:endParaRPr lang="en-US" sz="2000" dirty="0">
              <a:latin typeface="Helvetica"/>
              <a:cs typeface="Helvetica"/>
            </a:endParaRP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a:t>
            </a:fld>
            <a:endParaRPr lang="de-DE" dirty="0"/>
          </a:p>
        </p:txBody>
      </p:sp>
      <p:pic>
        <p:nvPicPr>
          <p:cNvPr id="11" name="Picture 10" descr="d14c_MAT_ISRaD_lyr.png">
            <a:extLst>
              <a:ext uri="{FF2B5EF4-FFF2-40B4-BE49-F238E27FC236}">
                <a16:creationId xmlns:a16="http://schemas.microsoft.com/office/drawing/2014/main" id="{4E59D7A1-CE71-C00D-8A4E-A9FE031E8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931" y="1111538"/>
            <a:ext cx="5650993" cy="1828800"/>
          </a:xfrm>
          <a:prstGeom prst="rect">
            <a:avLst/>
          </a:prstGeom>
        </p:spPr>
      </p:pic>
      <p:sp>
        <p:nvSpPr>
          <p:cNvPr id="12" name="TextBox 11">
            <a:extLst>
              <a:ext uri="{FF2B5EF4-FFF2-40B4-BE49-F238E27FC236}">
                <a16:creationId xmlns:a16="http://schemas.microsoft.com/office/drawing/2014/main" id="{795C8F41-7550-AC17-2E6E-CE7996DFADDC}"/>
              </a:ext>
            </a:extLst>
          </p:cNvPr>
          <p:cNvSpPr txBox="1"/>
          <p:nvPr/>
        </p:nvSpPr>
        <p:spPr>
          <a:xfrm>
            <a:off x="7953675" y="1308935"/>
            <a:ext cx="931127" cy="307777"/>
          </a:xfrm>
          <a:prstGeom prst="rect">
            <a:avLst/>
          </a:prstGeom>
          <a:solidFill>
            <a:srgbClr val="FFFFFF"/>
          </a:solidFill>
        </p:spPr>
        <p:txBody>
          <a:bodyPr wrap="none" rtlCol="0">
            <a:spAutoFit/>
          </a:bodyPr>
          <a:lstStyle/>
          <a:p>
            <a:r>
              <a:rPr lang="en-US" sz="1400" b="1" dirty="0">
                <a:latin typeface="Helvetica"/>
                <a:cs typeface="Helvetica"/>
              </a:rPr>
              <a:t>MAT (°C)</a:t>
            </a:r>
          </a:p>
        </p:txBody>
      </p:sp>
      <p:sp>
        <p:nvSpPr>
          <p:cNvPr id="18" name="TextBox 17">
            <a:extLst>
              <a:ext uri="{FF2B5EF4-FFF2-40B4-BE49-F238E27FC236}">
                <a16:creationId xmlns:a16="http://schemas.microsoft.com/office/drawing/2014/main" id="{A7FFA62E-87EB-26A4-2B9E-E4F31A8F5255}"/>
              </a:ext>
            </a:extLst>
          </p:cNvPr>
          <p:cNvSpPr txBox="1"/>
          <p:nvPr/>
        </p:nvSpPr>
        <p:spPr>
          <a:xfrm>
            <a:off x="4089029" y="1221246"/>
            <a:ext cx="389850" cy="369332"/>
          </a:xfrm>
          <a:prstGeom prst="rect">
            <a:avLst/>
          </a:prstGeom>
          <a:noFill/>
        </p:spPr>
        <p:txBody>
          <a:bodyPr wrap="none" rtlCol="0">
            <a:spAutoFit/>
          </a:bodyPr>
          <a:lstStyle/>
          <a:p>
            <a:r>
              <a:rPr lang="en-US" b="1" dirty="0">
                <a:latin typeface="Arial"/>
                <a:cs typeface="Arial"/>
              </a:rPr>
              <a:t>a)</a:t>
            </a:r>
          </a:p>
        </p:txBody>
      </p:sp>
      <p:sp>
        <p:nvSpPr>
          <p:cNvPr id="6" name="TextBox 5">
            <a:extLst>
              <a:ext uri="{FF2B5EF4-FFF2-40B4-BE49-F238E27FC236}">
                <a16:creationId xmlns:a16="http://schemas.microsoft.com/office/drawing/2014/main" id="{107EAC2C-C8A7-2494-D6CB-67027B007059}"/>
              </a:ext>
            </a:extLst>
          </p:cNvPr>
          <p:cNvSpPr txBox="1"/>
          <p:nvPr/>
        </p:nvSpPr>
        <p:spPr>
          <a:xfrm>
            <a:off x="219077" y="3683409"/>
            <a:ext cx="2692099" cy="1369606"/>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Global distribution of ∆</a:t>
            </a:r>
            <a:r>
              <a:rPr lang="en-US" sz="1600" baseline="30000" dirty="0">
                <a:latin typeface="Helvetica"/>
                <a:cs typeface="Helvetica"/>
              </a:rPr>
              <a:t>14</a:t>
            </a:r>
            <a:r>
              <a:rPr lang="en-US" sz="1600" dirty="0">
                <a:latin typeface="Helvetica"/>
                <a:cs typeface="Helvetica"/>
              </a:rPr>
              <a:t>C in soil (&lt;0.3 m) </a:t>
            </a:r>
          </a:p>
          <a:p>
            <a:pPr marL="0" lvl="1" algn="ctr">
              <a:spcAft>
                <a:spcPts val="600"/>
              </a:spcAft>
            </a:pPr>
            <a:r>
              <a:rPr lang="en-US" sz="1200" i="1" dirty="0">
                <a:latin typeface="Helvetica"/>
                <a:cs typeface="Helvetica"/>
              </a:rPr>
              <a:t>MAT = mean annual temperature</a:t>
            </a:r>
            <a:endParaRPr lang="en-US" sz="1200" dirty="0">
              <a:latin typeface="Helvetica"/>
              <a:cs typeface="Helvetica"/>
            </a:endParaRPr>
          </a:p>
          <a:p>
            <a:pPr marL="0" lvl="1">
              <a:spcAft>
                <a:spcPts val="600"/>
              </a:spcAft>
            </a:pPr>
            <a:endParaRPr lang="en-US" sz="1200" i="1" dirty="0">
              <a:latin typeface="Helvetica"/>
              <a:cs typeface="Helvetica"/>
            </a:endParaRPr>
          </a:p>
          <a:p>
            <a:pPr marL="0" lvl="1">
              <a:spcAft>
                <a:spcPts val="600"/>
              </a:spcAft>
            </a:pPr>
            <a:r>
              <a:rPr lang="en-US" sz="1200" dirty="0">
                <a:latin typeface="Helvetica"/>
                <a:cs typeface="Helvetica"/>
              </a:rPr>
              <a:t>(Data from </a:t>
            </a:r>
            <a:r>
              <a:rPr lang="en-US" sz="1200" dirty="0" err="1">
                <a:latin typeface="Helvetica"/>
                <a:cs typeface="Helvetica"/>
              </a:rPr>
              <a:t>ISRaD</a:t>
            </a:r>
            <a:r>
              <a:rPr lang="en-US" sz="1200" dirty="0">
                <a:latin typeface="Helvetica"/>
                <a:cs typeface="Helvetica"/>
              </a:rPr>
              <a:t>) </a:t>
            </a:r>
            <a:r>
              <a:rPr lang="en-US" sz="1200" dirty="0">
                <a:solidFill>
                  <a:schemeClr val="bg1"/>
                </a:solidFill>
                <a:latin typeface="Helvetica"/>
                <a:cs typeface="Helvetica"/>
              </a:rPr>
              <a:t>assemblage</a:t>
            </a:r>
          </a:p>
        </p:txBody>
      </p:sp>
    </p:spTree>
    <p:extLst>
      <p:ext uri="{BB962C8B-B14F-4D97-AF65-F5344CB8AC3E}">
        <p14:creationId xmlns:p14="http://schemas.microsoft.com/office/powerpoint/2010/main" val="3881753083"/>
      </p:ext>
    </p:extLst>
  </p:cSld>
  <p:clrMapOvr>
    <a:masterClrMapping/>
  </p:clrMapOvr>
  <mc:AlternateContent xmlns:mc="http://schemas.openxmlformats.org/markup-compatibility/2006" xmlns:p14="http://schemas.microsoft.com/office/powerpoint/2010/main">
    <mc:Choice Requires="p14">
      <p:transition spd="slow" p14:dur="2000" advClick="0" advTm="44468"/>
    </mc:Choice>
    <mc:Fallback xmlns="">
      <p:transition spd="slow" advClick="0" advTm="44468"/>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8F9752C-6EB2-079B-9B0A-69C08472CB36}"/>
              </a:ext>
            </a:extLst>
          </p:cNvPr>
          <p:cNvPicPr>
            <a:picLocks noChangeAspect="1"/>
          </p:cNvPicPr>
          <p:nvPr/>
        </p:nvPicPr>
        <p:blipFill>
          <a:blip r:embed="rId3"/>
          <a:stretch>
            <a:fillRect/>
          </a:stretch>
        </p:blipFill>
        <p:spPr>
          <a:xfrm>
            <a:off x="228891" y="1131094"/>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90</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3592050-753A-B8F6-07BA-5B48FBB3FD56}"/>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cool -&gt; warm</a:t>
            </a:r>
          </a:p>
        </p:txBody>
      </p:sp>
      <p:sp>
        <p:nvSpPr>
          <p:cNvPr id="8" name="TextBox 7">
            <a:extLst>
              <a:ext uri="{FF2B5EF4-FFF2-40B4-BE49-F238E27FC236}">
                <a16:creationId xmlns:a16="http://schemas.microsoft.com/office/drawing/2014/main" id="{FD24F375-EDDC-BE4E-DF48-80BF4A5847FF}"/>
              </a:ext>
            </a:extLst>
          </p:cNvPr>
          <p:cNvSpPr txBox="1"/>
          <p:nvPr/>
        </p:nvSpPr>
        <p:spPr>
          <a:xfrm>
            <a:off x="4479623" y="1373077"/>
            <a:ext cx="637307" cy="369332"/>
          </a:xfrm>
          <a:prstGeom prst="rect">
            <a:avLst/>
          </a:prstGeom>
          <a:noFill/>
        </p:spPr>
        <p:txBody>
          <a:bodyPr wrap="square" rtlCol="0">
            <a:spAutoFit/>
          </a:bodyPr>
          <a:lstStyle/>
          <a:p>
            <a:pPr marL="0" lvl="1" algn="r">
              <a:spcAft>
                <a:spcPts val="600"/>
              </a:spcAft>
            </a:pPr>
            <a:r>
              <a:rPr lang="en-US" b="1" dirty="0">
                <a:solidFill>
                  <a:srgbClr val="382BDF"/>
                </a:solidFill>
                <a:latin typeface="Helvetica"/>
                <a:cs typeface="Helvetica"/>
              </a:rPr>
              <a:t>+29</a:t>
            </a:r>
            <a:endParaRPr lang="en-US" i="1" dirty="0">
              <a:solidFill>
                <a:srgbClr val="382BDF"/>
              </a:solidFill>
              <a:latin typeface="Helvetica"/>
              <a:cs typeface="Helvetica"/>
            </a:endParaRPr>
          </a:p>
        </p:txBody>
      </p:sp>
      <p:sp>
        <p:nvSpPr>
          <p:cNvPr id="15" name="TextBox 14">
            <a:extLst>
              <a:ext uri="{FF2B5EF4-FFF2-40B4-BE49-F238E27FC236}">
                <a16:creationId xmlns:a16="http://schemas.microsoft.com/office/drawing/2014/main" id="{87B19F6D-C501-C6D8-8D5E-8DB7FAD0C418}"/>
              </a:ext>
            </a:extLst>
          </p:cNvPr>
          <p:cNvSpPr txBox="1"/>
          <p:nvPr/>
        </p:nvSpPr>
        <p:spPr>
          <a:xfrm>
            <a:off x="4160968" y="2007192"/>
            <a:ext cx="637308" cy="369332"/>
          </a:xfrm>
          <a:prstGeom prst="rect">
            <a:avLst/>
          </a:prstGeom>
          <a:solidFill>
            <a:schemeClr val="bg1"/>
          </a:solidFill>
        </p:spPr>
        <p:txBody>
          <a:bodyPr wrap="square" rtlCol="0">
            <a:spAutoFit/>
          </a:bodyPr>
          <a:lstStyle/>
          <a:p>
            <a:pPr marL="0" lvl="1" algn="r">
              <a:spcAft>
                <a:spcPts val="600"/>
              </a:spcAft>
            </a:pPr>
            <a:r>
              <a:rPr lang="en-US" b="1" dirty="0">
                <a:solidFill>
                  <a:srgbClr val="9DABA9"/>
                </a:solidFill>
                <a:latin typeface="Helvetica"/>
                <a:cs typeface="Helvetica"/>
              </a:rPr>
              <a:t>+19</a:t>
            </a:r>
            <a:endParaRPr lang="en-US" i="1" dirty="0">
              <a:solidFill>
                <a:srgbClr val="9DABA9"/>
              </a:solidFill>
              <a:latin typeface="Helvetica"/>
              <a:cs typeface="Helvetica"/>
            </a:endParaRPr>
          </a:p>
        </p:txBody>
      </p:sp>
      <p:cxnSp>
        <p:nvCxnSpPr>
          <p:cNvPr id="18" name="Straight Arrow Connector 17">
            <a:extLst>
              <a:ext uri="{FF2B5EF4-FFF2-40B4-BE49-F238E27FC236}">
                <a16:creationId xmlns:a16="http://schemas.microsoft.com/office/drawing/2014/main" id="{91073F09-A740-9468-555E-B215371681C5}"/>
              </a:ext>
            </a:extLst>
          </p:cNvPr>
          <p:cNvCxnSpPr>
            <a:cxnSpLocks/>
          </p:cNvCxnSpPr>
          <p:nvPr/>
        </p:nvCxnSpPr>
        <p:spPr>
          <a:xfrm flipV="1">
            <a:off x="5209308" y="1320800"/>
            <a:ext cx="0" cy="1148948"/>
          </a:xfrm>
          <a:prstGeom prst="straightConnector1">
            <a:avLst/>
          </a:prstGeom>
          <a:ln w="381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2477241-B005-C552-1BBC-AD3B42334647}"/>
              </a:ext>
            </a:extLst>
          </p:cNvPr>
          <p:cNvCxnSpPr>
            <a:cxnSpLocks/>
          </p:cNvCxnSpPr>
          <p:nvPr/>
        </p:nvCxnSpPr>
        <p:spPr>
          <a:xfrm flipV="1">
            <a:off x="4881412" y="1778000"/>
            <a:ext cx="0" cy="691748"/>
          </a:xfrm>
          <a:prstGeom prst="straightConnector1">
            <a:avLst/>
          </a:prstGeom>
          <a:ln w="381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2A713002-792E-D22E-02FF-992E134FA725}"/>
              </a:ext>
            </a:extLst>
          </p:cNvPr>
          <p:cNvSpPr txBox="1"/>
          <p:nvPr/>
        </p:nvSpPr>
        <p:spPr>
          <a:xfrm>
            <a:off x="521762" y="4829848"/>
            <a:ext cx="986053" cy="276999"/>
          </a:xfrm>
          <a:prstGeom prst="rect">
            <a:avLst/>
          </a:prstGeom>
          <a:noFill/>
        </p:spPr>
        <p:txBody>
          <a:bodyPr wrap="square" rtlCol="0">
            <a:spAutoFit/>
          </a:bodyPr>
          <a:lstStyle/>
          <a:p>
            <a:pPr algn="ctr"/>
            <a:r>
              <a:rPr lang="en-US" sz="1200" b="1" dirty="0">
                <a:solidFill>
                  <a:srgbClr val="00B050"/>
                </a:solidFill>
                <a:latin typeface="Helvetica" pitchFamily="2" charset="0"/>
              </a:rPr>
              <a:t>435 </a:t>
            </a:r>
            <a:r>
              <a:rPr lang="en-US" sz="1200" b="1" dirty="0" err="1">
                <a:solidFill>
                  <a:srgbClr val="00B050"/>
                </a:solidFill>
                <a:latin typeface="Helvetica" pitchFamily="2" charset="0"/>
              </a:rPr>
              <a:t>gC</a:t>
            </a:r>
            <a:r>
              <a:rPr lang="en-US" sz="1200" b="1" dirty="0">
                <a:solidFill>
                  <a:srgbClr val="00B050"/>
                </a:solidFill>
                <a:latin typeface="Helvetica" pitchFamily="2" charset="0"/>
              </a:rPr>
              <a:t> m</a:t>
            </a:r>
            <a:r>
              <a:rPr lang="en-US" sz="1200" b="1" baseline="30000" dirty="0">
                <a:solidFill>
                  <a:srgbClr val="00B050"/>
                </a:solidFill>
                <a:latin typeface="Helvetica" pitchFamily="2" charset="0"/>
              </a:rPr>
              <a:t>-2</a:t>
            </a:r>
          </a:p>
        </p:txBody>
      </p:sp>
      <p:sp>
        <p:nvSpPr>
          <p:cNvPr id="31" name="Down Arrow 30">
            <a:extLst>
              <a:ext uri="{FF2B5EF4-FFF2-40B4-BE49-F238E27FC236}">
                <a16:creationId xmlns:a16="http://schemas.microsoft.com/office/drawing/2014/main" id="{43FF9E6A-A8A2-7A1D-F379-BBCB5B796584}"/>
              </a:ext>
            </a:extLst>
          </p:cNvPr>
          <p:cNvSpPr/>
          <p:nvPr/>
        </p:nvSpPr>
        <p:spPr>
          <a:xfrm rot="10800000">
            <a:off x="302499" y="4655403"/>
            <a:ext cx="277274" cy="530046"/>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5BD80CA-7667-46F4-5E86-BDF55783BC45}"/>
              </a:ext>
            </a:extLst>
          </p:cNvPr>
          <p:cNvSpPr txBox="1"/>
          <p:nvPr/>
        </p:nvSpPr>
        <p:spPr>
          <a:xfrm>
            <a:off x="897817" y="279580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cold -&gt; cool</a:t>
            </a:r>
          </a:p>
        </p:txBody>
      </p:sp>
    </p:spTree>
    <p:extLst>
      <p:ext uri="{BB962C8B-B14F-4D97-AF65-F5344CB8AC3E}">
        <p14:creationId xmlns:p14="http://schemas.microsoft.com/office/powerpoint/2010/main" val="1673118784"/>
      </p:ext>
    </p:extLst>
  </p:cSld>
  <p:clrMapOvr>
    <a:masterClrMapping/>
  </p:clrMapOvr>
  <mc:AlternateContent xmlns:mc="http://schemas.openxmlformats.org/markup-compatibility/2006" xmlns:p14="http://schemas.microsoft.com/office/powerpoint/2010/main">
    <mc:Choice Requires="p14">
      <p:transition spd="slow" p14:dur="2000" advClick="0" advTm="5050"/>
    </mc:Choice>
    <mc:Fallback xmlns="">
      <p:transition spd="slow" advClick="0" advTm="505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4ECC118-0F84-6E0C-12E4-EA8A08EEF71F}"/>
              </a:ext>
            </a:extLst>
          </p:cNvPr>
          <p:cNvSpPr/>
          <p:nvPr/>
        </p:nvSpPr>
        <p:spPr>
          <a:xfrm>
            <a:off x="1362666" y="1970208"/>
            <a:ext cx="7324133" cy="34335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91</a:t>
            </a:fld>
            <a:endParaRPr lang="de-DE" dirty="0"/>
          </a:p>
        </p:txBody>
      </p:sp>
      <p:grpSp>
        <p:nvGrpSpPr>
          <p:cNvPr id="17" name="Group 16">
            <a:extLst>
              <a:ext uri="{FF2B5EF4-FFF2-40B4-BE49-F238E27FC236}">
                <a16:creationId xmlns:a16="http://schemas.microsoft.com/office/drawing/2014/main" id="{555CFA27-64B9-C023-8F28-9A13F70166CB}"/>
              </a:ext>
            </a:extLst>
          </p:cNvPr>
          <p:cNvGrpSpPr/>
          <p:nvPr/>
        </p:nvGrpSpPr>
        <p:grpSpPr>
          <a:xfrm>
            <a:off x="2683639" y="2144044"/>
            <a:ext cx="5887837" cy="2342682"/>
            <a:chOff x="1689991" y="1409075"/>
            <a:chExt cx="5887837" cy="2342682"/>
          </a:xfrm>
        </p:grpSpPr>
        <p:sp>
          <p:nvSpPr>
            <p:cNvPr id="18" name="TextBox 17">
              <a:extLst>
                <a:ext uri="{FF2B5EF4-FFF2-40B4-BE49-F238E27FC236}">
                  <a16:creationId xmlns:a16="http://schemas.microsoft.com/office/drawing/2014/main" id="{96B766FD-5E03-F6F0-992F-BFB542D9BB6D}"/>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19" name="TextBox 18">
              <a:extLst>
                <a:ext uri="{FF2B5EF4-FFF2-40B4-BE49-F238E27FC236}">
                  <a16:creationId xmlns:a16="http://schemas.microsoft.com/office/drawing/2014/main" id="{DA6D8F98-2EC5-6740-DB1A-8D2077A54CAC}"/>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20" name="TextBox 19">
              <a:extLst>
                <a:ext uri="{FF2B5EF4-FFF2-40B4-BE49-F238E27FC236}">
                  <a16:creationId xmlns:a16="http://schemas.microsoft.com/office/drawing/2014/main" id="{80095BEC-7F0C-9B02-A24C-AE5F6D6602DC}"/>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cxnSp>
          <p:nvCxnSpPr>
            <p:cNvPr id="21" name="Straight Connector 20">
              <a:extLst>
                <a:ext uri="{FF2B5EF4-FFF2-40B4-BE49-F238E27FC236}">
                  <a16:creationId xmlns:a16="http://schemas.microsoft.com/office/drawing/2014/main" id="{7ADA70A0-11D0-C5DA-B568-89715E03B7D8}"/>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E4E8326-438C-E55D-CB65-716EBFBDC3D4}"/>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23" name="Straight Connector 22">
              <a:extLst>
                <a:ext uri="{FF2B5EF4-FFF2-40B4-BE49-F238E27FC236}">
                  <a16:creationId xmlns:a16="http://schemas.microsoft.com/office/drawing/2014/main" id="{59592459-AFC3-1DF7-8CAA-37FC203F99C9}"/>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D03C279-311B-F67C-6827-96D688BCEAC9}"/>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890A91B-FC77-B4F0-4FCB-617AF7C0C9C9}"/>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FE49710-DD77-DDC7-FFC1-578D659A6EF9}"/>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BA7739A-FF5D-55CD-53B6-A4CB3277956A}"/>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sp>
          <p:nvSpPr>
            <p:cNvPr id="29" name="Rectangle 28">
              <a:extLst>
                <a:ext uri="{FF2B5EF4-FFF2-40B4-BE49-F238E27FC236}">
                  <a16:creationId xmlns:a16="http://schemas.microsoft.com/office/drawing/2014/main" id="{915CCB3A-2E6D-FA9C-866F-DDE5CD41B44F}"/>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BA11B0D9-562E-35CB-49B3-FA34A301A627}"/>
              </a:ext>
            </a:extLst>
          </p:cNvPr>
          <p:cNvSpPr txBox="1"/>
          <p:nvPr/>
        </p:nvSpPr>
        <p:spPr>
          <a:xfrm>
            <a:off x="1201713" y="2973888"/>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55" name="TextBox 54">
            <a:extLst>
              <a:ext uri="{FF2B5EF4-FFF2-40B4-BE49-F238E27FC236}">
                <a16:creationId xmlns:a16="http://schemas.microsoft.com/office/drawing/2014/main" id="{05E6469A-9D45-B72A-79A4-0C61A49079E5}"/>
              </a:ext>
            </a:extLst>
          </p:cNvPr>
          <p:cNvSpPr txBox="1"/>
          <p:nvPr/>
        </p:nvSpPr>
        <p:spPr>
          <a:xfrm>
            <a:off x="4424464" y="4436410"/>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
        <p:nvSpPr>
          <p:cNvPr id="56" name="TextBox 55">
            <a:extLst>
              <a:ext uri="{FF2B5EF4-FFF2-40B4-BE49-F238E27FC236}">
                <a16:creationId xmlns:a16="http://schemas.microsoft.com/office/drawing/2014/main" id="{E77361CA-583D-E4B1-0A30-56EE07D81040}"/>
              </a:ext>
            </a:extLst>
          </p:cNvPr>
          <p:cNvSpPr txBox="1"/>
          <p:nvPr/>
        </p:nvSpPr>
        <p:spPr>
          <a:xfrm>
            <a:off x="32612" y="5390585"/>
            <a:ext cx="3349752" cy="261610"/>
          </a:xfrm>
          <a:prstGeom prst="rect">
            <a:avLst/>
          </a:prstGeom>
          <a:noFill/>
        </p:spPr>
        <p:txBody>
          <a:bodyPr wrap="square" rtlCol="0">
            <a:spAutoFit/>
          </a:bodyPr>
          <a:lstStyle/>
          <a:p>
            <a:r>
              <a:rPr lang="en-US" sz="1100" dirty="0">
                <a:latin typeface="Helvetica" pitchFamily="2" charset="0"/>
              </a:rPr>
              <a:t>(figure adapted from Todd-Brown et al., 2018)</a:t>
            </a:r>
          </a:p>
        </p:txBody>
      </p:sp>
      <p:sp>
        <p:nvSpPr>
          <p:cNvPr id="59" name="TextBox 58">
            <a:extLst>
              <a:ext uri="{FF2B5EF4-FFF2-40B4-BE49-F238E27FC236}">
                <a16:creationId xmlns:a16="http://schemas.microsoft.com/office/drawing/2014/main" id="{3E8F08EC-31B3-D07A-61F3-AA27F60D92D2}"/>
              </a:ext>
            </a:extLst>
          </p:cNvPr>
          <p:cNvSpPr txBox="1"/>
          <p:nvPr/>
        </p:nvSpPr>
        <p:spPr>
          <a:xfrm>
            <a:off x="3574031" y="4757476"/>
            <a:ext cx="1918741" cy="646331"/>
          </a:xfrm>
          <a:prstGeom prst="rect">
            <a:avLst/>
          </a:prstGeom>
          <a:noFill/>
        </p:spPr>
        <p:txBody>
          <a:bodyPr wrap="square" rtlCol="0">
            <a:spAutoFit/>
          </a:bodyPr>
          <a:lstStyle/>
          <a:p>
            <a:r>
              <a:rPr lang="en-US" sz="1200" b="1" dirty="0">
                <a:latin typeface="Helvetica" pitchFamily="2" charset="0"/>
              </a:rPr>
              <a:t>Model mean after adjusting temperature sensitivity (Q10)</a:t>
            </a:r>
          </a:p>
        </p:txBody>
      </p:sp>
      <p:sp>
        <p:nvSpPr>
          <p:cNvPr id="60" name="Oval 59">
            <a:extLst>
              <a:ext uri="{FF2B5EF4-FFF2-40B4-BE49-F238E27FC236}">
                <a16:creationId xmlns:a16="http://schemas.microsoft.com/office/drawing/2014/main" id="{D71ADABD-412D-F9FD-2DE5-F2FD75CD61CD}"/>
              </a:ext>
            </a:extLst>
          </p:cNvPr>
          <p:cNvSpPr/>
          <p:nvPr/>
        </p:nvSpPr>
        <p:spPr>
          <a:xfrm>
            <a:off x="3383280" y="482316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D7A7DC25-28C5-AA30-8537-0193DA970818}"/>
              </a:ext>
            </a:extLst>
          </p:cNvPr>
          <p:cNvCxnSpPr>
            <a:cxnSpLocks/>
          </p:cNvCxnSpPr>
          <p:nvPr/>
        </p:nvCxnSpPr>
        <p:spPr>
          <a:xfrm>
            <a:off x="5638800" y="488296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CA92D51E-A977-0EFB-9799-C251E5191EBC}"/>
              </a:ext>
            </a:extLst>
          </p:cNvPr>
          <p:cNvSpPr txBox="1"/>
          <p:nvPr/>
        </p:nvSpPr>
        <p:spPr>
          <a:xfrm>
            <a:off x="5962025" y="475747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82" name="Rectangle 81">
            <a:extLst>
              <a:ext uri="{FF2B5EF4-FFF2-40B4-BE49-F238E27FC236}">
                <a16:creationId xmlns:a16="http://schemas.microsoft.com/office/drawing/2014/main" id="{14EBA6B0-682B-876A-5E35-0DF5569337B0}"/>
              </a:ext>
            </a:extLst>
          </p:cNvPr>
          <p:cNvSpPr/>
          <p:nvPr/>
        </p:nvSpPr>
        <p:spPr>
          <a:xfrm>
            <a:off x="3161029" y="3054022"/>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DB77C89-6988-33C6-F94D-74747A0C3C5C}"/>
              </a:ext>
            </a:extLst>
          </p:cNvPr>
          <p:cNvSpPr/>
          <p:nvPr/>
        </p:nvSpPr>
        <p:spPr>
          <a:xfrm>
            <a:off x="5684439" y="501136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BA716B3-23A5-AC6B-CDEA-752A855B3083}"/>
              </a:ext>
            </a:extLst>
          </p:cNvPr>
          <p:cNvSpPr txBox="1"/>
          <p:nvPr/>
        </p:nvSpPr>
        <p:spPr>
          <a:xfrm>
            <a:off x="5962025" y="4959546"/>
            <a:ext cx="1918741" cy="276999"/>
          </a:xfrm>
          <a:prstGeom prst="rect">
            <a:avLst/>
          </a:prstGeom>
          <a:noFill/>
        </p:spPr>
        <p:txBody>
          <a:bodyPr wrap="square" rtlCol="0">
            <a:spAutoFit/>
          </a:bodyPr>
          <a:lstStyle/>
          <a:p>
            <a:r>
              <a:rPr lang="en-US" sz="1200" b="1" dirty="0">
                <a:latin typeface="Helvetica" pitchFamily="2" charset="0"/>
              </a:rPr>
              <a:t>± sd</a:t>
            </a:r>
          </a:p>
        </p:txBody>
      </p:sp>
      <p:cxnSp>
        <p:nvCxnSpPr>
          <p:cNvPr id="85" name="Straight Connector 84">
            <a:extLst>
              <a:ext uri="{FF2B5EF4-FFF2-40B4-BE49-F238E27FC236}">
                <a16:creationId xmlns:a16="http://schemas.microsoft.com/office/drawing/2014/main" id="{1B8ECBAA-CA40-C71D-E212-E1CE232CA732}"/>
              </a:ext>
            </a:extLst>
          </p:cNvPr>
          <p:cNvCxnSpPr>
            <a:cxnSpLocks/>
            <a:stCxn id="82" idx="1"/>
          </p:cNvCxnSpPr>
          <p:nvPr/>
        </p:nvCxnSpPr>
        <p:spPr>
          <a:xfrm flipV="1">
            <a:off x="3161029" y="3217407"/>
            <a:ext cx="5424200" cy="415"/>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56C9584-503A-E51E-083F-401844771E2D}"/>
              </a:ext>
            </a:extLst>
          </p:cNvPr>
          <p:cNvGrpSpPr/>
          <p:nvPr/>
        </p:nvGrpSpPr>
        <p:grpSpPr>
          <a:xfrm>
            <a:off x="3294888" y="2412735"/>
            <a:ext cx="5201648" cy="1170590"/>
            <a:chOff x="2228088" y="1686910"/>
            <a:chExt cx="5201648" cy="1170590"/>
          </a:xfrm>
        </p:grpSpPr>
        <p:grpSp>
          <p:nvGrpSpPr>
            <p:cNvPr id="34" name="Group 33">
              <a:extLst>
                <a:ext uri="{FF2B5EF4-FFF2-40B4-BE49-F238E27FC236}">
                  <a16:creationId xmlns:a16="http://schemas.microsoft.com/office/drawing/2014/main" id="{189818C5-E5C0-8415-10F5-9BB2E1F1EF3B}"/>
                </a:ext>
              </a:extLst>
            </p:cNvPr>
            <p:cNvGrpSpPr/>
            <p:nvPr/>
          </p:nvGrpSpPr>
          <p:grpSpPr>
            <a:xfrm>
              <a:off x="2228088" y="1686910"/>
              <a:ext cx="4917168" cy="1170590"/>
              <a:chOff x="2228088" y="1686910"/>
              <a:chExt cx="4917168" cy="1170590"/>
            </a:xfrm>
            <a:solidFill>
              <a:schemeClr val="tx1">
                <a:alpha val="50000"/>
              </a:schemeClr>
            </a:solidFill>
          </p:grpSpPr>
          <p:sp>
            <p:nvSpPr>
              <p:cNvPr id="36" name="Oval 35">
                <a:extLst>
                  <a:ext uri="{FF2B5EF4-FFF2-40B4-BE49-F238E27FC236}">
                    <a16:creationId xmlns:a16="http://schemas.microsoft.com/office/drawing/2014/main" id="{5D6C5148-7032-D0A8-2264-C95734D91034}"/>
                  </a:ext>
                </a:extLst>
              </p:cNvPr>
              <p:cNvSpPr/>
              <p:nvPr/>
            </p:nvSpPr>
            <p:spPr>
              <a:xfrm>
                <a:off x="2496312" y="263347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0E1B9E03-D06F-84E0-2A77-91CD3EC04B6C}"/>
                  </a:ext>
                </a:extLst>
              </p:cNvPr>
              <p:cNvSpPr/>
              <p:nvPr/>
            </p:nvSpPr>
            <p:spPr>
              <a:xfrm>
                <a:off x="7001256" y="256866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440375-920A-C0B3-C8AD-A2B4D895C442}"/>
                  </a:ext>
                </a:extLst>
              </p:cNvPr>
              <p:cNvSpPr/>
              <p:nvPr/>
            </p:nvSpPr>
            <p:spPr>
              <a:xfrm>
                <a:off x="5955792" y="27130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C3DBB13-1B7C-65FA-7670-448AF5B92909}"/>
                  </a:ext>
                </a:extLst>
              </p:cNvPr>
              <p:cNvSpPr/>
              <p:nvPr/>
            </p:nvSpPr>
            <p:spPr>
              <a:xfrm>
                <a:off x="6211824" y="27056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C6F3262-FF0D-A8E0-810B-E56C3428DE9F}"/>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B937F7E-6097-9B65-7530-2B1FD1B39C45}"/>
                  </a:ext>
                </a:extLst>
              </p:cNvPr>
              <p:cNvSpPr/>
              <p:nvPr/>
            </p:nvSpPr>
            <p:spPr>
              <a:xfrm>
                <a:off x="4354848" y="19729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38E900C-BE8F-D5F4-2AC1-A7C7CB64B96B}"/>
                  </a:ext>
                </a:extLst>
              </p:cNvPr>
              <p:cNvSpPr/>
              <p:nvPr/>
            </p:nvSpPr>
            <p:spPr>
              <a:xfrm>
                <a:off x="4611414" y="199780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8CCDA79-A0BA-31A0-FB8F-AC7EB13DCCA1}"/>
                  </a:ext>
                </a:extLst>
              </p:cNvPr>
              <p:cNvSpPr/>
              <p:nvPr/>
            </p:nvSpPr>
            <p:spPr>
              <a:xfrm>
                <a:off x="2763786"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45A7C00-F9E6-C515-138E-12D72B604662}"/>
                  </a:ext>
                </a:extLst>
              </p:cNvPr>
              <p:cNvSpPr/>
              <p:nvPr/>
            </p:nvSpPr>
            <p:spPr>
              <a:xfrm>
                <a:off x="3035058" y="25141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31A4994-C57B-9FA2-8EF6-DCCC6AE52F1D}"/>
                  </a:ext>
                </a:extLst>
              </p:cNvPr>
              <p:cNvSpPr/>
              <p:nvPr/>
            </p:nvSpPr>
            <p:spPr>
              <a:xfrm>
                <a:off x="3306330" y="25293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CC1DFF2-5A1A-84AE-C843-3A860CADAE56}"/>
                  </a:ext>
                </a:extLst>
              </p:cNvPr>
              <p:cNvSpPr/>
              <p:nvPr/>
            </p:nvSpPr>
            <p:spPr>
              <a:xfrm>
                <a:off x="3568458"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AC8DD4E-E91D-2272-E607-1ED13E66DE5E}"/>
                  </a:ext>
                </a:extLst>
              </p:cNvPr>
              <p:cNvSpPr/>
              <p:nvPr/>
            </p:nvSpPr>
            <p:spPr>
              <a:xfrm>
                <a:off x="3830586" y="25323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AF6032-365C-3517-49BE-491905F3836B}"/>
                  </a:ext>
                </a:extLst>
              </p:cNvPr>
              <p:cNvSpPr/>
              <p:nvPr/>
            </p:nvSpPr>
            <p:spPr>
              <a:xfrm>
                <a:off x="4083570" y="25384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D3B7824-8F3C-ACE7-779B-0B9F5013CA95}"/>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A1B4B86-3D76-7FB9-0904-C34EF34C683E}"/>
                  </a:ext>
                </a:extLst>
              </p:cNvPr>
              <p:cNvSpPr/>
              <p:nvPr/>
            </p:nvSpPr>
            <p:spPr>
              <a:xfrm>
                <a:off x="5144814" y="243062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64B8DDD-6E7A-BD73-AA61-ABBDD220A048}"/>
                  </a:ext>
                </a:extLst>
              </p:cNvPr>
              <p:cNvSpPr/>
              <p:nvPr/>
            </p:nvSpPr>
            <p:spPr>
              <a:xfrm>
                <a:off x="5406942" y="2491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93E7202-8AA8-52DB-8CF5-B78B77823861}"/>
                  </a:ext>
                </a:extLst>
              </p:cNvPr>
              <p:cNvSpPr/>
              <p:nvPr/>
            </p:nvSpPr>
            <p:spPr>
              <a:xfrm>
                <a:off x="5678214" y="236051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FA1AF87-0128-5503-2AC4-5C82BFE3215C}"/>
                  </a:ext>
                </a:extLst>
              </p:cNvPr>
              <p:cNvSpPr/>
              <p:nvPr/>
            </p:nvSpPr>
            <p:spPr>
              <a:xfrm>
                <a:off x="6741966" y="16869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BDDF92-10EC-D343-9ED2-950E2B8D071C}"/>
                  </a:ext>
                </a:extLst>
              </p:cNvPr>
              <p:cNvSpPr/>
              <p:nvPr/>
            </p:nvSpPr>
            <p:spPr>
              <a:xfrm>
                <a:off x="6470694" y="209229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0EDB9303-790A-308F-26D9-0D6C7FEEAB24}"/>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39592C68-50D5-3DE2-A462-21876A19F431}"/>
              </a:ext>
            </a:extLst>
          </p:cNvPr>
          <p:cNvSpPr txBox="1"/>
          <p:nvPr/>
        </p:nvSpPr>
        <p:spPr>
          <a:xfrm>
            <a:off x="-137306" y="4172701"/>
            <a:ext cx="1650517" cy="523220"/>
          </a:xfrm>
          <a:prstGeom prst="rect">
            <a:avLst/>
          </a:prstGeom>
          <a:noFill/>
        </p:spPr>
        <p:txBody>
          <a:bodyPr wrap="square" rtlCol="0">
            <a:spAutoFit/>
          </a:bodyPr>
          <a:lstStyle/>
          <a:p>
            <a:pPr algn="ctr"/>
            <a:r>
              <a:rPr lang="en-US" sz="1400" b="1" dirty="0">
                <a:solidFill>
                  <a:srgbClr val="C00000"/>
                </a:solidFill>
                <a:latin typeface="Helvetica" pitchFamily="2" charset="0"/>
              </a:rPr>
              <a:t>+ </a:t>
            </a:r>
          </a:p>
          <a:p>
            <a:pPr algn="ctr"/>
            <a:r>
              <a:rPr lang="en-US" sz="1400" b="1" dirty="0">
                <a:solidFill>
                  <a:srgbClr val="C00000"/>
                </a:solidFill>
                <a:latin typeface="Helvetica" pitchFamily="2" charset="0"/>
              </a:rPr>
              <a:t>decomposition</a:t>
            </a:r>
          </a:p>
        </p:txBody>
      </p:sp>
      <p:sp>
        <p:nvSpPr>
          <p:cNvPr id="5" name="Down Arrow 4">
            <a:extLst>
              <a:ext uri="{FF2B5EF4-FFF2-40B4-BE49-F238E27FC236}">
                <a16:creationId xmlns:a16="http://schemas.microsoft.com/office/drawing/2014/main" id="{E008219E-CA6B-6F90-9B99-53A02C532497}"/>
              </a:ext>
            </a:extLst>
          </p:cNvPr>
          <p:cNvSpPr/>
          <p:nvPr/>
        </p:nvSpPr>
        <p:spPr>
          <a:xfrm>
            <a:off x="447312" y="3320213"/>
            <a:ext cx="484632" cy="859263"/>
          </a:xfrm>
          <a:prstGeom prst="downArrow">
            <a:avLst/>
          </a:prstGeom>
          <a:gradFill>
            <a:gsLst>
              <a:gs pos="0">
                <a:srgbClr val="C00000"/>
              </a:gs>
              <a:gs pos="100000">
                <a:srgbClr val="FF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482715"/>
      </p:ext>
    </p:extLst>
  </p:cSld>
  <p:clrMapOvr>
    <a:masterClrMapping/>
  </p:clrMapOvr>
  <mc:AlternateContent xmlns:mc="http://schemas.openxmlformats.org/markup-compatibility/2006" xmlns:p14="http://schemas.microsoft.com/office/powerpoint/2010/main">
    <mc:Choice Requires="p14">
      <p:transition spd="slow" p14:dur="2000" advClick="0" advTm="7929"/>
    </mc:Choice>
    <mc:Fallback xmlns="">
      <p:transition spd="slow" advClick="0" advTm="7929"/>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92</a:t>
            </a:fld>
            <a:endParaRPr lang="de-DE" dirty="0"/>
          </a:p>
        </p:txBody>
      </p:sp>
      <p:sp>
        <p:nvSpPr>
          <p:cNvPr id="17" name="Rectangle 16">
            <a:extLst>
              <a:ext uri="{FF2B5EF4-FFF2-40B4-BE49-F238E27FC236}">
                <a16:creationId xmlns:a16="http://schemas.microsoft.com/office/drawing/2014/main" id="{66AA4425-13C1-E4BE-55BD-8B6FD4C9962E}"/>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AFD02F1-9AC2-BED6-400E-9FEA52607FC7}"/>
              </a:ext>
            </a:extLst>
          </p:cNvPr>
          <p:cNvGrpSpPr/>
          <p:nvPr/>
        </p:nvGrpSpPr>
        <p:grpSpPr>
          <a:xfrm>
            <a:off x="5450204" y="2134393"/>
            <a:ext cx="3474720" cy="2702560"/>
            <a:chOff x="4005072" y="1108841"/>
            <a:chExt cx="3474720" cy="2432304"/>
          </a:xfrm>
        </p:grpSpPr>
        <p:pic>
          <p:nvPicPr>
            <p:cNvPr id="19" name="Picture 18" descr="SierraSites_ElevGrad.pdf">
              <a:extLst>
                <a:ext uri="{FF2B5EF4-FFF2-40B4-BE49-F238E27FC236}">
                  <a16:creationId xmlns:a16="http://schemas.microsoft.com/office/drawing/2014/main" id="{B6CA7D1A-0AFD-1D3F-4460-0C371016B469}"/>
                </a:ext>
              </a:extLst>
            </p:cNvPr>
            <p:cNvPicPr>
              <a:picLocks noChangeAspect="1"/>
            </p:cNvPicPr>
            <p:nvPr/>
          </p:nvPicPr>
          <p:blipFill rotWithShape="1">
            <a:blip r:embed="rId3">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20" name="Rectangle 19">
              <a:extLst>
                <a:ext uri="{FF2B5EF4-FFF2-40B4-BE49-F238E27FC236}">
                  <a16:creationId xmlns:a16="http://schemas.microsoft.com/office/drawing/2014/main" id="{F49CAB1B-69E3-729F-5FED-F1E138FB9A10}"/>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BF55BF69-F7C5-570C-2BE0-52CABBC79A1E}"/>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DAEFB5BA-4BD4-6D98-40B5-C1126B7A1CBF}"/>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TextBox 22">
              <a:extLst>
                <a:ext uri="{FF2B5EF4-FFF2-40B4-BE49-F238E27FC236}">
                  <a16:creationId xmlns:a16="http://schemas.microsoft.com/office/drawing/2014/main" id="{136B71E2-BD44-376F-6855-745811A28494}"/>
                </a:ext>
              </a:extLst>
            </p:cNvPr>
            <p:cNvSpPr txBox="1"/>
            <p:nvPr/>
          </p:nvSpPr>
          <p:spPr>
            <a:xfrm>
              <a:off x="5274627" y="2701190"/>
              <a:ext cx="1170982" cy="332399"/>
            </a:xfrm>
            <a:prstGeom prst="rect">
              <a:avLst/>
            </a:prstGeom>
            <a:solidFill>
              <a:schemeClr val="bg1"/>
            </a:solidFill>
          </p:spPr>
          <p:txBody>
            <a:bodyPr wrap="square" rtlCol="0">
              <a:spAutoFit/>
            </a:bodyPr>
            <a:lstStyle/>
            <a:p>
              <a:r>
                <a:rPr lang="en-US" b="1" i="1" dirty="0">
                  <a:latin typeface="Helvetica"/>
                  <a:cs typeface="Helvetica"/>
                </a:rPr>
                <a:t>warm</a:t>
              </a:r>
            </a:p>
          </p:txBody>
        </p:sp>
        <p:sp>
          <p:nvSpPr>
            <p:cNvPr id="24" name="TextBox 23">
              <a:extLst>
                <a:ext uri="{FF2B5EF4-FFF2-40B4-BE49-F238E27FC236}">
                  <a16:creationId xmlns:a16="http://schemas.microsoft.com/office/drawing/2014/main" id="{B8D67B45-572C-2479-CF5D-51995519E1A6}"/>
                </a:ext>
              </a:extLst>
            </p:cNvPr>
            <p:cNvSpPr txBox="1"/>
            <p:nvPr/>
          </p:nvSpPr>
          <p:spPr>
            <a:xfrm>
              <a:off x="5708624" y="2359506"/>
              <a:ext cx="709234" cy="332399"/>
            </a:xfrm>
            <a:prstGeom prst="rect">
              <a:avLst/>
            </a:prstGeom>
            <a:solidFill>
              <a:schemeClr val="bg1"/>
            </a:solidFill>
          </p:spPr>
          <p:txBody>
            <a:bodyPr wrap="square" rtlCol="0">
              <a:spAutoFit/>
            </a:bodyPr>
            <a:lstStyle/>
            <a:p>
              <a:pPr algn="ctr"/>
              <a:r>
                <a:rPr lang="en-US" b="1" i="1" dirty="0">
                  <a:latin typeface="Helvetica"/>
                  <a:cs typeface="Helvetica"/>
                </a:rPr>
                <a:t>cool</a:t>
              </a:r>
            </a:p>
          </p:txBody>
        </p:sp>
        <p:sp>
          <p:nvSpPr>
            <p:cNvPr id="25" name="TextBox 24">
              <a:extLst>
                <a:ext uri="{FF2B5EF4-FFF2-40B4-BE49-F238E27FC236}">
                  <a16:creationId xmlns:a16="http://schemas.microsoft.com/office/drawing/2014/main" id="{622A8129-CD9D-0661-7327-4B0459CDF006}"/>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cold</a:t>
              </a:r>
            </a:p>
          </p:txBody>
        </p:sp>
        <p:sp>
          <p:nvSpPr>
            <p:cNvPr id="26" name="Right Arrow 25">
              <a:extLst>
                <a:ext uri="{FF2B5EF4-FFF2-40B4-BE49-F238E27FC236}">
                  <a16:creationId xmlns:a16="http://schemas.microsoft.com/office/drawing/2014/main" id="{073936CF-C110-0154-610C-BCB6ED12C889}"/>
                </a:ext>
              </a:extLst>
            </p:cNvPr>
            <p:cNvSpPr/>
            <p:nvPr/>
          </p:nvSpPr>
          <p:spPr>
            <a:xfrm rot="19442553">
              <a:off x="4508487" y="2349404"/>
              <a:ext cx="2107018"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0950239"/>
      </p:ext>
    </p:extLst>
  </p:cSld>
  <p:clrMapOvr>
    <a:masterClrMapping/>
  </p:clrMapOvr>
  <mc:AlternateContent xmlns:mc="http://schemas.openxmlformats.org/markup-compatibility/2006" xmlns:p14="http://schemas.microsoft.com/office/powerpoint/2010/main">
    <mc:Choice Requires="p14">
      <p:transition spd="slow" p14:dur="2000" advClick="0" advTm="14158"/>
    </mc:Choice>
    <mc:Fallback xmlns="">
      <p:transition spd="slow" advClick="0" advTm="14158"/>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93</a:t>
            </a:fld>
            <a:endParaRPr lang="de-DE" dirty="0"/>
          </a:p>
        </p:txBody>
      </p:sp>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3">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Content Placeholder 2">
            <a:extLst>
              <a:ext uri="{FF2B5EF4-FFF2-40B4-BE49-F238E27FC236}">
                <a16:creationId xmlns:a16="http://schemas.microsoft.com/office/drawing/2014/main" id="{A713C872-C53C-0901-B9EB-32EC4C4F4607}"/>
              </a:ext>
            </a:extLst>
          </p:cNvPr>
          <p:cNvSpPr txBox="1">
            <a:spLocks/>
          </p:cNvSpPr>
          <p:nvPr/>
        </p:nvSpPr>
        <p:spPr>
          <a:xfrm>
            <a:off x="961213" y="2587125"/>
            <a:ext cx="3512128" cy="1306228"/>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600"/>
              </a:spcAft>
              <a:buNone/>
            </a:pPr>
            <a:r>
              <a:rPr lang="en-US" sz="2000" b="1" i="1" dirty="0">
                <a:latin typeface="Helvetica"/>
                <a:cs typeface="Helvetica"/>
              </a:rPr>
              <a:t>Can we predict soil C gains or losses in response to changes in decomposition rates?</a:t>
            </a:r>
          </a:p>
        </p:txBody>
      </p:sp>
    </p:spTree>
    <p:extLst>
      <p:ext uri="{BB962C8B-B14F-4D97-AF65-F5344CB8AC3E}">
        <p14:creationId xmlns:p14="http://schemas.microsoft.com/office/powerpoint/2010/main" val="442510003"/>
      </p:ext>
    </p:extLst>
  </p:cSld>
  <p:clrMapOvr>
    <a:masterClrMapping/>
  </p:clrMapOvr>
  <mc:AlternateContent xmlns:mc="http://schemas.openxmlformats.org/markup-compatibility/2006" xmlns:p14="http://schemas.microsoft.com/office/powerpoint/2010/main">
    <mc:Choice Requires="p14">
      <p:transition spd="slow" p14:dur="2000" advClick="0" advTm="4724"/>
    </mc:Choice>
    <mc:Fallback xmlns="">
      <p:transition spd="slow" advClick="0" advTm="4724"/>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ACC76D9-E832-EBDF-6B4B-F88FD6BE01AE}"/>
              </a:ext>
            </a:extLst>
          </p:cNvPr>
          <p:cNvPicPr>
            <a:picLocks noChangeAspect="1"/>
          </p:cNvPicPr>
          <p:nvPr/>
        </p:nvPicPr>
        <p:blipFill>
          <a:blip r:embed="rId3"/>
          <a:stretch>
            <a:fillRect/>
          </a:stretch>
        </p:blipFill>
        <p:spPr>
          <a:xfrm>
            <a:off x="249672" y="1131407"/>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94</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833E28AA-90B9-E77C-C60F-13A234F7F1B7}"/>
              </a:ext>
            </a:extLst>
          </p:cNvPr>
          <p:cNvSpPr/>
          <p:nvPr/>
        </p:nvSpPr>
        <p:spPr>
          <a:xfrm>
            <a:off x="560843" y="2621213"/>
            <a:ext cx="4870430" cy="1983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D627A36-9002-98F6-F588-83BC79E291BA}"/>
              </a:ext>
            </a:extLst>
          </p:cNvPr>
          <p:cNvPicPr>
            <a:picLocks noChangeAspect="1"/>
          </p:cNvPicPr>
          <p:nvPr/>
        </p:nvPicPr>
        <p:blipFill rotWithShape="1">
          <a:blip r:embed="rId5"/>
          <a:srcRect l="5632" t="66939" r="374" b="20542"/>
          <a:stretch/>
        </p:blipFill>
        <p:spPr>
          <a:xfrm>
            <a:off x="541550" y="2558099"/>
            <a:ext cx="4870430" cy="540613"/>
          </a:xfrm>
          <a:prstGeom prst="rect">
            <a:avLst/>
          </a:prstGeom>
        </p:spPr>
      </p:pic>
      <p:sp>
        <p:nvSpPr>
          <p:cNvPr id="23" name="TextBox 22">
            <a:extLst>
              <a:ext uri="{FF2B5EF4-FFF2-40B4-BE49-F238E27FC236}">
                <a16:creationId xmlns:a16="http://schemas.microsoft.com/office/drawing/2014/main" id="{6A2294B4-16C3-8062-281F-0E9517A23528}"/>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a) andesite</a:t>
            </a:r>
          </a:p>
        </p:txBody>
      </p:sp>
      <p:sp>
        <p:nvSpPr>
          <p:cNvPr id="30" name="TextBox 29">
            <a:extLst>
              <a:ext uri="{FF2B5EF4-FFF2-40B4-BE49-F238E27FC236}">
                <a16:creationId xmlns:a16="http://schemas.microsoft.com/office/drawing/2014/main" id="{CF9B2B0B-B22E-3850-507C-03EE25ECACAF}"/>
              </a:ext>
            </a:extLst>
          </p:cNvPr>
          <p:cNvSpPr txBox="1"/>
          <p:nvPr/>
        </p:nvSpPr>
        <p:spPr>
          <a:xfrm>
            <a:off x="4771864" y="1842734"/>
            <a:ext cx="637308" cy="369332"/>
          </a:xfrm>
          <a:prstGeom prst="rect">
            <a:avLst/>
          </a:prstGeom>
          <a:noFill/>
        </p:spPr>
        <p:txBody>
          <a:bodyPr wrap="square" rtlCol="0">
            <a:spAutoFit/>
          </a:bodyPr>
          <a:lstStyle/>
          <a:p>
            <a:pPr marL="0" lvl="1" algn="r">
              <a:spcAft>
                <a:spcPts val="600"/>
              </a:spcAft>
            </a:pPr>
            <a:r>
              <a:rPr lang="en-US" b="1" dirty="0">
                <a:latin typeface="Helvetica"/>
                <a:cs typeface="Helvetica"/>
              </a:rPr>
              <a:t>+0.2</a:t>
            </a:r>
            <a:endParaRPr lang="en-US" i="1" dirty="0">
              <a:latin typeface="Helvetica"/>
              <a:cs typeface="Helvetica"/>
            </a:endParaRPr>
          </a:p>
        </p:txBody>
      </p:sp>
      <p:cxnSp>
        <p:nvCxnSpPr>
          <p:cNvPr id="31" name="Straight Arrow Connector 30">
            <a:extLst>
              <a:ext uri="{FF2B5EF4-FFF2-40B4-BE49-F238E27FC236}">
                <a16:creationId xmlns:a16="http://schemas.microsoft.com/office/drawing/2014/main" id="{6B3F8279-56CB-AB50-F34D-A27B2DDE3B36}"/>
              </a:ext>
            </a:extLst>
          </p:cNvPr>
          <p:cNvCxnSpPr>
            <a:cxnSpLocks/>
          </p:cNvCxnSpPr>
          <p:nvPr/>
        </p:nvCxnSpPr>
        <p:spPr>
          <a:xfrm flipV="1">
            <a:off x="5209308" y="1456635"/>
            <a:ext cx="0" cy="3030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65F2BB1-5ED4-22C9-6E3F-365A928CEF76}"/>
              </a:ext>
            </a:extLst>
          </p:cNvPr>
          <p:cNvSpPr txBox="1"/>
          <p:nvPr/>
        </p:nvSpPr>
        <p:spPr>
          <a:xfrm>
            <a:off x="553660" y="4662662"/>
            <a:ext cx="1572852" cy="276999"/>
          </a:xfrm>
          <a:prstGeom prst="rect">
            <a:avLst/>
          </a:prstGeom>
          <a:noFill/>
        </p:spPr>
        <p:txBody>
          <a:bodyPr wrap="square" rtlCol="0">
            <a:spAutoFit/>
          </a:bodyPr>
          <a:lstStyle/>
          <a:p>
            <a:pPr algn="ctr"/>
            <a:r>
              <a:rPr lang="en-US" sz="1200" b="1" dirty="0">
                <a:latin typeface="Helvetica" pitchFamily="2" charset="0"/>
              </a:rPr>
              <a:t>inputs = 31 </a:t>
            </a:r>
            <a:r>
              <a:rPr lang="en-US" sz="1200" b="1" dirty="0" err="1">
                <a:latin typeface="Helvetica" pitchFamily="2" charset="0"/>
              </a:rPr>
              <a:t>gC</a:t>
            </a:r>
            <a:r>
              <a:rPr lang="en-US" sz="1200" b="1" dirty="0">
                <a:latin typeface="Helvetica" pitchFamily="2" charset="0"/>
              </a:rPr>
              <a:t> m</a:t>
            </a:r>
            <a:r>
              <a:rPr lang="en-US" sz="1200" b="1" baseline="30000" dirty="0">
                <a:latin typeface="Helvetica" pitchFamily="2" charset="0"/>
              </a:rPr>
              <a:t>-2</a:t>
            </a:r>
          </a:p>
        </p:txBody>
      </p:sp>
    </p:spTree>
    <p:extLst>
      <p:ext uri="{BB962C8B-B14F-4D97-AF65-F5344CB8AC3E}">
        <p14:creationId xmlns:p14="http://schemas.microsoft.com/office/powerpoint/2010/main" val="2768754728"/>
      </p:ext>
    </p:extLst>
  </p:cSld>
  <p:clrMapOvr>
    <a:masterClrMapping/>
  </p:clrMapOvr>
  <mc:AlternateContent xmlns:mc="http://schemas.openxmlformats.org/markup-compatibility/2006" xmlns:p14="http://schemas.microsoft.com/office/powerpoint/2010/main">
    <mc:Choice Requires="p14">
      <p:transition spd="slow" p14:dur="2000" advClick="0" advTm="29221"/>
    </mc:Choice>
    <mc:Fallback xmlns="">
      <p:transition spd="slow" advClick="0" advTm="29221"/>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8107885D-9CA5-1B22-BB13-DD98BED676AA}"/>
              </a:ext>
            </a:extLst>
          </p:cNvPr>
          <p:cNvPicPr>
            <a:picLocks noChangeAspect="1"/>
          </p:cNvPicPr>
          <p:nvPr/>
        </p:nvPicPr>
        <p:blipFill>
          <a:blip r:embed="rId3"/>
          <a:stretch>
            <a:fillRect/>
          </a:stretch>
        </p:blipFill>
        <p:spPr>
          <a:xfrm>
            <a:off x="249672" y="1131407"/>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95</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6A2294B4-16C3-8062-281F-0E9517A23528}"/>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a) andesite</a:t>
            </a:r>
          </a:p>
        </p:txBody>
      </p:sp>
      <p:sp>
        <p:nvSpPr>
          <p:cNvPr id="3" name="TextBox 2">
            <a:extLst>
              <a:ext uri="{FF2B5EF4-FFF2-40B4-BE49-F238E27FC236}">
                <a16:creationId xmlns:a16="http://schemas.microsoft.com/office/drawing/2014/main" id="{3482E701-D791-899B-FB72-CF3786CD3706}"/>
              </a:ext>
            </a:extLst>
          </p:cNvPr>
          <p:cNvSpPr txBox="1"/>
          <p:nvPr/>
        </p:nvSpPr>
        <p:spPr>
          <a:xfrm>
            <a:off x="903875" y="2730469"/>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b) granite</a:t>
            </a:r>
          </a:p>
        </p:txBody>
      </p:sp>
      <p:sp>
        <p:nvSpPr>
          <p:cNvPr id="24" name="TextBox 23">
            <a:extLst>
              <a:ext uri="{FF2B5EF4-FFF2-40B4-BE49-F238E27FC236}">
                <a16:creationId xmlns:a16="http://schemas.microsoft.com/office/drawing/2014/main" id="{D8F9450C-1DC3-4B53-D0B2-E7F8DFA51886}"/>
              </a:ext>
            </a:extLst>
          </p:cNvPr>
          <p:cNvSpPr txBox="1"/>
          <p:nvPr/>
        </p:nvSpPr>
        <p:spPr>
          <a:xfrm>
            <a:off x="4771864" y="1842734"/>
            <a:ext cx="637308" cy="369332"/>
          </a:xfrm>
          <a:prstGeom prst="rect">
            <a:avLst/>
          </a:prstGeom>
          <a:noFill/>
        </p:spPr>
        <p:txBody>
          <a:bodyPr wrap="square" rtlCol="0">
            <a:spAutoFit/>
          </a:bodyPr>
          <a:lstStyle/>
          <a:p>
            <a:pPr marL="0" lvl="1" algn="r">
              <a:spcAft>
                <a:spcPts val="600"/>
              </a:spcAft>
            </a:pPr>
            <a:r>
              <a:rPr lang="en-US" b="1" dirty="0">
                <a:latin typeface="Helvetica"/>
                <a:cs typeface="Helvetica"/>
              </a:rPr>
              <a:t>+0.2</a:t>
            </a:r>
            <a:endParaRPr lang="en-US" i="1" dirty="0">
              <a:latin typeface="Helvetica"/>
              <a:cs typeface="Helvetica"/>
            </a:endParaRPr>
          </a:p>
        </p:txBody>
      </p:sp>
      <p:cxnSp>
        <p:nvCxnSpPr>
          <p:cNvPr id="25" name="Straight Arrow Connector 24">
            <a:extLst>
              <a:ext uri="{FF2B5EF4-FFF2-40B4-BE49-F238E27FC236}">
                <a16:creationId xmlns:a16="http://schemas.microsoft.com/office/drawing/2014/main" id="{3AE9FDB9-55AA-4150-1D1C-29934CEA8593}"/>
              </a:ext>
            </a:extLst>
          </p:cNvPr>
          <p:cNvCxnSpPr>
            <a:cxnSpLocks/>
          </p:cNvCxnSpPr>
          <p:nvPr/>
        </p:nvCxnSpPr>
        <p:spPr>
          <a:xfrm flipV="1">
            <a:off x="5209308" y="1456635"/>
            <a:ext cx="0" cy="3030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4B6D4202-D493-9B91-7E90-2C0A7BDC10F3}"/>
              </a:ext>
            </a:extLst>
          </p:cNvPr>
          <p:cNvSpPr txBox="1"/>
          <p:nvPr/>
        </p:nvSpPr>
        <p:spPr>
          <a:xfrm>
            <a:off x="4505207" y="2904265"/>
            <a:ext cx="637308" cy="369332"/>
          </a:xfrm>
          <a:prstGeom prst="rect">
            <a:avLst/>
          </a:prstGeom>
          <a:noFill/>
        </p:spPr>
        <p:txBody>
          <a:bodyPr wrap="square" rtlCol="0">
            <a:spAutoFit/>
          </a:bodyPr>
          <a:lstStyle/>
          <a:p>
            <a:pPr marL="0" lvl="1" algn="r">
              <a:spcAft>
                <a:spcPts val="600"/>
              </a:spcAft>
            </a:pPr>
            <a:r>
              <a:rPr lang="en-US" b="1" dirty="0">
                <a:solidFill>
                  <a:srgbClr val="FF0000"/>
                </a:solidFill>
                <a:latin typeface="Helvetica"/>
                <a:cs typeface="Helvetica"/>
              </a:rPr>
              <a:t>-0.9</a:t>
            </a:r>
            <a:endParaRPr lang="en-US" i="1" dirty="0">
              <a:latin typeface="Helvetica"/>
              <a:cs typeface="Helvetica"/>
            </a:endParaRPr>
          </a:p>
        </p:txBody>
      </p:sp>
      <p:cxnSp>
        <p:nvCxnSpPr>
          <p:cNvPr id="27" name="Straight Arrow Connector 26">
            <a:extLst>
              <a:ext uri="{FF2B5EF4-FFF2-40B4-BE49-F238E27FC236}">
                <a16:creationId xmlns:a16="http://schemas.microsoft.com/office/drawing/2014/main" id="{67D19175-9E92-051B-F1A8-4216A4CFB64B}"/>
              </a:ext>
            </a:extLst>
          </p:cNvPr>
          <p:cNvCxnSpPr>
            <a:cxnSpLocks/>
          </p:cNvCxnSpPr>
          <p:nvPr/>
        </p:nvCxnSpPr>
        <p:spPr>
          <a:xfrm>
            <a:off x="5209308" y="2730469"/>
            <a:ext cx="0" cy="59747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860BFD5-4332-8B9C-3C03-5A42B5CCED6D}"/>
              </a:ext>
            </a:extLst>
          </p:cNvPr>
          <p:cNvSpPr txBox="1"/>
          <p:nvPr/>
        </p:nvSpPr>
        <p:spPr>
          <a:xfrm>
            <a:off x="553660" y="4662662"/>
            <a:ext cx="1572852" cy="276999"/>
          </a:xfrm>
          <a:prstGeom prst="rect">
            <a:avLst/>
          </a:prstGeom>
          <a:noFill/>
        </p:spPr>
        <p:txBody>
          <a:bodyPr wrap="square" rtlCol="0">
            <a:spAutoFit/>
          </a:bodyPr>
          <a:lstStyle/>
          <a:p>
            <a:pPr algn="ctr"/>
            <a:r>
              <a:rPr lang="en-US" sz="1200" b="1" dirty="0">
                <a:latin typeface="Helvetica" pitchFamily="2" charset="0"/>
              </a:rPr>
              <a:t>inputs = 31 </a:t>
            </a:r>
            <a:r>
              <a:rPr lang="en-US" sz="1200" b="1" dirty="0" err="1">
                <a:latin typeface="Helvetica" pitchFamily="2" charset="0"/>
              </a:rPr>
              <a:t>gC</a:t>
            </a:r>
            <a:r>
              <a:rPr lang="en-US" sz="1200" b="1" dirty="0">
                <a:latin typeface="Helvetica" pitchFamily="2" charset="0"/>
              </a:rPr>
              <a:t> m</a:t>
            </a:r>
            <a:r>
              <a:rPr lang="en-US" sz="1200" b="1" baseline="30000" dirty="0">
                <a:latin typeface="Helvetica" pitchFamily="2" charset="0"/>
              </a:rPr>
              <a:t>-2</a:t>
            </a:r>
          </a:p>
        </p:txBody>
      </p:sp>
    </p:spTree>
    <p:extLst>
      <p:ext uri="{BB962C8B-B14F-4D97-AF65-F5344CB8AC3E}">
        <p14:creationId xmlns:p14="http://schemas.microsoft.com/office/powerpoint/2010/main" val="4225370042"/>
      </p:ext>
    </p:extLst>
  </p:cSld>
  <p:clrMapOvr>
    <a:masterClrMapping/>
  </p:clrMapOvr>
  <mc:AlternateContent xmlns:mc="http://schemas.openxmlformats.org/markup-compatibility/2006" xmlns:p14="http://schemas.microsoft.com/office/powerpoint/2010/main">
    <mc:Choice Requires="p14">
      <p:transition spd="slow" p14:dur="2000" advClick="0" advTm="24588"/>
    </mc:Choice>
    <mc:Fallback xmlns="">
      <p:transition spd="slow" advClick="0" advTm="24588"/>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 – FUTURE QUESTIONS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96</a:t>
            </a:fld>
            <a:endParaRPr lang="de-DE" dirty="0"/>
          </a:p>
        </p:txBody>
      </p:sp>
    </p:spTree>
    <p:extLst>
      <p:ext uri="{BB962C8B-B14F-4D97-AF65-F5344CB8AC3E}">
        <p14:creationId xmlns:p14="http://schemas.microsoft.com/office/powerpoint/2010/main" val="3474533264"/>
      </p:ext>
    </p:extLst>
  </p:cSld>
  <p:clrMapOvr>
    <a:masterClrMapping/>
  </p:clrMapOvr>
  <mc:AlternateContent xmlns:mc="http://schemas.openxmlformats.org/markup-compatibility/2006" xmlns:p14="http://schemas.microsoft.com/office/powerpoint/2010/main">
    <mc:Choice Requires="p14">
      <p:transition spd="slow" p14:dur="2000" advClick="0" advTm="1910"/>
    </mc:Choice>
    <mc:Fallback xmlns="">
      <p:transition spd="slow" advClick="0" advTm="191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 – FUTURE QUESTIONS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97</a:t>
            </a:fld>
            <a:endParaRPr lang="de-DE" dirty="0"/>
          </a:p>
        </p:txBody>
      </p:sp>
      <p:sp>
        <p:nvSpPr>
          <p:cNvPr id="2" name="Content Placeholder 2">
            <a:extLst>
              <a:ext uri="{FF2B5EF4-FFF2-40B4-BE49-F238E27FC236}">
                <a16:creationId xmlns:a16="http://schemas.microsoft.com/office/drawing/2014/main" id="{8D952A58-7D2F-C9F8-636A-61BC1931F191}"/>
              </a:ext>
            </a:extLst>
          </p:cNvPr>
          <p:cNvSpPr txBox="1">
            <a:spLocks/>
          </p:cNvSpPr>
          <p:nvPr/>
        </p:nvSpPr>
        <p:spPr>
          <a:xfrm>
            <a:off x="216591" y="1001590"/>
            <a:ext cx="7162403" cy="3953182"/>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00100" lvl="1" indent="-342900">
              <a:spcAft>
                <a:spcPts val="600"/>
              </a:spcAft>
              <a:buFont typeface="+mj-lt"/>
              <a:buAutoNum type="arabicPeriod"/>
            </a:pPr>
            <a:r>
              <a:rPr lang="en-US" sz="2000" b="1" dirty="0">
                <a:latin typeface="Helvetica"/>
                <a:cs typeface="Helvetica"/>
              </a:rPr>
              <a:t>How will pool-specific decomposition rates change? </a:t>
            </a:r>
            <a:r>
              <a:rPr lang="en-US" sz="2000" i="1" dirty="0">
                <a:latin typeface="Helvetica"/>
                <a:cs typeface="Helvetica"/>
              </a:rPr>
              <a:t>(For example, increases in turnover of the fast pool, but not the slow pool)</a:t>
            </a:r>
          </a:p>
          <a:p>
            <a:pPr marL="1200150" lvl="2" indent="-342900">
              <a:spcAft>
                <a:spcPts val="600"/>
              </a:spcAft>
              <a:buFont typeface="Wingdings" pitchFamily="2" charset="2"/>
              <a:buChar char="Ø"/>
            </a:pPr>
            <a:r>
              <a:rPr lang="en-US" sz="1600" i="1" dirty="0">
                <a:latin typeface="Helvetica"/>
                <a:cs typeface="Helvetica"/>
              </a:rPr>
              <a:t>Further fractionation of density fractions could help answer this question</a:t>
            </a:r>
          </a:p>
        </p:txBody>
      </p:sp>
    </p:spTree>
    <p:extLst>
      <p:ext uri="{BB962C8B-B14F-4D97-AF65-F5344CB8AC3E}">
        <p14:creationId xmlns:p14="http://schemas.microsoft.com/office/powerpoint/2010/main" val="1612202689"/>
      </p:ext>
    </p:extLst>
  </p:cSld>
  <p:clrMapOvr>
    <a:masterClrMapping/>
  </p:clrMapOvr>
  <mc:AlternateContent xmlns:mc="http://schemas.openxmlformats.org/markup-compatibility/2006" xmlns:p14="http://schemas.microsoft.com/office/powerpoint/2010/main">
    <mc:Choice Requires="p14">
      <p:transition spd="slow" p14:dur="2000" advClick="0" advTm="445"/>
    </mc:Choice>
    <mc:Fallback xmlns="">
      <p:transition spd="slow" advClick="0" advTm="445"/>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 – FUTURE QUESTIONS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98</a:t>
            </a:fld>
            <a:endParaRPr lang="de-DE" dirty="0"/>
          </a:p>
        </p:txBody>
      </p:sp>
      <p:sp>
        <p:nvSpPr>
          <p:cNvPr id="2" name="Content Placeholder 2">
            <a:extLst>
              <a:ext uri="{FF2B5EF4-FFF2-40B4-BE49-F238E27FC236}">
                <a16:creationId xmlns:a16="http://schemas.microsoft.com/office/drawing/2014/main" id="{8D952A58-7D2F-C9F8-636A-61BC1931F191}"/>
              </a:ext>
            </a:extLst>
          </p:cNvPr>
          <p:cNvSpPr txBox="1">
            <a:spLocks/>
          </p:cNvSpPr>
          <p:nvPr/>
        </p:nvSpPr>
        <p:spPr>
          <a:xfrm>
            <a:off x="216591" y="1001590"/>
            <a:ext cx="7162403" cy="3953182"/>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00100" lvl="1" indent="-342900">
              <a:spcAft>
                <a:spcPts val="600"/>
              </a:spcAft>
              <a:buFont typeface="+mj-lt"/>
              <a:buAutoNum type="arabicPeriod"/>
            </a:pPr>
            <a:r>
              <a:rPr lang="en-US" sz="2000" b="1" dirty="0">
                <a:latin typeface="Helvetica"/>
                <a:cs typeface="Helvetica"/>
              </a:rPr>
              <a:t>How will pool-specific decomposition rates change? </a:t>
            </a:r>
            <a:r>
              <a:rPr lang="en-US" sz="2000" i="1" dirty="0">
                <a:latin typeface="Helvetica"/>
                <a:cs typeface="Helvetica"/>
              </a:rPr>
              <a:t>(For example, increases in turnover of the fast pool, but not the slow pool)</a:t>
            </a:r>
          </a:p>
          <a:p>
            <a:pPr marL="1200150" lvl="2" indent="-342900">
              <a:spcAft>
                <a:spcPts val="600"/>
              </a:spcAft>
              <a:buFont typeface="Wingdings" pitchFamily="2" charset="2"/>
              <a:buChar char="Ø"/>
            </a:pPr>
            <a:r>
              <a:rPr lang="en-US" sz="1600" i="1" dirty="0">
                <a:latin typeface="Helvetica"/>
                <a:cs typeface="Helvetica"/>
              </a:rPr>
              <a:t>Further fractionation of density fractions could help answer this question</a:t>
            </a:r>
          </a:p>
          <a:p>
            <a:pPr marL="800100" lvl="1" indent="-342900">
              <a:spcAft>
                <a:spcPts val="600"/>
              </a:spcAft>
              <a:buFont typeface="+mj-lt"/>
              <a:buAutoNum type="arabicPeriod"/>
            </a:pPr>
            <a:r>
              <a:rPr lang="en-US" sz="2000" b="1" dirty="0">
                <a:latin typeface="Helvetica"/>
                <a:cs typeface="Helvetica"/>
              </a:rPr>
              <a:t>What will happen to current “warm” climate sites?</a:t>
            </a:r>
          </a:p>
          <a:p>
            <a:pPr marL="1200150" lvl="2" indent="-342900">
              <a:spcAft>
                <a:spcPts val="600"/>
              </a:spcAft>
              <a:buFont typeface="Wingdings" pitchFamily="2" charset="2"/>
              <a:buChar char="Ø"/>
            </a:pPr>
            <a:r>
              <a:rPr lang="en-US" sz="1600" i="1" dirty="0">
                <a:latin typeface="Helvetica"/>
                <a:cs typeface="Helvetica"/>
              </a:rPr>
              <a:t>Expand the range of sites considered to included warmer climate site</a:t>
            </a:r>
          </a:p>
        </p:txBody>
      </p:sp>
    </p:spTree>
    <p:extLst>
      <p:ext uri="{BB962C8B-B14F-4D97-AF65-F5344CB8AC3E}">
        <p14:creationId xmlns:p14="http://schemas.microsoft.com/office/powerpoint/2010/main" val="1162123637"/>
      </p:ext>
    </p:extLst>
  </p:cSld>
  <p:clrMapOvr>
    <a:masterClrMapping/>
  </p:clrMapOvr>
  <mc:AlternateContent xmlns:mc="http://schemas.openxmlformats.org/markup-compatibility/2006" xmlns:p14="http://schemas.microsoft.com/office/powerpoint/2010/main">
    <mc:Choice Requires="p14">
      <p:transition spd="slow" p14:dur="2000" advClick="0" advTm="628"/>
    </mc:Choice>
    <mc:Fallback xmlns="">
      <p:transition spd="slow" advClick="0" advTm="628"/>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 – FUTURE QUESTIONS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99</a:t>
            </a:fld>
            <a:endParaRPr lang="de-DE" dirty="0"/>
          </a:p>
        </p:txBody>
      </p:sp>
      <p:sp>
        <p:nvSpPr>
          <p:cNvPr id="2" name="Content Placeholder 2">
            <a:extLst>
              <a:ext uri="{FF2B5EF4-FFF2-40B4-BE49-F238E27FC236}">
                <a16:creationId xmlns:a16="http://schemas.microsoft.com/office/drawing/2014/main" id="{8D952A58-7D2F-C9F8-636A-61BC1931F191}"/>
              </a:ext>
            </a:extLst>
          </p:cNvPr>
          <p:cNvSpPr txBox="1">
            <a:spLocks/>
          </p:cNvSpPr>
          <p:nvPr/>
        </p:nvSpPr>
        <p:spPr>
          <a:xfrm>
            <a:off x="216591" y="1001590"/>
            <a:ext cx="7162403" cy="3953182"/>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00100" lvl="1" indent="-342900">
              <a:spcAft>
                <a:spcPts val="600"/>
              </a:spcAft>
              <a:buFont typeface="+mj-lt"/>
              <a:buAutoNum type="arabicPeriod"/>
            </a:pPr>
            <a:r>
              <a:rPr lang="en-US" sz="2000" b="1" dirty="0">
                <a:latin typeface="Helvetica"/>
                <a:cs typeface="Helvetica"/>
              </a:rPr>
              <a:t>How will pool-specific decomposition rates change? </a:t>
            </a:r>
            <a:r>
              <a:rPr lang="en-US" sz="2000" i="1" dirty="0">
                <a:latin typeface="Helvetica"/>
                <a:cs typeface="Helvetica"/>
              </a:rPr>
              <a:t>(For example, increases in turnover of the fast pool, but not the slow pool)</a:t>
            </a:r>
          </a:p>
          <a:p>
            <a:pPr marL="1200150" lvl="2" indent="-342900">
              <a:spcAft>
                <a:spcPts val="600"/>
              </a:spcAft>
              <a:buFont typeface="Wingdings" pitchFamily="2" charset="2"/>
              <a:buChar char="Ø"/>
            </a:pPr>
            <a:r>
              <a:rPr lang="en-US" sz="1600" i="1" dirty="0">
                <a:latin typeface="Helvetica"/>
                <a:cs typeface="Helvetica"/>
              </a:rPr>
              <a:t>Further fractionation of density fractions could help answer this question</a:t>
            </a:r>
          </a:p>
          <a:p>
            <a:pPr marL="800100" lvl="1" indent="-342900">
              <a:spcAft>
                <a:spcPts val="600"/>
              </a:spcAft>
              <a:buFont typeface="+mj-lt"/>
              <a:buAutoNum type="arabicPeriod"/>
            </a:pPr>
            <a:r>
              <a:rPr lang="en-US" sz="2000" b="1" dirty="0">
                <a:latin typeface="Helvetica"/>
                <a:cs typeface="Helvetica"/>
              </a:rPr>
              <a:t>What will happen to current “warm” climate sites?</a:t>
            </a:r>
          </a:p>
          <a:p>
            <a:pPr marL="1200150" lvl="2" indent="-342900">
              <a:spcAft>
                <a:spcPts val="600"/>
              </a:spcAft>
              <a:buFont typeface="Wingdings" pitchFamily="2" charset="2"/>
              <a:buChar char="Ø"/>
            </a:pPr>
            <a:r>
              <a:rPr lang="en-US" sz="1600" i="1" dirty="0">
                <a:latin typeface="Helvetica"/>
                <a:cs typeface="Helvetica"/>
              </a:rPr>
              <a:t>Expand the range of sites considered to included warmer climate site</a:t>
            </a:r>
          </a:p>
          <a:p>
            <a:pPr marL="914400" lvl="1" indent="-457200">
              <a:spcAft>
                <a:spcPts val="600"/>
              </a:spcAft>
              <a:buFont typeface="+mj-lt"/>
              <a:buAutoNum type="arabicPeriod"/>
            </a:pPr>
            <a:r>
              <a:rPr lang="en-US" sz="2000" b="1" dirty="0">
                <a:latin typeface="Helvetica"/>
                <a:cs typeface="Helvetica"/>
              </a:rPr>
              <a:t>What about soil C in deeper layers?</a:t>
            </a:r>
          </a:p>
          <a:p>
            <a:pPr marL="1314450" lvl="2" indent="-457200">
              <a:spcAft>
                <a:spcPts val="600"/>
              </a:spcAft>
              <a:buFont typeface="Wingdings" pitchFamily="2" charset="2"/>
              <a:buChar char="Ø"/>
            </a:pPr>
            <a:r>
              <a:rPr lang="en-US" sz="1600" i="1" dirty="0">
                <a:latin typeface="Helvetica"/>
                <a:cs typeface="Helvetica"/>
              </a:rPr>
              <a:t>Find archives with deeper samples</a:t>
            </a:r>
          </a:p>
          <a:p>
            <a:pPr marL="1314450" lvl="2" indent="-457200">
              <a:spcAft>
                <a:spcPts val="600"/>
              </a:spcAft>
              <a:buFont typeface="Wingdings" pitchFamily="2" charset="2"/>
              <a:buChar char="Ø"/>
            </a:pPr>
            <a:r>
              <a:rPr lang="en-US" sz="1600" i="1" dirty="0">
                <a:latin typeface="Helvetica"/>
                <a:cs typeface="Helvetica"/>
              </a:rPr>
              <a:t>New soil warming experiments</a:t>
            </a:r>
          </a:p>
        </p:txBody>
      </p:sp>
    </p:spTree>
    <p:extLst>
      <p:ext uri="{BB962C8B-B14F-4D97-AF65-F5344CB8AC3E}">
        <p14:creationId xmlns:p14="http://schemas.microsoft.com/office/powerpoint/2010/main" val="967299593"/>
      </p:ext>
    </p:extLst>
  </p:cSld>
  <p:clrMapOvr>
    <a:masterClrMapping/>
  </p:clrMapOvr>
  <mc:AlternateContent xmlns:mc="http://schemas.openxmlformats.org/markup-compatibility/2006" xmlns:p14="http://schemas.microsoft.com/office/powerpoint/2010/main">
    <mc:Choice Requires="p14">
      <p:transition spd="slow" p14:dur="2000" advClick="0" advTm="414"/>
    </mc:Choice>
    <mc:Fallback xmlns="">
      <p:transition spd="slow" advClick="0" advTm="414"/>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16248</TotalTime>
  <Words>8383</Words>
  <Application>Microsoft Macintosh PowerPoint</Application>
  <PresentationFormat>On-screen Show (16:10)</PresentationFormat>
  <Paragraphs>1545</Paragraphs>
  <Slides>175</Slides>
  <Notes>175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175</vt:i4>
      </vt:variant>
    </vt:vector>
  </HeadingPairs>
  <TitlesOfParts>
    <vt:vector size="185" baseType="lpstr">
      <vt:lpstr>Arial</vt:lpstr>
      <vt:lpstr>Calibri</vt:lpstr>
      <vt:lpstr>Cambria</vt:lpstr>
      <vt:lpstr>Cambria Math</vt:lpstr>
      <vt:lpstr>Courier</vt:lpstr>
      <vt:lpstr>Helvetica</vt:lpstr>
      <vt:lpstr>Times</vt:lpstr>
      <vt:lpstr>Verdana</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MPI-BGC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Beem-Miller</dc:creator>
  <cp:lastModifiedBy>Jeff</cp:lastModifiedBy>
  <cp:revision>331</cp:revision>
  <dcterms:created xsi:type="dcterms:W3CDTF">2022-11-16T15:10:59Z</dcterms:created>
  <dcterms:modified xsi:type="dcterms:W3CDTF">2024-10-23T13:19:12Z</dcterms:modified>
</cp:coreProperties>
</file>